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1" r:id="rId5"/>
    <p:sldId id="260" r:id="rId6"/>
    <p:sldId id="264" r:id="rId7"/>
    <p:sldId id="262" r:id="rId8"/>
    <p:sldId id="263" r:id="rId9"/>
    <p:sldId id="257" r:id="rId10"/>
    <p:sldId id="265" r:id="rId11"/>
    <p:sldId id="286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8" r:id="rId33"/>
    <p:sldId id="289" r:id="rId34"/>
    <p:sldId id="285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56B6-6B23-40A2-A9D2-42E688AB3D2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6A99-0FEF-49A4-AC89-DA39C549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AD4-8FD6-4AF3-934E-43D09E2BA730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F07D-AE31-4473-B96A-35D7AA9080AE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296-B1D6-42C0-AA1F-0D777FFEAECD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F559-AD6F-478D-9F3D-40DB23D519DE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96E4-24EE-48F6-A299-0AFF037262A6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9040-474C-4A04-A11E-BBC2D921AEBD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8CEF-E3D8-4A8C-8E2B-65F81379AF37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3245-8508-48BE-9577-5B7913E108F7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5AAA-2A75-40BD-8DEF-EB9B1A0A2041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3DA3-8063-42AA-B567-CFC6F6F97435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3B7E-FDF2-43DB-8272-B60216AF2E25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4B82-EEB5-4F3A-891B-836B83DE82F1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Элементарные структуры данных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Стеки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Операция вставки применительно к стекам часто называется Р</a:t>
            </a:r>
            <a:r>
              <a:rPr lang="en-US" dirty="0" err="1" smtClean="0"/>
              <a:t>ush</a:t>
            </a:r>
            <a:r>
              <a:rPr lang="ru-RU" dirty="0" smtClean="0"/>
              <a:t> (запись в стек), а операция удаления — </a:t>
            </a:r>
            <a:r>
              <a:rPr lang="ru-RU" dirty="0" err="1" smtClean="0"/>
              <a:t>Рор</a:t>
            </a:r>
            <a:r>
              <a:rPr lang="ru-RU" dirty="0" smtClean="0"/>
              <a:t> (снятие со стека).</a:t>
            </a:r>
          </a:p>
          <a:p>
            <a:r>
              <a:rPr lang="en-US" dirty="0" smtClean="0"/>
              <a:t>C</a:t>
            </a:r>
            <a:r>
              <a:rPr lang="ru-RU" dirty="0" smtClean="0"/>
              <a:t>тек, способный вместить не более </a:t>
            </a:r>
            <a:r>
              <a:rPr lang="en-US" i="1" dirty="0" smtClean="0"/>
              <a:t>n</a:t>
            </a:r>
            <a:r>
              <a:rPr lang="ru-RU" i="1" dirty="0" smtClean="0"/>
              <a:t> </a:t>
            </a:r>
            <a:r>
              <a:rPr lang="ru-RU" dirty="0" smtClean="0"/>
              <a:t>элементов, можно реализовать с помощью массива </a:t>
            </a:r>
            <a:r>
              <a:rPr lang="en-US" i="1" dirty="0" smtClean="0"/>
              <a:t>S </a:t>
            </a:r>
            <a:r>
              <a:rPr lang="ru-RU" dirty="0" smtClean="0"/>
              <a:t>[1..</a:t>
            </a:r>
            <a:r>
              <a:rPr lang="en-US" dirty="0" smtClean="0"/>
              <a:t>n</a:t>
            </a:r>
            <a:r>
              <a:rPr lang="ru-RU" dirty="0" smtClean="0"/>
              <a:t>]. Этот массив обладает атрибутом </a:t>
            </a:r>
            <a:r>
              <a:rPr lang="en-US" i="1" dirty="0" smtClean="0"/>
              <a:t>t</a:t>
            </a:r>
            <a:r>
              <a:rPr lang="ru-RU" i="1" dirty="0" smtClean="0"/>
              <a:t>ор[</a:t>
            </a:r>
            <a:r>
              <a:rPr lang="en-US" i="1" dirty="0" smtClean="0"/>
              <a:t>S</a:t>
            </a:r>
            <a:r>
              <a:rPr lang="ru-RU" i="1" dirty="0" smtClean="0"/>
              <a:t>],</a:t>
            </a:r>
            <a:r>
              <a:rPr lang="en-US" i="1" dirty="0" smtClean="0"/>
              <a:t> </a:t>
            </a:r>
            <a:r>
              <a:rPr lang="ru-RU" dirty="0" smtClean="0"/>
              <a:t>представляющим собой индекс последнего помешенного в стек элемента.</a:t>
            </a:r>
            <a:endParaRPr lang="en-US" dirty="0" smtClean="0"/>
          </a:p>
          <a:p>
            <a:r>
              <a:rPr lang="ru-RU" dirty="0" smtClean="0"/>
              <a:t> Стек состоит из элементов </a:t>
            </a:r>
            <a:r>
              <a:rPr lang="en-US" dirty="0" smtClean="0"/>
              <a:t>S</a:t>
            </a:r>
            <a:r>
              <a:rPr lang="ru-RU" dirty="0" smtClean="0"/>
              <a:t>[1..</a:t>
            </a:r>
            <a:r>
              <a:rPr lang="en-US" dirty="0" smtClean="0"/>
              <a:t>t</a:t>
            </a:r>
            <a:r>
              <a:rPr lang="ru-RU" dirty="0" smtClean="0"/>
              <a:t>ор[|</a:t>
            </a:r>
            <a:r>
              <a:rPr lang="en-US" dirty="0" smtClean="0"/>
              <a:t>S</a:t>
            </a:r>
            <a:r>
              <a:rPr lang="ru-RU" dirty="0" smtClean="0"/>
              <a:t>]], где </a:t>
            </a:r>
            <a:r>
              <a:rPr lang="en-US" dirty="0" smtClean="0"/>
              <a:t>S</a:t>
            </a:r>
            <a:r>
              <a:rPr lang="ru-RU" dirty="0" smtClean="0"/>
              <a:t> [1] - элемент на дне стека, а </a:t>
            </a:r>
            <a:r>
              <a:rPr lang="en-US" dirty="0" smtClean="0"/>
              <a:t>S</a:t>
            </a:r>
            <a:r>
              <a:rPr lang="ru-RU" dirty="0" smtClean="0"/>
              <a:t> [</a:t>
            </a:r>
            <a:r>
              <a:rPr lang="en-US" dirty="0" smtClean="0"/>
              <a:t>t</a:t>
            </a:r>
            <a:r>
              <a:rPr lang="ru-RU" dirty="0" smtClean="0"/>
              <a:t>ор[</a:t>
            </a:r>
            <a:r>
              <a:rPr lang="en-US" dirty="0" smtClean="0"/>
              <a:t>S</a:t>
            </a:r>
            <a:r>
              <a:rPr lang="ru-RU" dirty="0" smtClean="0"/>
              <a:t>]] — элемент на его вершине.</a:t>
            </a:r>
          </a:p>
          <a:p>
            <a:r>
              <a:rPr lang="ru-RU" dirty="0" smtClean="0"/>
              <a:t>Если </a:t>
            </a:r>
            <a:r>
              <a:rPr lang="en-US" i="1" dirty="0" smtClean="0"/>
              <a:t>t</a:t>
            </a:r>
            <a:r>
              <a:rPr lang="ru-RU" i="1" dirty="0" smtClean="0"/>
              <a:t>ор[</a:t>
            </a:r>
            <a:r>
              <a:rPr lang="en-US" i="1" dirty="0" smtClean="0"/>
              <a:t>S</a:t>
            </a:r>
            <a:r>
              <a:rPr lang="ru-RU" i="1" dirty="0" smtClean="0"/>
              <a:t>] </a:t>
            </a:r>
            <a:r>
              <a:rPr lang="ru-RU" dirty="0" smtClean="0"/>
              <a:t>= 0, то стек не содержит ни одного элемента и является </a:t>
            </a:r>
            <a:r>
              <a:rPr lang="ru-RU" i="1" dirty="0" smtClean="0"/>
              <a:t>пустым. </a:t>
            </a:r>
            <a:r>
              <a:rPr lang="ru-RU" dirty="0" smtClean="0"/>
              <a:t>(</a:t>
            </a:r>
            <a:r>
              <a:rPr lang="en-US" dirty="0" smtClean="0"/>
              <a:t>empty</a:t>
            </a:r>
            <a:r>
              <a:rPr lang="ru-RU" dirty="0" smtClean="0"/>
              <a:t>). Протестировать стек на наличие в нем элементов можно с помощью операции-запроса </a:t>
            </a:r>
            <a:r>
              <a:rPr lang="en-US" dirty="0" smtClean="0"/>
              <a:t>Stack</a:t>
            </a:r>
            <a:r>
              <a:rPr lang="ru-RU" dirty="0" smtClean="0"/>
              <a:t>_Е</a:t>
            </a:r>
            <a:r>
              <a:rPr lang="en-US" dirty="0" err="1" smtClean="0"/>
              <a:t>mpty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747" t="24193" r="10071" b="32258"/>
          <a:stretch>
            <a:fillRect/>
          </a:stretch>
        </p:blipFill>
        <p:spPr bwMode="auto">
          <a:xfrm>
            <a:off x="-64" y="928670"/>
            <a:ext cx="91440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85749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элемент снимается с пустого стека, говорят, что он </a:t>
            </a:r>
            <a:r>
              <a:rPr lang="ru-RU" sz="2400" i="1" dirty="0" smtClean="0"/>
              <a:t>опустошается </a:t>
            </a:r>
            <a:r>
              <a:rPr lang="ru-RU" sz="2400" dirty="0" smtClean="0"/>
              <a:t>(</a:t>
            </a:r>
            <a:r>
              <a:rPr lang="en-US" sz="2400" dirty="0" smtClean="0"/>
              <a:t>underflow</a:t>
            </a:r>
            <a:r>
              <a:rPr lang="ru-RU" sz="2400" dirty="0" smtClean="0"/>
              <a:t>)</a:t>
            </a:r>
            <a:r>
              <a:rPr lang="en-US" sz="2400" dirty="0" smtClean="0"/>
              <a:t>, </a:t>
            </a:r>
            <a:r>
              <a:rPr lang="ru-RU" sz="2400" dirty="0" smtClean="0"/>
              <a:t>что обычно приводит к ошибке. Если значение </a:t>
            </a:r>
            <a:r>
              <a:rPr lang="en-US" sz="2400" dirty="0" smtClean="0"/>
              <a:t>top</a:t>
            </a:r>
            <a:r>
              <a:rPr lang="ru-RU" sz="2400" dirty="0" smtClean="0"/>
              <a:t> [</a:t>
            </a:r>
            <a:r>
              <a:rPr lang="en-US" sz="2400" dirty="0" smtClean="0"/>
              <a:t>S</a:t>
            </a:r>
            <a:r>
              <a:rPr lang="ru-RU" sz="2400" dirty="0" smtClean="0"/>
              <a:t>] больше </a:t>
            </a:r>
            <a:r>
              <a:rPr lang="en-US" sz="2400" dirty="0" smtClean="0"/>
              <a:t>n</a:t>
            </a:r>
            <a:r>
              <a:rPr lang="ru-RU" sz="2400" dirty="0" smtClean="0"/>
              <a:t>, то стек </a:t>
            </a:r>
            <a:r>
              <a:rPr lang="ru-RU" sz="2400" i="1" dirty="0" smtClean="0"/>
              <a:t>переполняется </a:t>
            </a:r>
            <a:r>
              <a:rPr lang="ru-RU" sz="2400" dirty="0" smtClean="0"/>
              <a:t>(</a:t>
            </a:r>
            <a:r>
              <a:rPr lang="en-US" sz="2400" dirty="0" smtClean="0"/>
              <a:t>overflow</a:t>
            </a:r>
            <a:r>
              <a:rPr lang="ru-RU" sz="2400" dirty="0" smtClean="0"/>
              <a:t>). (В представленном ниже псевдокоде возможное переполнение во внимание не принимается.)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Каждую операцию над стеком можно легко реализовать несколькими строками кода: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Stack_</a:t>
            </a:r>
            <a:r>
              <a:rPr lang="ru-RU" dirty="0" smtClean="0"/>
              <a:t>Е</a:t>
            </a:r>
            <a:r>
              <a:rPr lang="en-US" dirty="0" err="1" smtClean="0"/>
              <a:t>mpty</a:t>
            </a:r>
            <a:r>
              <a:rPr lang="en-US" dirty="0" smtClean="0"/>
              <a:t>(S)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     </a:t>
            </a:r>
            <a:r>
              <a:rPr lang="en-US" b="1" dirty="0" smtClean="0"/>
              <a:t>if</a:t>
            </a:r>
            <a:r>
              <a:rPr lang="en-US" dirty="0" smtClean="0"/>
              <a:t> top[S]</a:t>
            </a:r>
            <a:r>
              <a:rPr lang="en-US" i="1" dirty="0" smtClean="0"/>
              <a:t> </a:t>
            </a:r>
            <a:r>
              <a:rPr lang="en-US" dirty="0" smtClean="0"/>
              <a:t>= 0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         </a:t>
            </a:r>
            <a:r>
              <a:rPr lang="en-US" b="1" dirty="0" smtClean="0"/>
              <a:t>then return</a:t>
            </a:r>
            <a:r>
              <a:rPr lang="en-US" dirty="0" smtClean="0"/>
              <a:t> TRUE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         </a:t>
            </a:r>
            <a:r>
              <a:rPr lang="ru-RU" b="1" dirty="0" smtClean="0"/>
              <a:t>е</a:t>
            </a:r>
            <a:r>
              <a:rPr lang="en-US" b="1" dirty="0" err="1" smtClean="0"/>
              <a:t>lse</a:t>
            </a:r>
            <a:r>
              <a:rPr lang="en-US" b="1" dirty="0" smtClean="0"/>
              <a:t>  return</a:t>
            </a:r>
            <a:r>
              <a:rPr lang="en-US" dirty="0" smtClean="0"/>
              <a:t> FALSE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Р</a:t>
            </a:r>
            <a:r>
              <a:rPr lang="en-US" dirty="0" err="1" smtClean="0"/>
              <a:t>ush</a:t>
            </a:r>
            <a:r>
              <a:rPr lang="en-US" dirty="0" smtClean="0"/>
              <a:t>(S, x)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    top[S] ← top[S] + 1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    S[top[S] ←x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Р</a:t>
            </a:r>
            <a:r>
              <a:rPr lang="en-US" dirty="0" smtClean="0"/>
              <a:t>op(S)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     </a:t>
            </a:r>
            <a:r>
              <a:rPr lang="en-US" b="1" dirty="0" smtClean="0"/>
              <a:t>if</a:t>
            </a:r>
            <a:r>
              <a:rPr lang="en-US" dirty="0" smtClean="0"/>
              <a:t> Stack_</a:t>
            </a:r>
            <a:r>
              <a:rPr lang="ru-RU" dirty="0" smtClean="0"/>
              <a:t>Е</a:t>
            </a:r>
            <a:r>
              <a:rPr lang="en-US" dirty="0" err="1" smtClean="0"/>
              <a:t>mpty</a:t>
            </a:r>
            <a:r>
              <a:rPr lang="en-US" dirty="0" smtClean="0"/>
              <a:t>(S)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         </a:t>
            </a:r>
            <a:r>
              <a:rPr lang="en-US" b="1" dirty="0" smtClean="0"/>
              <a:t>then error</a:t>
            </a:r>
            <a:r>
              <a:rPr lang="en-US" dirty="0" smtClean="0"/>
              <a:t> "underflow"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         </a:t>
            </a:r>
            <a:r>
              <a:rPr lang="ru-RU" b="1" dirty="0" smtClean="0"/>
              <a:t>е</a:t>
            </a:r>
            <a:r>
              <a:rPr lang="en-US" b="1" dirty="0" err="1" smtClean="0"/>
              <a:t>ls</a:t>
            </a:r>
            <a:r>
              <a:rPr lang="ru-RU" b="1" dirty="0" smtClean="0"/>
              <a:t>е</a:t>
            </a:r>
            <a:r>
              <a:rPr lang="en-US" dirty="0" smtClean="0"/>
              <a:t>   top[S]  ←</a:t>
            </a:r>
            <a:r>
              <a:rPr lang="en-US" i="1" dirty="0" smtClean="0"/>
              <a:t>top[S] - </a:t>
            </a:r>
            <a:r>
              <a:rPr lang="en-US" dirty="0" smtClean="0"/>
              <a:t>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     </a:t>
            </a:r>
            <a:r>
              <a:rPr lang="en-US" b="1" dirty="0" smtClean="0"/>
              <a:t>return</a:t>
            </a:r>
            <a:r>
              <a:rPr lang="en-US" dirty="0" smtClean="0"/>
              <a:t> S</a:t>
            </a:r>
            <a:r>
              <a:rPr lang="ru-RU" i="1" dirty="0" smtClean="0"/>
              <a:t>[</a:t>
            </a:r>
            <a:r>
              <a:rPr lang="en-US" i="1" dirty="0" smtClean="0"/>
              <a:t>t</a:t>
            </a:r>
            <a:r>
              <a:rPr lang="ru-RU" i="1" dirty="0" smtClean="0"/>
              <a:t>ор[</a:t>
            </a:r>
            <a:r>
              <a:rPr lang="en-US" i="1" dirty="0" smtClean="0"/>
              <a:t>S</a:t>
            </a:r>
            <a:r>
              <a:rPr lang="ru-RU" i="1" dirty="0" smtClean="0"/>
              <a:t>] </a:t>
            </a:r>
            <a:r>
              <a:rPr lang="ru-RU" dirty="0" smtClean="0"/>
              <a:t>+ 1]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Очереди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Применительно к очередям операция вставки называется </a:t>
            </a:r>
            <a:r>
              <a:rPr lang="en-US" dirty="0" err="1" smtClean="0"/>
              <a:t>Enqueue</a:t>
            </a:r>
            <a:r>
              <a:rPr lang="ru-RU" dirty="0" smtClean="0"/>
              <a:t> (поместить в очередь), а операция удаления — </a:t>
            </a:r>
            <a:r>
              <a:rPr lang="en-US" dirty="0" err="1" smtClean="0"/>
              <a:t>Dequeue</a:t>
            </a:r>
            <a:r>
              <a:rPr lang="ru-RU" dirty="0" smtClean="0"/>
              <a:t> (вывести из очереди).</a:t>
            </a:r>
          </a:p>
          <a:p>
            <a:r>
              <a:rPr lang="ru-RU" dirty="0" smtClean="0"/>
              <a:t> Подобно стековой операции </a:t>
            </a:r>
            <a:r>
              <a:rPr lang="en-US" dirty="0" smtClean="0"/>
              <a:t>Pop</a:t>
            </a:r>
            <a:r>
              <a:rPr lang="ru-RU" cap="small" dirty="0" smtClean="0"/>
              <a:t>, </a:t>
            </a:r>
            <a:r>
              <a:rPr lang="ru-RU" dirty="0" smtClean="0"/>
              <a:t>операция </a:t>
            </a:r>
            <a:r>
              <a:rPr lang="en-US" dirty="0" err="1" smtClean="0"/>
              <a:t>Dequeue</a:t>
            </a:r>
            <a:r>
              <a:rPr lang="ru-RU" dirty="0" smtClean="0"/>
              <a:t> не требует передачи элемента массива в виде аргумента. Благодаря свойству </a:t>
            </a:r>
            <a:r>
              <a:rPr lang="en-US" dirty="0" smtClean="0"/>
              <a:t>FIFO</a:t>
            </a:r>
            <a:r>
              <a:rPr lang="ru-RU" dirty="0" smtClean="0"/>
              <a:t> очередь подобна, например, живой очереди к врачу в поликлинике. У нее имеется </a:t>
            </a:r>
            <a:r>
              <a:rPr lang="ru-RU" i="1" dirty="0" smtClean="0"/>
              <a:t>голова </a:t>
            </a:r>
            <a:r>
              <a:rPr lang="ru-RU" dirty="0" smtClean="0"/>
              <a:t>(</a:t>
            </a:r>
            <a:r>
              <a:rPr lang="en-US" dirty="0" smtClean="0"/>
              <a:t>head</a:t>
            </a:r>
            <a:r>
              <a:rPr lang="ru-RU" dirty="0" smtClean="0"/>
              <a:t>) и </a:t>
            </a:r>
            <a:r>
              <a:rPr lang="ru-RU" i="1" dirty="0" smtClean="0"/>
              <a:t>хвост </a:t>
            </a:r>
            <a:r>
              <a:rPr lang="ru-RU" dirty="0" smtClean="0"/>
              <a:t>(</a:t>
            </a:r>
            <a:r>
              <a:rPr lang="en-US" dirty="0" smtClean="0"/>
              <a:t>tail</a:t>
            </a:r>
            <a:r>
              <a:rPr lang="ru-RU" dirty="0" smtClean="0"/>
              <a:t>). </a:t>
            </a:r>
            <a:endParaRPr lang="en-US" dirty="0" smtClean="0"/>
          </a:p>
          <a:p>
            <a:r>
              <a:rPr lang="ru-RU" dirty="0" smtClean="0"/>
              <a:t>Когда элемент ставится в очередь, он занимает место в ее хвосте, точно так же, как человек занимает очередь последним, чтобы попасть на прием к врачу.</a:t>
            </a:r>
            <a:endParaRPr lang="en-US" dirty="0" smtClean="0"/>
          </a:p>
          <a:p>
            <a:r>
              <a:rPr lang="ru-RU" dirty="0" smtClean="0"/>
              <a:t>Из очереди всегда выводится элемент, который находится в ее головной части аналогично тому, как в кабинет врача всегда заходит больной, который ждал дольше всех.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946" t="18169" r="27462" b="17227"/>
          <a:stretch>
            <a:fillRect/>
          </a:stretch>
        </p:blipFill>
        <p:spPr bwMode="auto">
          <a:xfrm>
            <a:off x="214282" y="142852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214290"/>
            <a:ext cx="421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Способ, который позволяет с помощью массива </a:t>
            </a:r>
            <a:r>
              <a:rPr lang="en-US" sz="2200" dirty="0" smtClean="0"/>
              <a:t>Q</a:t>
            </a:r>
            <a:r>
              <a:rPr lang="ru-RU" sz="2200" dirty="0" smtClean="0"/>
              <a:t>[1..</a:t>
            </a:r>
            <a:r>
              <a:rPr lang="en-US" sz="2200" dirty="0" smtClean="0"/>
              <a:t>n</a:t>
            </a:r>
            <a:r>
              <a:rPr lang="ru-RU" sz="2200" dirty="0" smtClean="0"/>
              <a:t>] реализовать очередь, состоящую не более чем из </a:t>
            </a:r>
            <a:r>
              <a:rPr lang="en-US" sz="2200" dirty="0" smtClean="0"/>
              <a:t>n</a:t>
            </a:r>
            <a:r>
              <a:rPr lang="ru-RU" sz="2200" dirty="0" smtClean="0"/>
              <a:t> — 1 элементов.</a:t>
            </a:r>
          </a:p>
          <a:p>
            <a:r>
              <a:rPr lang="ru-RU" sz="2200" dirty="0" smtClean="0"/>
              <a:t> Эта очередь обладает атрибутом </a:t>
            </a:r>
            <a:r>
              <a:rPr lang="en-US" sz="2200" i="1" dirty="0" smtClean="0"/>
              <a:t>head </a:t>
            </a:r>
            <a:r>
              <a:rPr lang="ru-RU" sz="2200" i="1" dirty="0" smtClean="0"/>
              <a:t>[</a:t>
            </a:r>
            <a:r>
              <a:rPr lang="en-US" sz="2200" i="1" dirty="0" smtClean="0"/>
              <a:t>Q</a:t>
            </a:r>
            <a:r>
              <a:rPr lang="ru-RU" sz="2200" dirty="0" smtClean="0"/>
              <a:t>], который является индексом головного элемента или указателем на него;</a:t>
            </a:r>
            <a:endParaRPr lang="en-US" sz="2200" dirty="0" smtClean="0"/>
          </a:p>
          <a:p>
            <a:r>
              <a:rPr lang="ru-RU" sz="2200" dirty="0" smtClean="0"/>
              <a:t>атрибут </a:t>
            </a:r>
            <a:r>
              <a:rPr lang="en-US" sz="2200" dirty="0" smtClean="0"/>
              <a:t>tail</a:t>
            </a:r>
            <a:r>
              <a:rPr lang="ru-RU" sz="2200" dirty="0" smtClean="0"/>
              <a:t>[</a:t>
            </a:r>
            <a:r>
              <a:rPr lang="en-US" sz="2200" dirty="0" smtClean="0"/>
              <a:t>Q</a:t>
            </a:r>
            <a:r>
              <a:rPr lang="ru-RU" sz="2200" dirty="0" smtClean="0"/>
              <a:t>] индексирует местоположение, куда будет добавлен новый элемент. 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57760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Элементы очереди расположены в ячейках </a:t>
            </a:r>
            <a:r>
              <a:rPr lang="en-US" sz="2200" i="1" dirty="0" smtClean="0"/>
              <a:t>head</a:t>
            </a:r>
            <a:r>
              <a:rPr lang="ru-RU" sz="2200" i="1" dirty="0" smtClean="0"/>
              <a:t>[</a:t>
            </a:r>
            <a:r>
              <a:rPr lang="en-US" sz="2200" i="1" dirty="0" smtClean="0"/>
              <a:t>Q</a:t>
            </a:r>
            <a:r>
              <a:rPr lang="ru-RU" sz="2200" i="1" dirty="0" smtClean="0"/>
              <a:t>], </a:t>
            </a:r>
            <a:r>
              <a:rPr lang="en-US" sz="2200" i="1" dirty="0" smtClean="0"/>
              <a:t>head</a:t>
            </a:r>
            <a:r>
              <a:rPr lang="ru-RU" sz="2200" i="1" dirty="0" smtClean="0"/>
              <a:t>[</a:t>
            </a:r>
            <a:r>
              <a:rPr lang="en-US" sz="2200" i="1" dirty="0" smtClean="0"/>
              <a:t>Q</a:t>
            </a:r>
            <a:r>
              <a:rPr lang="ru-RU" sz="2200" i="1" dirty="0" smtClean="0"/>
              <a:t>}+1, …, </a:t>
            </a:r>
            <a:r>
              <a:rPr lang="en-US" sz="2200" i="1" dirty="0" smtClean="0"/>
              <a:t>tail</a:t>
            </a:r>
            <a:r>
              <a:rPr lang="ru-RU" sz="2200" i="1" dirty="0" smtClean="0"/>
              <a:t>[</a:t>
            </a:r>
            <a:r>
              <a:rPr lang="en-US" sz="2200" i="1" dirty="0" smtClean="0"/>
              <a:t>Q</a:t>
            </a:r>
            <a:r>
              <a:rPr lang="ru-RU" sz="2200" i="1" dirty="0" smtClean="0"/>
              <a:t>] – </a:t>
            </a:r>
            <a:r>
              <a:rPr lang="ru-RU" sz="2200" dirty="0" smtClean="0"/>
              <a:t>1</a:t>
            </a:r>
            <a:r>
              <a:rPr lang="en-US" sz="2200" dirty="0" smtClean="0"/>
              <a:t>,</a:t>
            </a:r>
            <a:r>
              <a:rPr lang="ru-RU" sz="2200" dirty="0" smtClean="0"/>
              <a:t> которые циклически замкнуты в том смыс­ле, что ячейка 1 следует сразу же после ячейки </a:t>
            </a:r>
            <a:r>
              <a:rPr lang="en-US" sz="2200" dirty="0" smtClean="0"/>
              <a:t>n</a:t>
            </a:r>
            <a:r>
              <a:rPr lang="ru-RU" sz="2200" dirty="0" smtClean="0"/>
              <a:t> в циклическом порядке.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выполнении условия </a:t>
            </a:r>
            <a:r>
              <a:rPr lang="en-US" i="1" dirty="0" smtClean="0"/>
              <a:t>head</a:t>
            </a:r>
            <a:r>
              <a:rPr lang="ru-RU" i="1" dirty="0" smtClean="0"/>
              <a:t>[</a:t>
            </a:r>
            <a:r>
              <a:rPr lang="en-US" i="1" dirty="0" smtClean="0"/>
              <a:t>Q</a:t>
            </a:r>
            <a:r>
              <a:rPr lang="ru-RU" i="1" dirty="0" smtClean="0"/>
              <a:t>] =  </a:t>
            </a:r>
            <a:r>
              <a:rPr lang="en-US" i="1" dirty="0" smtClean="0"/>
              <a:t>tail</a:t>
            </a:r>
            <a:r>
              <a:rPr lang="ru-RU" i="1" dirty="0" smtClean="0"/>
              <a:t>[</a:t>
            </a:r>
            <a:r>
              <a:rPr lang="en-US" i="1" dirty="0" smtClean="0"/>
              <a:t>Q</a:t>
            </a:r>
            <a:r>
              <a:rPr lang="ru-RU" i="1" dirty="0" smtClean="0"/>
              <a:t>] </a:t>
            </a:r>
            <a:r>
              <a:rPr lang="ru-RU" dirty="0" smtClean="0"/>
              <a:t> очередь пуста. Изначально выполняется соотношение </a:t>
            </a:r>
            <a:r>
              <a:rPr lang="en-US" i="1" dirty="0" smtClean="0"/>
              <a:t>head</a:t>
            </a:r>
            <a:r>
              <a:rPr lang="ru-RU" i="1" dirty="0" smtClean="0"/>
              <a:t>[</a:t>
            </a:r>
            <a:r>
              <a:rPr lang="en-US" i="1" dirty="0" smtClean="0"/>
              <a:t>Q</a:t>
            </a:r>
            <a:r>
              <a:rPr lang="ru-RU" i="1" dirty="0" smtClean="0"/>
              <a:t>] =  </a:t>
            </a:r>
            <a:r>
              <a:rPr lang="en-US" i="1" dirty="0" smtClean="0"/>
              <a:t>tail</a:t>
            </a:r>
            <a:r>
              <a:rPr lang="ru-RU" i="1" dirty="0" smtClean="0"/>
              <a:t>[</a:t>
            </a:r>
            <a:r>
              <a:rPr lang="en-US" i="1" dirty="0" smtClean="0"/>
              <a:t>Q</a:t>
            </a:r>
            <a:r>
              <a:rPr lang="ru-RU" i="1" dirty="0" smtClean="0"/>
              <a:t>]</a:t>
            </a:r>
            <a:r>
              <a:rPr lang="ru-RU" dirty="0" smtClean="0"/>
              <a:t> = 1. Если очередь пустая, то при попытке удалить из нее элемент происходит ошибка опустошения.</a:t>
            </a:r>
          </a:p>
          <a:p>
            <a:r>
              <a:rPr lang="ru-RU" dirty="0" smtClean="0"/>
              <a:t> Если </a:t>
            </a:r>
            <a:r>
              <a:rPr lang="en-US" i="1" dirty="0" smtClean="0"/>
              <a:t>head</a:t>
            </a:r>
            <a:r>
              <a:rPr lang="ru-RU" i="1" dirty="0" smtClean="0"/>
              <a:t>[</a:t>
            </a:r>
            <a:r>
              <a:rPr lang="en-US" i="1" dirty="0" smtClean="0"/>
              <a:t>Q</a:t>
            </a:r>
            <a:r>
              <a:rPr lang="ru-RU" i="1" dirty="0" smtClean="0"/>
              <a:t>] =  </a:t>
            </a:r>
            <a:r>
              <a:rPr lang="en-US" i="1" dirty="0" smtClean="0"/>
              <a:t>tail</a:t>
            </a:r>
            <a:r>
              <a:rPr lang="ru-RU" i="1" dirty="0" smtClean="0"/>
              <a:t>[</a:t>
            </a:r>
            <a:r>
              <a:rPr lang="en-US" i="1" dirty="0" smtClean="0"/>
              <a:t>Q</a:t>
            </a:r>
            <a:r>
              <a:rPr lang="ru-RU" i="1" dirty="0" smtClean="0"/>
              <a:t>]</a:t>
            </a:r>
            <a:r>
              <a:rPr lang="ru-RU" dirty="0" smtClean="0"/>
              <a:t> +1, то очередь заполнена, и попытка добавить в нее элемент приводит к ее переполнению.</a:t>
            </a:r>
          </a:p>
          <a:p>
            <a:r>
              <a:rPr lang="ru-RU" dirty="0" smtClean="0"/>
              <a:t>В наших процедурах </a:t>
            </a:r>
            <a:r>
              <a:rPr lang="en-US" dirty="0" err="1" smtClean="0"/>
              <a:t>Enqueue</a:t>
            </a:r>
            <a:r>
              <a:rPr lang="ru-RU" dirty="0" smtClean="0"/>
              <a:t> и </a:t>
            </a:r>
            <a:r>
              <a:rPr lang="en-US" dirty="0" err="1" smtClean="0"/>
              <a:t>Dequeue</a:t>
            </a:r>
            <a:r>
              <a:rPr lang="ru-RU" dirty="0" smtClean="0"/>
              <a:t> проверка ошибок опустошения и переполнения не производится.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методов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err="1" smtClean="0"/>
              <a:t>Enqueue</a:t>
            </a:r>
            <a:r>
              <a:rPr lang="en-US" sz="3400" dirty="0" smtClean="0"/>
              <a:t>(Q, </a:t>
            </a:r>
            <a:r>
              <a:rPr lang="ru-RU" sz="3400" dirty="0" err="1" smtClean="0"/>
              <a:t>х</a:t>
            </a:r>
            <a:r>
              <a:rPr lang="en-US" sz="3400" dirty="0" smtClean="0"/>
              <a:t>)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1    </a:t>
            </a:r>
            <a:r>
              <a:rPr lang="en-US" sz="3400" i="1" dirty="0" smtClean="0"/>
              <a:t>Q[tail[Q]]</a:t>
            </a:r>
            <a:r>
              <a:rPr lang="en-US" sz="3400" dirty="0" smtClean="0"/>
              <a:t> ←</a:t>
            </a:r>
            <a:r>
              <a:rPr lang="ru-RU" sz="3400" i="1" dirty="0" err="1" smtClean="0"/>
              <a:t>х</a:t>
            </a:r>
            <a:endParaRPr lang="ru-RU" sz="3400" dirty="0" smtClean="0"/>
          </a:p>
          <a:p>
            <a:pPr>
              <a:buNone/>
            </a:pPr>
            <a:r>
              <a:rPr lang="en-US" sz="3400" i="1" dirty="0" smtClean="0"/>
              <a:t>2    </a:t>
            </a:r>
            <a:r>
              <a:rPr lang="en-US" sz="3400" b="1" dirty="0" smtClean="0"/>
              <a:t>if</a:t>
            </a:r>
            <a:r>
              <a:rPr lang="en-US" sz="3400" dirty="0" smtClean="0"/>
              <a:t> tail[Q] = length[Q]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3         </a:t>
            </a:r>
            <a:r>
              <a:rPr lang="en-US" sz="3400" b="1" dirty="0" smtClean="0"/>
              <a:t>then</a:t>
            </a:r>
            <a:r>
              <a:rPr lang="en-US" sz="3400" dirty="0" smtClean="0"/>
              <a:t> tail[Q]</a:t>
            </a:r>
            <a:r>
              <a:rPr lang="en-US" sz="3400" i="1" dirty="0" smtClean="0"/>
              <a:t> </a:t>
            </a:r>
            <a:r>
              <a:rPr lang="en-US" sz="3400" dirty="0" smtClean="0"/>
              <a:t>← 1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4         </a:t>
            </a:r>
            <a:r>
              <a:rPr lang="en-US" sz="3400" b="1" dirty="0" smtClean="0"/>
              <a:t>else</a:t>
            </a:r>
            <a:r>
              <a:rPr lang="en-US" sz="3400" dirty="0" smtClean="0"/>
              <a:t>  tail[Q]</a:t>
            </a:r>
            <a:r>
              <a:rPr lang="en-US" sz="3400" i="1" dirty="0" smtClean="0"/>
              <a:t> </a:t>
            </a:r>
            <a:r>
              <a:rPr lang="en-US" sz="3400" dirty="0" smtClean="0"/>
              <a:t>← tail[Q]</a:t>
            </a:r>
            <a:r>
              <a:rPr lang="en-US" sz="3400" i="1" dirty="0" smtClean="0"/>
              <a:t>+ </a:t>
            </a:r>
            <a:r>
              <a:rPr lang="en-US" sz="3400" dirty="0" smtClean="0"/>
              <a:t>1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 </a:t>
            </a:r>
            <a:endParaRPr lang="ru-RU" sz="3400" dirty="0" smtClean="0"/>
          </a:p>
          <a:p>
            <a:r>
              <a:rPr lang="en-US" sz="3400" dirty="0" err="1" smtClean="0"/>
              <a:t>Dequeue</a:t>
            </a:r>
            <a:r>
              <a:rPr lang="en-US" sz="3400" dirty="0" smtClean="0"/>
              <a:t>(Q, </a:t>
            </a:r>
            <a:r>
              <a:rPr lang="ru-RU" sz="3400" dirty="0" err="1" smtClean="0"/>
              <a:t>х</a:t>
            </a:r>
            <a:r>
              <a:rPr lang="en-US" sz="3400" dirty="0" smtClean="0"/>
              <a:t>)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1    </a:t>
            </a:r>
            <a:r>
              <a:rPr lang="ru-RU" sz="3400" i="1" dirty="0" err="1" smtClean="0"/>
              <a:t>х</a:t>
            </a:r>
            <a:r>
              <a:rPr lang="ru-RU" sz="3400" i="1" dirty="0" smtClean="0"/>
              <a:t> </a:t>
            </a:r>
            <a:r>
              <a:rPr lang="en-US" sz="3400" dirty="0" smtClean="0"/>
              <a:t>←</a:t>
            </a:r>
            <a:r>
              <a:rPr lang="en-US" sz="3400" i="1" dirty="0" smtClean="0"/>
              <a:t> Q[head[Q]]</a:t>
            </a:r>
            <a:r>
              <a:rPr lang="en-US" sz="3400" dirty="0" smtClean="0"/>
              <a:t> </a:t>
            </a:r>
            <a:endParaRPr lang="ru-RU" sz="3400" dirty="0" smtClean="0"/>
          </a:p>
          <a:p>
            <a:pPr>
              <a:buNone/>
            </a:pPr>
            <a:r>
              <a:rPr lang="en-US" sz="3400" i="1" dirty="0" smtClean="0"/>
              <a:t>2    </a:t>
            </a:r>
            <a:r>
              <a:rPr lang="en-US" sz="3400" b="1" dirty="0" smtClean="0"/>
              <a:t>if</a:t>
            </a:r>
            <a:r>
              <a:rPr lang="en-US" sz="3400" dirty="0" smtClean="0"/>
              <a:t> head[Q] = length[Q]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3         </a:t>
            </a:r>
            <a:r>
              <a:rPr lang="en-US" sz="3400" b="1" dirty="0" smtClean="0"/>
              <a:t>then</a:t>
            </a:r>
            <a:r>
              <a:rPr lang="en-US" sz="3400" dirty="0" smtClean="0"/>
              <a:t> head[Q]</a:t>
            </a:r>
            <a:r>
              <a:rPr lang="en-US" sz="3400" i="1" dirty="0" smtClean="0"/>
              <a:t> </a:t>
            </a:r>
            <a:r>
              <a:rPr lang="en-US" sz="3400" dirty="0" smtClean="0"/>
              <a:t>← 1</a:t>
            </a:r>
            <a:endParaRPr lang="ru-RU" sz="3400" dirty="0" smtClean="0"/>
          </a:p>
          <a:p>
            <a:pPr>
              <a:buNone/>
            </a:pPr>
            <a:r>
              <a:rPr lang="en-US" sz="3400" dirty="0" smtClean="0"/>
              <a:t>4         </a:t>
            </a:r>
            <a:r>
              <a:rPr lang="en-US" sz="3400" b="1" dirty="0" smtClean="0"/>
              <a:t>else</a:t>
            </a:r>
            <a:r>
              <a:rPr lang="en-US" sz="3400" dirty="0" smtClean="0"/>
              <a:t>  head[Q]</a:t>
            </a:r>
            <a:r>
              <a:rPr lang="en-US" sz="3400" i="1" dirty="0" smtClean="0"/>
              <a:t> </a:t>
            </a:r>
            <a:r>
              <a:rPr lang="en-US" sz="3400" dirty="0" smtClean="0"/>
              <a:t>← head[Q]</a:t>
            </a:r>
            <a:r>
              <a:rPr lang="en-US" sz="3400" i="1" dirty="0" smtClean="0"/>
              <a:t>+ </a:t>
            </a:r>
            <a:r>
              <a:rPr lang="en-US" sz="3400" dirty="0" smtClean="0"/>
              <a:t>1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5    </a:t>
            </a:r>
            <a:r>
              <a:rPr lang="en-US" sz="3400" dirty="0" smtClean="0"/>
              <a:t>return </a:t>
            </a:r>
            <a:r>
              <a:rPr lang="en-US" sz="3400" i="1" dirty="0" smtClean="0"/>
              <a:t>x</a:t>
            </a:r>
            <a:endParaRPr lang="ru-RU" sz="3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Работа процедур Е</a:t>
            </a:r>
            <a:r>
              <a:rPr lang="en-US" dirty="0" err="1" smtClean="0"/>
              <a:t>nqueue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Dequeue</a:t>
            </a:r>
            <a:r>
              <a:rPr lang="ru-RU" cap="small" dirty="0" smtClean="0"/>
              <a:t>.  </a:t>
            </a:r>
            <a:r>
              <a:rPr lang="ru-RU" dirty="0" smtClean="0"/>
              <a:t>Элементы очереди содержатся только в светло-серых ячейках. В части </a:t>
            </a:r>
            <a:r>
              <a:rPr lang="en-US" i="1" dirty="0" smtClean="0"/>
              <a:t>A </a:t>
            </a:r>
            <a:r>
              <a:rPr lang="ru-RU" dirty="0" smtClean="0"/>
              <a:t>рисунка изображена оче­редь, состоящая из пяти элементов, расположенных в ячейках </a:t>
            </a:r>
            <a:r>
              <a:rPr lang="en-US" i="1" dirty="0" smtClean="0"/>
              <a:t>Q</a:t>
            </a:r>
            <a:r>
              <a:rPr lang="ru-RU" dirty="0" smtClean="0"/>
              <a:t>[7..11]. </a:t>
            </a:r>
          </a:p>
          <a:p>
            <a:r>
              <a:rPr lang="ru-RU" dirty="0" smtClean="0"/>
              <a:t>В части Б</a:t>
            </a:r>
            <a:r>
              <a:rPr lang="ru-RU" i="1" dirty="0" smtClean="0"/>
              <a:t> </a:t>
            </a:r>
            <a:r>
              <a:rPr lang="ru-RU" dirty="0" smtClean="0"/>
              <a:t>показана эта же очередь после вызова процедур Е</a:t>
            </a:r>
            <a:r>
              <a:rPr lang="en-US" dirty="0" err="1" smtClean="0"/>
              <a:t>nqueue</a:t>
            </a:r>
            <a:r>
              <a:rPr lang="en-US" cap="small" dirty="0" smtClean="0"/>
              <a:t> </a:t>
            </a:r>
            <a:r>
              <a:rPr lang="ru-RU" cap="small" dirty="0" smtClean="0"/>
              <a:t>(</a:t>
            </a:r>
            <a:r>
              <a:rPr lang="en-US" cap="small" dirty="0" smtClean="0"/>
              <a:t>Q</a:t>
            </a:r>
            <a:r>
              <a:rPr lang="ru-RU" cap="small" dirty="0" smtClean="0"/>
              <a:t>, </a:t>
            </a:r>
            <a:r>
              <a:rPr lang="ru-RU" dirty="0" smtClean="0"/>
              <a:t>17), Е</a:t>
            </a:r>
            <a:r>
              <a:rPr lang="en-US" dirty="0" err="1" smtClean="0"/>
              <a:t>nqueue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dirty="0" smtClean="0"/>
              <a:t>, 3) и Е</a:t>
            </a:r>
            <a:r>
              <a:rPr lang="en-US" dirty="0" err="1" smtClean="0"/>
              <a:t>nqueue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dirty="0" smtClean="0"/>
              <a:t>, 5), а в части </a:t>
            </a:r>
            <a:r>
              <a:rPr lang="en-US" i="1" dirty="0" smtClean="0"/>
              <a:t>B</a:t>
            </a:r>
            <a:r>
              <a:rPr lang="ru-RU" i="1" dirty="0" smtClean="0"/>
              <a:t> — </a:t>
            </a:r>
            <a:r>
              <a:rPr lang="ru-RU" dirty="0" smtClean="0"/>
              <a:t>конфигурация очереди после вызова процедуры </a:t>
            </a:r>
            <a:r>
              <a:rPr lang="en-US" dirty="0" err="1" smtClean="0"/>
              <a:t>Dequeue</a:t>
            </a:r>
            <a:r>
              <a:rPr lang="en-US" i="1" cap="small" dirty="0" smtClean="0"/>
              <a:t> </a:t>
            </a:r>
            <a:r>
              <a:rPr lang="ru-RU" i="1" cap="small" dirty="0" smtClean="0"/>
              <a:t>(</a:t>
            </a:r>
            <a:r>
              <a:rPr lang="en-US" i="1" cap="small" dirty="0" smtClean="0"/>
              <a:t>Q</a:t>
            </a:r>
            <a:r>
              <a:rPr lang="ru-RU" i="1" cap="small" dirty="0" smtClean="0"/>
              <a:t>), </a:t>
            </a:r>
            <a:r>
              <a:rPr lang="ru-RU" dirty="0" smtClean="0"/>
              <a:t>возвращающей значение ключа 15, которое до этого находилось в голове очереди.</a:t>
            </a:r>
          </a:p>
          <a:p>
            <a:r>
              <a:rPr lang="ru-RU" dirty="0" smtClean="0"/>
              <a:t> Значение ключа новой головы очереди равно 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Связанные списки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Связанный список </a:t>
            </a:r>
            <a:r>
              <a:rPr lang="ru-RU" dirty="0" smtClean="0"/>
              <a:t>(</a:t>
            </a:r>
            <a:r>
              <a:rPr lang="en-US" dirty="0" smtClean="0"/>
              <a:t>linked list</a:t>
            </a:r>
            <a:r>
              <a:rPr lang="ru-RU" dirty="0" smtClean="0"/>
              <a:t>) — это структура данных, в которой объекты расположены в линейном порядке.</a:t>
            </a:r>
          </a:p>
          <a:p>
            <a:r>
              <a:rPr lang="ru-RU" dirty="0" smtClean="0"/>
              <a:t> Однако, в отличие от массива, в котором этот порядок определяется индексами, порядок в связанном списке определяется указателями на каждый объект.</a:t>
            </a:r>
          </a:p>
          <a:p>
            <a:r>
              <a:rPr lang="ru-RU" dirty="0" smtClean="0"/>
              <a:t> Связанные списки обеспечивают простое и гибкое представление динамических множеств и поддерживают все операции (возможно. недостаточно эффективно), перечисленные ранее.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982" t="34823" r="11490" b="23440"/>
          <a:stretch>
            <a:fillRect/>
          </a:stretch>
        </p:blipFill>
        <p:spPr bwMode="auto">
          <a:xfrm>
            <a:off x="214282" y="0"/>
            <a:ext cx="84296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2428868"/>
            <a:ext cx="878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Каждый элемент </a:t>
            </a:r>
            <a:r>
              <a:rPr lang="ru-RU" sz="2200" i="1" dirty="0" smtClean="0"/>
              <a:t>дважды связанного списка </a:t>
            </a:r>
            <a:r>
              <a:rPr lang="ru-RU" sz="2200" dirty="0" smtClean="0"/>
              <a:t>(</a:t>
            </a:r>
            <a:r>
              <a:rPr lang="en-US" sz="2200" dirty="0" smtClean="0"/>
              <a:t>double linked list</a:t>
            </a:r>
            <a:r>
              <a:rPr lang="ru-RU" sz="2200" dirty="0" smtClean="0"/>
              <a:t>) </a:t>
            </a:r>
            <a:r>
              <a:rPr lang="en-US" sz="2200" i="1" dirty="0" smtClean="0"/>
              <a:t>L </a:t>
            </a:r>
            <a:r>
              <a:rPr lang="ru-RU" sz="2200" dirty="0" smtClean="0"/>
              <a:t>— это объект с одним полем ключа </a:t>
            </a:r>
            <a:r>
              <a:rPr lang="en-US" sz="2200" i="1" dirty="0" smtClean="0"/>
              <a:t>key </a:t>
            </a:r>
            <a:r>
              <a:rPr lang="ru-RU" sz="2200" dirty="0" smtClean="0"/>
              <a:t>и двумя полями-указателями: </a:t>
            </a:r>
            <a:endParaRPr lang="en-US" sz="2200" dirty="0" smtClean="0"/>
          </a:p>
          <a:p>
            <a:r>
              <a:rPr lang="en-US" sz="2200" i="1" dirty="0" smtClean="0"/>
              <a:t>next </a:t>
            </a:r>
            <a:r>
              <a:rPr lang="ru-RU" sz="2200" dirty="0" smtClean="0"/>
              <a:t>(следующий) и </a:t>
            </a:r>
            <a:r>
              <a:rPr lang="en-US" sz="2200" i="1" dirty="0" err="1" smtClean="0"/>
              <a:t>prev</a:t>
            </a:r>
            <a:r>
              <a:rPr lang="ru-RU" sz="2200" dirty="0" smtClean="0"/>
              <a:t> (предыдущий).</a:t>
            </a:r>
            <a:endParaRPr lang="en-US" sz="2200" dirty="0" smtClean="0"/>
          </a:p>
          <a:p>
            <a:r>
              <a:rPr lang="ru-RU" sz="2200" dirty="0" smtClean="0"/>
              <a:t> Этот объект может также содержать другие сопутствующие данные. Для заданного элемента списка </a:t>
            </a:r>
            <a:r>
              <a:rPr lang="en-US" sz="2200" dirty="0" smtClean="0"/>
              <a:t>x</a:t>
            </a:r>
            <a:r>
              <a:rPr lang="ru-RU" sz="2200" dirty="0" smtClean="0"/>
              <a:t> указатель </a:t>
            </a:r>
            <a:r>
              <a:rPr lang="en-US" sz="2200" dirty="0" smtClean="0"/>
              <a:t>next</a:t>
            </a:r>
            <a:r>
              <a:rPr lang="ru-RU" sz="2200" dirty="0" smtClean="0"/>
              <a:t> [</a:t>
            </a:r>
            <a:r>
              <a:rPr lang="ru-RU" sz="2200" dirty="0" err="1" smtClean="0"/>
              <a:t>х</a:t>
            </a:r>
            <a:r>
              <a:rPr lang="ru-RU" sz="2200" dirty="0" smtClean="0"/>
              <a:t>] указывает на следующий элемент связанного списка, а указатель </a:t>
            </a:r>
            <a:r>
              <a:rPr lang="en-US" sz="2200" dirty="0" err="1" smtClean="0"/>
              <a:t>prev</a:t>
            </a:r>
            <a:r>
              <a:rPr lang="ru-RU" sz="2200" dirty="0" smtClean="0"/>
              <a:t> [</a:t>
            </a:r>
            <a:r>
              <a:rPr lang="ru-RU" sz="2200" dirty="0" err="1" smtClean="0"/>
              <a:t>х</a:t>
            </a:r>
            <a:r>
              <a:rPr lang="ru-RU" sz="2200" dirty="0" smtClean="0"/>
              <a:t>] — на предыдущий. </a:t>
            </a:r>
            <a:endParaRPr lang="en-US" sz="2200" dirty="0" smtClean="0"/>
          </a:p>
          <a:p>
            <a:r>
              <a:rPr lang="ru-RU" sz="2200" dirty="0" smtClean="0"/>
              <a:t>Если </a:t>
            </a:r>
            <a:r>
              <a:rPr lang="ru-RU" sz="2200" i="1" dirty="0" err="1" smtClean="0"/>
              <a:t>р</a:t>
            </a:r>
            <a:r>
              <a:rPr lang="en-US" sz="2200" i="1" dirty="0" smtClean="0"/>
              <a:t>rev </a:t>
            </a:r>
            <a:r>
              <a:rPr lang="ru-RU" sz="2200" dirty="0" smtClean="0"/>
              <a:t>[</a:t>
            </a:r>
            <a:r>
              <a:rPr lang="ru-RU" sz="2200" dirty="0" err="1" smtClean="0"/>
              <a:t>х</a:t>
            </a:r>
            <a:r>
              <a:rPr lang="ru-RU" sz="2200" dirty="0" smtClean="0"/>
              <a:t>] = N</a:t>
            </a:r>
            <a:r>
              <a:rPr lang="en-US" sz="2200" dirty="0" smtClean="0"/>
              <a:t>IL</a:t>
            </a:r>
            <a:r>
              <a:rPr lang="ru-RU" sz="2200" dirty="0" smtClean="0"/>
              <a:t>,  у элемента </a:t>
            </a:r>
            <a:r>
              <a:rPr lang="en-US" sz="2200" i="1" dirty="0" smtClean="0"/>
              <a:t>x </a:t>
            </a:r>
            <a:r>
              <a:rPr lang="ru-RU" sz="2200" dirty="0" smtClean="0"/>
              <a:t>нет предшественника, и, следовательно, он является первым, т.е. </a:t>
            </a:r>
            <a:r>
              <a:rPr lang="ru-RU" sz="2200" i="1" dirty="0" smtClean="0"/>
              <a:t>головным </a:t>
            </a:r>
            <a:r>
              <a:rPr lang="ru-RU" sz="2200" dirty="0" smtClean="0"/>
              <a:t>в списке. </a:t>
            </a:r>
            <a:endParaRPr lang="en-US" sz="2200" dirty="0" smtClean="0"/>
          </a:p>
          <a:p>
            <a:r>
              <a:rPr lang="ru-RU" sz="2200" dirty="0" smtClean="0"/>
              <a:t>Если </a:t>
            </a:r>
            <a:r>
              <a:rPr lang="en-US" sz="2200" dirty="0" smtClean="0"/>
              <a:t>next</a:t>
            </a:r>
            <a:r>
              <a:rPr lang="ru-RU" sz="2200" dirty="0" smtClean="0"/>
              <a:t>[</a:t>
            </a:r>
            <a:r>
              <a:rPr lang="ru-RU" sz="2200" dirty="0" err="1" smtClean="0"/>
              <a:t>х</a:t>
            </a:r>
            <a:r>
              <a:rPr lang="ru-RU" sz="2200" dirty="0" smtClean="0"/>
              <a:t>] = </a:t>
            </a:r>
            <a:r>
              <a:rPr lang="en-US" sz="2200" dirty="0" smtClean="0"/>
              <a:t>NIL</a:t>
            </a:r>
            <a:r>
              <a:rPr lang="ru-RU" sz="2200" dirty="0" smtClean="0"/>
              <a:t> то у элемента </a:t>
            </a:r>
            <a:r>
              <a:rPr lang="ru-RU" sz="2200" i="1" dirty="0" err="1" smtClean="0"/>
              <a:t>х</a:t>
            </a:r>
            <a:r>
              <a:rPr lang="ru-RU" sz="2200" i="1" dirty="0" smtClean="0"/>
              <a:t> </a:t>
            </a:r>
            <a:r>
              <a:rPr lang="ru-RU" sz="2200" dirty="0" smtClean="0"/>
              <a:t>нет последующего, поэтому он является последним, т.е. </a:t>
            </a:r>
            <a:r>
              <a:rPr lang="ru-RU" sz="2200" i="1" dirty="0" smtClean="0"/>
              <a:t>хвостовым </a:t>
            </a:r>
            <a:r>
              <a:rPr lang="ru-RU" sz="2200" dirty="0" smtClean="0"/>
              <a:t>в списке. Атрибут </a:t>
            </a:r>
            <a:r>
              <a:rPr lang="en-US" sz="2200" i="1" dirty="0" smtClean="0"/>
              <a:t>head</a:t>
            </a:r>
            <a:r>
              <a:rPr lang="ru-RU" sz="2200" i="1" dirty="0" smtClean="0"/>
              <a:t>[</a:t>
            </a:r>
            <a:r>
              <a:rPr lang="en-US" sz="2200" i="1" dirty="0" smtClean="0"/>
              <a:t>L</a:t>
            </a:r>
            <a:r>
              <a:rPr lang="ru-RU" sz="2200" i="1" dirty="0" smtClean="0"/>
              <a:t>] </a:t>
            </a:r>
            <a:r>
              <a:rPr lang="ru-RU" sz="2200" dirty="0" smtClean="0"/>
              <a:t>указывает на первый элемент списка. Если </a:t>
            </a:r>
            <a:r>
              <a:rPr lang="en-US" sz="2200" i="1" dirty="0" smtClean="0"/>
              <a:t>h</a:t>
            </a:r>
            <a:r>
              <a:rPr lang="ru-RU" sz="2200" i="1" dirty="0" err="1" smtClean="0"/>
              <a:t>еа</a:t>
            </a:r>
            <a:r>
              <a:rPr lang="en-US" sz="2200" i="1" dirty="0" smtClean="0"/>
              <a:t>d </a:t>
            </a:r>
            <a:r>
              <a:rPr lang="ru-RU" sz="2200" i="1" dirty="0" smtClean="0"/>
              <a:t>[</a:t>
            </a:r>
            <a:r>
              <a:rPr lang="en-US" sz="2200" i="1" dirty="0" smtClean="0"/>
              <a:t>L</a:t>
            </a:r>
            <a:r>
              <a:rPr lang="ru-RU" sz="2200" i="1" dirty="0" smtClean="0"/>
              <a:t>] = </a:t>
            </a:r>
            <a:r>
              <a:rPr lang="en-US" sz="2200" i="1" dirty="0" smtClean="0"/>
              <a:t>NIL</a:t>
            </a:r>
            <a:r>
              <a:rPr lang="ru-RU" sz="2200" dirty="0" smtClean="0"/>
              <a:t> то список пуст.</a:t>
            </a:r>
            <a:endParaRPr lang="ru-RU" sz="2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Множество — это фундаментальное понятие как в математике, так и в теории вычислительных машин.</a:t>
            </a:r>
            <a:endParaRPr lang="en-US" dirty="0" smtClean="0"/>
          </a:p>
          <a:p>
            <a:pPr algn="just"/>
            <a:r>
              <a:rPr lang="ru-RU" dirty="0" smtClean="0"/>
              <a:t> Если математические множества остаются неизменными, множества, которые обрабатываются в ходе выполнения алгоритмов, могут с течением времени разрастаться, уменьшаться или подвергаться другим изменениям.</a:t>
            </a:r>
            <a:endParaRPr lang="en-US" dirty="0" smtClean="0"/>
          </a:p>
          <a:p>
            <a:pPr algn="just"/>
            <a:endParaRPr lang="en-US" dirty="0" smtClean="0"/>
          </a:p>
          <a:p>
            <a:r>
              <a:rPr lang="ru-RU" dirty="0" smtClean="0"/>
              <a:t> Назовем такие множества </a:t>
            </a:r>
            <a:r>
              <a:rPr lang="ru-RU" b="1" i="1" dirty="0" smtClean="0"/>
              <a:t>динамическими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dinamic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Список может быть однократно или дважды связанным, отсортированным или </a:t>
            </a:r>
            <a:r>
              <a:rPr lang="ru-RU" dirty="0" err="1" smtClean="0"/>
              <a:t>неотсортированным</a:t>
            </a:r>
            <a:r>
              <a:rPr lang="ru-RU" dirty="0" smtClean="0"/>
              <a:t>, кольцевым или </a:t>
            </a:r>
            <a:r>
              <a:rPr lang="ru-RU" dirty="0" err="1" smtClean="0"/>
              <a:t>некольцевым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Если список </a:t>
            </a:r>
            <a:r>
              <a:rPr lang="ru-RU" i="1" dirty="0" smtClean="0"/>
              <a:t>однократно связанный {однонаправленный) </a:t>
            </a:r>
            <a:r>
              <a:rPr lang="ru-RU" dirty="0" smtClean="0"/>
              <a:t>(</a:t>
            </a:r>
            <a:r>
              <a:rPr lang="en-US" dirty="0" smtClean="0"/>
              <a:t>singly linked</a:t>
            </a:r>
            <a:r>
              <a:rPr lang="ru-RU" dirty="0" smtClean="0"/>
              <a:t>)</a:t>
            </a:r>
            <a:r>
              <a:rPr lang="en-US" dirty="0" smtClean="0"/>
              <a:t>,</a:t>
            </a:r>
            <a:r>
              <a:rPr lang="ru-RU" dirty="0" smtClean="0"/>
              <a:t> то указатель </a:t>
            </a:r>
            <a:r>
              <a:rPr lang="ru-RU" i="1" dirty="0" err="1" smtClean="0"/>
              <a:t>р</a:t>
            </a:r>
            <a:r>
              <a:rPr lang="en-US" i="1" dirty="0" smtClean="0"/>
              <a:t>rev </a:t>
            </a:r>
            <a:r>
              <a:rPr lang="ru-RU" dirty="0" smtClean="0"/>
              <a:t>в его элементах отсутствует.</a:t>
            </a:r>
            <a:endParaRPr lang="en-US" dirty="0" smtClean="0"/>
          </a:p>
          <a:p>
            <a:r>
              <a:rPr lang="ru-RU" dirty="0" smtClean="0"/>
              <a:t> Если список </a:t>
            </a:r>
            <a:r>
              <a:rPr lang="ru-RU" i="1" dirty="0" smtClean="0"/>
              <a:t>отсортирован (</a:t>
            </a:r>
            <a:r>
              <a:rPr lang="en-US" i="1" dirty="0" smtClean="0"/>
              <a:t>sorted</a:t>
            </a:r>
            <a:r>
              <a:rPr lang="ru-RU" i="1" dirty="0" smtClean="0"/>
              <a:t>), </a:t>
            </a:r>
            <a:r>
              <a:rPr lang="ru-RU" dirty="0" smtClean="0"/>
              <a:t>то его линейный порядок соответствует линейному порядку его ключей; в этом случае минимальный элемент находится в голове списка, а максимальный — в его хвосте.</a:t>
            </a:r>
            <a:endParaRPr lang="en-US" dirty="0" smtClean="0"/>
          </a:p>
          <a:p>
            <a:r>
              <a:rPr lang="ru-RU" dirty="0" smtClean="0"/>
              <a:t> Если же список не отсортирован, то его элементы могут располагаться в произвольном порядке.</a:t>
            </a:r>
            <a:endParaRPr lang="en-US" dirty="0" smtClean="0"/>
          </a:p>
          <a:p>
            <a:r>
              <a:rPr lang="ru-RU" dirty="0" smtClean="0"/>
              <a:t> Если </a:t>
            </a:r>
            <a:r>
              <a:rPr lang="ru-RU" i="1" dirty="0" smtClean="0"/>
              <a:t>список кольцевой </a:t>
            </a:r>
            <a:r>
              <a:rPr lang="ru-RU" dirty="0" smtClean="0"/>
              <a:t>(</a:t>
            </a:r>
            <a:r>
              <a:rPr lang="en-US" dirty="0" smtClean="0"/>
              <a:t>circular list</a:t>
            </a:r>
            <a:r>
              <a:rPr lang="ru-RU" dirty="0" smtClean="0"/>
              <a:t>), то указатель </a:t>
            </a:r>
            <a:r>
              <a:rPr lang="en-US" i="1" dirty="0" err="1" smtClean="0"/>
              <a:t>prev</a:t>
            </a:r>
            <a:r>
              <a:rPr lang="en-US" i="1" dirty="0" smtClean="0"/>
              <a:t> </a:t>
            </a:r>
            <a:r>
              <a:rPr lang="ru-RU" dirty="0" smtClean="0"/>
              <a:t>его головного элемента указывает на его хвост, а указатель </a:t>
            </a:r>
            <a:r>
              <a:rPr lang="en-US" i="1" dirty="0" smtClean="0"/>
              <a:t>next</a:t>
            </a:r>
            <a:r>
              <a:rPr lang="ru-RU" dirty="0" smtClean="0"/>
              <a:t> хвостового элемента на головной элемент.</a:t>
            </a:r>
            <a:endParaRPr lang="en-US" dirty="0" smtClean="0"/>
          </a:p>
          <a:p>
            <a:r>
              <a:rPr lang="ru-RU" dirty="0" smtClean="0"/>
              <a:t> Такой список можно рассматривать как замкнутый в виде кольца набор элементов.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Поиск в связанном списке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Процедура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Search</a:t>
            </a:r>
            <a:r>
              <a:rPr lang="ru-RU" dirty="0" smtClean="0"/>
              <a:t>(</a:t>
            </a:r>
            <a:r>
              <a:rPr lang="en-US" dirty="0" smtClean="0"/>
              <a:t>L</a:t>
            </a:r>
            <a:r>
              <a:rPr lang="ru-RU" dirty="0" smtClean="0"/>
              <a:t>, </a:t>
            </a:r>
            <a:r>
              <a:rPr lang="ru-RU" i="1" dirty="0" smtClean="0"/>
              <a:t>к) </a:t>
            </a:r>
            <a:r>
              <a:rPr lang="ru-RU" dirty="0" smtClean="0"/>
              <a:t>позволяет найти в списке </a:t>
            </a:r>
            <a:r>
              <a:rPr lang="en-US" i="1" dirty="0" smtClean="0"/>
              <a:t>L </a:t>
            </a:r>
            <a:r>
              <a:rPr lang="ru-RU" dirty="0" smtClean="0"/>
              <a:t>первый элемент с ключом </a:t>
            </a:r>
            <a:r>
              <a:rPr lang="en-US" dirty="0" smtClean="0"/>
              <a:t>k</a:t>
            </a:r>
            <a:r>
              <a:rPr lang="ru-RU" dirty="0" smtClean="0"/>
              <a:t>; путем линейного поиска, и возвращает указатель на найденный элемент. Если элемент с ключом </a:t>
            </a:r>
            <a:r>
              <a:rPr lang="en-US" dirty="0" smtClean="0"/>
              <a:t>k</a:t>
            </a:r>
            <a:r>
              <a:rPr lang="ru-RU" dirty="0" smtClean="0"/>
              <a:t> в списке отсутствует, возвращается значе­ние </a:t>
            </a:r>
            <a:r>
              <a:rPr lang="en-US" dirty="0" smtClean="0"/>
              <a:t>NIL</a:t>
            </a:r>
            <a:r>
              <a:rPr lang="ru-RU" dirty="0" smtClean="0"/>
              <a:t>. Процедура 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Search</a:t>
            </a:r>
            <a:r>
              <a:rPr lang="ru-RU" dirty="0" smtClean="0"/>
              <a:t>(</a:t>
            </a:r>
            <a:r>
              <a:rPr lang="en-US" dirty="0" smtClean="0"/>
              <a:t>L</a:t>
            </a:r>
            <a:r>
              <a:rPr lang="ru-RU" dirty="0" smtClean="0"/>
              <a:t>, </a:t>
            </a:r>
            <a:r>
              <a:rPr lang="ru-RU" i="1" dirty="0" smtClean="0"/>
              <a:t>4)</a:t>
            </a:r>
            <a:r>
              <a:rPr lang="ru-RU" dirty="0" smtClean="0"/>
              <a:t>, вызванная для связанного списка, возвращает указатель на третий элемент, а процедура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Search</a:t>
            </a:r>
            <a:r>
              <a:rPr lang="ru-RU" dirty="0" smtClean="0"/>
              <a:t>(</a:t>
            </a:r>
            <a:r>
              <a:rPr lang="en-US" dirty="0" smtClean="0"/>
              <a:t>L</a:t>
            </a:r>
            <a:r>
              <a:rPr lang="ru-RU" dirty="0" smtClean="0"/>
              <a:t>, </a:t>
            </a:r>
            <a:r>
              <a:rPr lang="ru-RU" i="1" dirty="0" smtClean="0"/>
              <a:t>7)</a:t>
            </a:r>
            <a:r>
              <a:rPr lang="ru-RU" dirty="0" smtClean="0"/>
              <a:t>— значение N</a:t>
            </a:r>
            <a:r>
              <a:rPr lang="en-US" dirty="0" smtClean="0"/>
              <a:t>IL</a:t>
            </a:r>
            <a:r>
              <a:rPr lang="ru-RU" dirty="0" smtClean="0"/>
              <a:t>:</a:t>
            </a:r>
          </a:p>
          <a:p>
            <a:r>
              <a:rPr lang="ru-RU" dirty="0" smtClean="0"/>
              <a:t> </a:t>
            </a:r>
          </a:p>
          <a:p>
            <a:r>
              <a:rPr lang="en-US" dirty="0" err="1" smtClean="0"/>
              <a:t>List_Search</a:t>
            </a:r>
            <a:r>
              <a:rPr lang="en-US" dirty="0" smtClean="0"/>
              <a:t>(L, </a:t>
            </a:r>
            <a:r>
              <a:rPr lang="ru-RU" i="1" dirty="0" smtClean="0"/>
              <a:t>к</a:t>
            </a:r>
            <a:r>
              <a:rPr lang="en-US" i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    </a:t>
            </a:r>
            <a:r>
              <a:rPr lang="ru-RU" i="1" dirty="0" err="1" smtClean="0"/>
              <a:t>х</a:t>
            </a:r>
            <a:r>
              <a:rPr lang="en-US" dirty="0" smtClean="0"/>
              <a:t>←</a:t>
            </a:r>
            <a:r>
              <a:rPr lang="en-US" i="1" dirty="0" smtClean="0"/>
              <a:t>h</a:t>
            </a:r>
            <a:r>
              <a:rPr lang="ru-RU" i="1" dirty="0" err="1" smtClean="0"/>
              <a:t>еа</a:t>
            </a:r>
            <a:r>
              <a:rPr lang="en-US" i="1" dirty="0" smtClean="0"/>
              <a:t>d[L]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2    </a:t>
            </a:r>
            <a:r>
              <a:rPr lang="en-US" b="1" dirty="0" smtClean="0"/>
              <a:t>while </a:t>
            </a:r>
            <a:r>
              <a:rPr lang="en-US" dirty="0" smtClean="0"/>
              <a:t>x ≠ NIL 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ru-RU" i="1" dirty="0" err="1" smtClean="0"/>
              <a:t>кеу</a:t>
            </a:r>
            <a:r>
              <a:rPr lang="en-US" i="1" dirty="0" smtClean="0"/>
              <a:t>[</a:t>
            </a:r>
            <a:r>
              <a:rPr lang="ru-RU" i="1" dirty="0" err="1" smtClean="0"/>
              <a:t>х</a:t>
            </a:r>
            <a:r>
              <a:rPr lang="en-US" i="1" dirty="0" smtClean="0"/>
              <a:t>] </a:t>
            </a:r>
            <a:r>
              <a:rPr lang="en-US" dirty="0" smtClean="0"/>
              <a:t>≠</a:t>
            </a:r>
            <a:r>
              <a:rPr lang="en-US" i="1" dirty="0" smtClean="0"/>
              <a:t> k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            do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en-US" dirty="0" smtClean="0"/>
              <a:t>← next[</a:t>
            </a:r>
            <a:r>
              <a:rPr lang="ru-RU" dirty="0" err="1" smtClean="0"/>
              <a:t>х</a:t>
            </a:r>
            <a:r>
              <a:rPr lang="en-US" dirty="0" smtClean="0"/>
              <a:t>]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b="1" dirty="0" smtClean="0"/>
              <a:t>        </a:t>
            </a:r>
            <a:r>
              <a:rPr lang="en-US" b="1" dirty="0" smtClean="0"/>
              <a:t>return </a:t>
            </a:r>
            <a:r>
              <a:rPr lang="en-US" i="1" dirty="0" smtClean="0"/>
              <a:t>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Вставка в связанный список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Если имеется элемент </a:t>
            </a:r>
            <a:r>
              <a:rPr lang="en-US" dirty="0" smtClean="0"/>
              <a:t>x</a:t>
            </a:r>
            <a:r>
              <a:rPr lang="ru-RU" dirty="0" smtClean="0"/>
              <a:t>, полю </a:t>
            </a:r>
            <a:r>
              <a:rPr lang="en-US" i="1" dirty="0" smtClean="0"/>
              <a:t>key </a:t>
            </a:r>
            <a:r>
              <a:rPr lang="ru-RU" dirty="0" smtClean="0"/>
              <a:t>которого предварительно присвоено значение, то процедура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Insert</a:t>
            </a:r>
            <a:r>
              <a:rPr lang="ru-RU" dirty="0" smtClean="0"/>
              <a:t> вставляет элемент </a:t>
            </a:r>
            <a:r>
              <a:rPr lang="en-US" dirty="0" smtClean="0"/>
              <a:t>x</a:t>
            </a:r>
            <a:r>
              <a:rPr lang="ru-RU" dirty="0" smtClean="0"/>
              <a:t> в переднюю часть списка : 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err="1" smtClean="0"/>
              <a:t>List_Insert</a:t>
            </a:r>
            <a:r>
              <a:rPr lang="en-US" dirty="0" smtClean="0"/>
              <a:t> (L, </a:t>
            </a:r>
            <a:r>
              <a:rPr lang="ru-RU" dirty="0" err="1" smtClean="0"/>
              <a:t>х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    next[x] ← head[L]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    </a:t>
            </a:r>
            <a:r>
              <a:rPr lang="en-US" b="1" i="1" dirty="0" smtClean="0"/>
              <a:t>if</a:t>
            </a:r>
            <a:r>
              <a:rPr lang="en-US" i="1" dirty="0" smtClean="0"/>
              <a:t> head[L] ≠ NIL</a:t>
            </a:r>
            <a:endParaRPr lang="ru-RU" i="1" dirty="0" smtClean="0"/>
          </a:p>
          <a:p>
            <a:pPr>
              <a:buNone/>
            </a:pPr>
            <a:r>
              <a:rPr lang="en-US" dirty="0" smtClean="0"/>
              <a:t>3         </a:t>
            </a:r>
            <a:r>
              <a:rPr lang="en-US" b="1" i="1" dirty="0" smtClean="0"/>
              <a:t>then</a:t>
            </a:r>
            <a:r>
              <a:rPr lang="en-US" i="1" dirty="0" smtClean="0"/>
              <a:t> </a:t>
            </a:r>
            <a:r>
              <a:rPr lang="en-US" i="1" dirty="0" err="1" smtClean="0"/>
              <a:t>prev</a:t>
            </a:r>
            <a:r>
              <a:rPr lang="en-US" i="1" dirty="0" smtClean="0"/>
              <a:t>[head[L]] </a:t>
            </a:r>
            <a:r>
              <a:rPr lang="en-US" dirty="0" smtClean="0"/>
              <a:t>← x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    </a:t>
            </a:r>
            <a:r>
              <a:rPr lang="en-US" i="1" dirty="0" smtClean="0"/>
              <a:t>head[L] </a:t>
            </a:r>
            <a:r>
              <a:rPr lang="en-US" dirty="0" smtClean="0"/>
              <a:t>← x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    </a:t>
            </a:r>
            <a:r>
              <a:rPr lang="ru-RU" i="1" dirty="0" err="1" smtClean="0"/>
              <a:t>р</a:t>
            </a:r>
            <a:r>
              <a:rPr lang="en-US" i="1" dirty="0" smtClean="0"/>
              <a:t>rev</a:t>
            </a:r>
            <a:r>
              <a:rPr lang="ru-RU" i="1" dirty="0" smtClean="0"/>
              <a:t>[</a:t>
            </a:r>
            <a:r>
              <a:rPr lang="ru-RU" i="1" dirty="0" err="1" smtClean="0"/>
              <a:t>х</a:t>
            </a:r>
            <a:r>
              <a:rPr lang="ru-RU" i="1" dirty="0" smtClean="0"/>
              <a:t>] </a:t>
            </a:r>
            <a:r>
              <a:rPr lang="ru-RU" dirty="0" smtClean="0"/>
              <a:t>←</a:t>
            </a:r>
            <a:r>
              <a:rPr lang="ru-RU" i="1" dirty="0" smtClean="0"/>
              <a:t> </a:t>
            </a:r>
            <a:r>
              <a:rPr lang="en-US" dirty="0" smtClean="0"/>
              <a:t>NIL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Удаление из связанного списка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Представленная ниже процедура </a:t>
            </a:r>
            <a:r>
              <a:rPr lang="en-US" dirty="0" err="1" smtClean="0"/>
              <a:t>List_Delete</a:t>
            </a:r>
            <a:r>
              <a:rPr lang="ru-RU" dirty="0" smtClean="0"/>
              <a:t> удаляет элемент </a:t>
            </a:r>
            <a:r>
              <a:rPr lang="ru-RU" dirty="0" err="1" smtClean="0"/>
              <a:t>х</a:t>
            </a:r>
            <a:r>
              <a:rPr lang="ru-RU" dirty="0" smtClean="0"/>
              <a:t> из связанного списка </a:t>
            </a:r>
            <a:r>
              <a:rPr lang="en-US" i="1" dirty="0" smtClean="0"/>
              <a:t>L</a:t>
            </a:r>
            <a:r>
              <a:rPr lang="ru-RU" i="1" dirty="0" smtClean="0"/>
              <a:t>.</a:t>
            </a:r>
            <a:endParaRPr lang="en-US" i="1" dirty="0" smtClean="0"/>
          </a:p>
          <a:p>
            <a:r>
              <a:rPr lang="ru-RU" i="1" dirty="0" smtClean="0"/>
              <a:t> </a:t>
            </a:r>
            <a:r>
              <a:rPr lang="ru-RU" dirty="0" smtClean="0"/>
              <a:t>В процедуру необходимо передать указатель на элемент х. после чего она удаляет </a:t>
            </a:r>
            <a:r>
              <a:rPr lang="ru-RU" i="1" dirty="0" err="1" smtClean="0"/>
              <a:t>х</a:t>
            </a:r>
            <a:r>
              <a:rPr lang="ru-RU" i="1" dirty="0" smtClean="0"/>
              <a:t> </a:t>
            </a:r>
            <a:r>
              <a:rPr lang="ru-RU" dirty="0" smtClean="0"/>
              <a:t>из списка путем обновления указателей.</a:t>
            </a:r>
            <a:endParaRPr lang="en-US" dirty="0" smtClean="0"/>
          </a:p>
          <a:p>
            <a:r>
              <a:rPr lang="ru-RU" dirty="0" smtClean="0"/>
              <a:t> Чтобы удалить элемент с заданным ключом, необходимо сначала вызвать процедуру </a:t>
            </a:r>
            <a:r>
              <a:rPr lang="en-US" dirty="0" err="1" smtClean="0"/>
              <a:t>List_Search</a:t>
            </a:r>
            <a:r>
              <a:rPr lang="en-US" dirty="0" smtClean="0"/>
              <a:t> </a:t>
            </a:r>
            <a:r>
              <a:rPr lang="ru-RU" dirty="0" smtClean="0"/>
              <a:t>для получения указателя на элемент</a:t>
            </a:r>
          </a:p>
          <a:p>
            <a:r>
              <a:rPr lang="en-US" dirty="0" err="1" smtClean="0"/>
              <a:t>List_Delete</a:t>
            </a:r>
            <a:r>
              <a:rPr lang="en-US" dirty="0" smtClean="0"/>
              <a:t>(L,</a:t>
            </a:r>
            <a:r>
              <a:rPr lang="ru-RU" dirty="0" err="1" smtClean="0"/>
              <a:t>х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 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i="1" dirty="0" err="1" smtClean="0"/>
              <a:t>prev</a:t>
            </a:r>
            <a:r>
              <a:rPr lang="en-US" i="1" dirty="0" smtClean="0"/>
              <a:t>[L]</a:t>
            </a:r>
            <a:r>
              <a:rPr lang="en-US" dirty="0" smtClean="0"/>
              <a:t> ≠</a:t>
            </a:r>
            <a:r>
              <a:rPr lang="en-US" i="1" dirty="0" smtClean="0"/>
              <a:t> </a:t>
            </a:r>
            <a:r>
              <a:rPr lang="en-US" dirty="0" smtClean="0"/>
              <a:t>NIL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        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  <a:r>
              <a:rPr lang="en-US" i="1" dirty="0" smtClean="0"/>
              <a:t>next[</a:t>
            </a:r>
            <a:r>
              <a:rPr lang="en-US" i="1" dirty="0" err="1" smtClean="0"/>
              <a:t>prev</a:t>
            </a:r>
            <a:r>
              <a:rPr lang="en-US" i="1" dirty="0" smtClean="0"/>
              <a:t>[</a:t>
            </a:r>
            <a:r>
              <a:rPr lang="ru-RU" i="1" dirty="0" err="1" smtClean="0"/>
              <a:t>х</a:t>
            </a:r>
            <a:r>
              <a:rPr lang="en-US" i="1" dirty="0" smtClean="0"/>
              <a:t>]] ← n</a:t>
            </a:r>
            <a:r>
              <a:rPr lang="ru-RU" i="1" dirty="0" err="1" smtClean="0"/>
              <a:t>ех</a:t>
            </a:r>
            <a:r>
              <a:rPr lang="en-US" i="1" dirty="0" smtClean="0"/>
              <a:t>t[</a:t>
            </a:r>
            <a:r>
              <a:rPr lang="ru-RU" i="1" dirty="0" err="1" smtClean="0"/>
              <a:t>х</a:t>
            </a:r>
            <a:r>
              <a:rPr lang="en-US" i="1" dirty="0" smtClean="0"/>
              <a:t>]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         </a:t>
            </a:r>
            <a:r>
              <a:rPr lang="ru-RU" b="1" dirty="0" smtClean="0"/>
              <a:t>е</a:t>
            </a:r>
            <a:r>
              <a:rPr lang="en-US" b="1" dirty="0" err="1" smtClean="0"/>
              <a:t>ls</a:t>
            </a:r>
            <a:r>
              <a:rPr lang="ru-RU" b="1" dirty="0" smtClean="0"/>
              <a:t>е</a:t>
            </a:r>
            <a:r>
              <a:rPr lang="en-US" dirty="0" smtClean="0"/>
              <a:t>  </a:t>
            </a:r>
            <a:r>
              <a:rPr lang="en-US" i="1" dirty="0" smtClean="0"/>
              <a:t>head[L] </a:t>
            </a:r>
            <a:r>
              <a:rPr lang="en-US" dirty="0" smtClean="0"/>
              <a:t>←</a:t>
            </a:r>
            <a:r>
              <a:rPr lang="en-US" i="1" dirty="0" smtClean="0"/>
              <a:t> n</a:t>
            </a:r>
            <a:r>
              <a:rPr lang="ru-RU" i="1" dirty="0" err="1" smtClean="0"/>
              <a:t>ех</a:t>
            </a:r>
            <a:r>
              <a:rPr lang="en-US" i="1" dirty="0" smtClean="0"/>
              <a:t>t[</a:t>
            </a:r>
            <a:r>
              <a:rPr lang="ru-RU" i="1" dirty="0" err="1" smtClean="0"/>
              <a:t>х</a:t>
            </a:r>
            <a:r>
              <a:rPr lang="en-US" i="1" dirty="0" smtClean="0"/>
              <a:t>]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i="1" dirty="0" smtClean="0"/>
              <a:t>    </a:t>
            </a:r>
            <a:r>
              <a:rPr lang="en-US" b="1" i="1" dirty="0" smtClean="0"/>
              <a:t>if</a:t>
            </a:r>
            <a:r>
              <a:rPr lang="en-US" i="1" dirty="0" smtClean="0"/>
              <a:t> n</a:t>
            </a:r>
            <a:r>
              <a:rPr lang="ru-RU" i="1" dirty="0" err="1" smtClean="0"/>
              <a:t>ех</a:t>
            </a:r>
            <a:r>
              <a:rPr lang="en-US" i="1" dirty="0" smtClean="0"/>
              <a:t>t[</a:t>
            </a:r>
            <a:r>
              <a:rPr lang="ru-RU" i="1" dirty="0" err="1" smtClean="0"/>
              <a:t>х</a:t>
            </a:r>
            <a:r>
              <a:rPr lang="en-US" i="1" dirty="0" smtClean="0"/>
              <a:t>] </a:t>
            </a:r>
            <a:r>
              <a:rPr lang="en-US" dirty="0" smtClean="0"/>
              <a:t>≠</a:t>
            </a:r>
            <a:r>
              <a:rPr lang="en-US" i="1" dirty="0" smtClean="0"/>
              <a:t> </a:t>
            </a:r>
            <a:r>
              <a:rPr lang="en-US" dirty="0" smtClean="0"/>
              <a:t>NIL</a:t>
            </a:r>
            <a:endParaRPr lang="ru-RU" dirty="0" smtClean="0"/>
          </a:p>
          <a:p>
            <a:pPr marL="514350" indent="-514350">
              <a:buNone/>
            </a:pPr>
            <a:r>
              <a:rPr lang="en-US" dirty="0" smtClean="0"/>
              <a:t>5    		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  <a:r>
              <a:rPr lang="en-US" i="1" dirty="0" err="1" smtClean="0"/>
              <a:t>prev</a:t>
            </a:r>
            <a:r>
              <a:rPr lang="en-US" i="1" dirty="0" smtClean="0"/>
              <a:t>[next[</a:t>
            </a:r>
            <a:r>
              <a:rPr lang="ru-RU" i="1" dirty="0" err="1" smtClean="0"/>
              <a:t>х</a:t>
            </a:r>
            <a:r>
              <a:rPr lang="en-US" i="1" dirty="0" smtClean="0"/>
              <a:t>]] ← </a:t>
            </a:r>
            <a:r>
              <a:rPr lang="en-US" i="1" dirty="0" err="1" smtClean="0"/>
              <a:t>prev</a:t>
            </a:r>
            <a:r>
              <a:rPr lang="en-US" i="1" dirty="0" smtClean="0"/>
              <a:t>[</a:t>
            </a:r>
            <a:r>
              <a:rPr lang="ru-RU" i="1" dirty="0" err="1" smtClean="0"/>
              <a:t>х</a:t>
            </a:r>
            <a:r>
              <a:rPr lang="en-US" i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Ограничители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Код процедуры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Delete</a:t>
            </a:r>
            <a:r>
              <a:rPr lang="en-US" i="1" dirty="0" smtClean="0"/>
              <a:t> </a:t>
            </a:r>
            <a:r>
              <a:rPr lang="ru-RU" dirty="0" smtClean="0"/>
              <a:t>мог бы быть проще, если бы можно было игнорировать граничные условия в голове и хвосте списка:</a:t>
            </a:r>
          </a:p>
          <a:p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Delete</a:t>
            </a:r>
            <a:r>
              <a:rPr lang="ru-RU" dirty="0" smtClean="0"/>
              <a:t>’(</a:t>
            </a:r>
            <a:r>
              <a:rPr lang="en-US" dirty="0" smtClean="0"/>
              <a:t>L</a:t>
            </a:r>
            <a:r>
              <a:rPr lang="ru-RU" i="1" dirty="0" smtClean="0"/>
              <a:t>,</a:t>
            </a:r>
            <a:r>
              <a:rPr lang="ru-RU" i="1" dirty="0" err="1" smtClean="0"/>
              <a:t>х</a:t>
            </a:r>
            <a:r>
              <a:rPr lang="ru-RU" i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    </a:t>
            </a:r>
            <a:r>
              <a:rPr lang="en-US" i="1" dirty="0" smtClean="0"/>
              <a:t>n</a:t>
            </a:r>
            <a:r>
              <a:rPr lang="ru-RU" i="1" dirty="0" err="1" smtClean="0"/>
              <a:t>ех</a:t>
            </a:r>
            <a:r>
              <a:rPr lang="en-US" i="1" dirty="0" smtClean="0"/>
              <a:t>t</a:t>
            </a:r>
            <a:r>
              <a:rPr lang="ru-RU" i="1" dirty="0" smtClean="0"/>
              <a:t>([</a:t>
            </a:r>
            <a:r>
              <a:rPr lang="ru-RU" i="1" dirty="0" err="1" smtClean="0"/>
              <a:t>р</a:t>
            </a:r>
            <a:r>
              <a:rPr lang="en-US" i="1" dirty="0" smtClean="0"/>
              <a:t>r</a:t>
            </a:r>
            <a:r>
              <a:rPr lang="ru-RU" i="1" dirty="0" smtClean="0"/>
              <a:t>е</a:t>
            </a:r>
            <a:r>
              <a:rPr lang="en-US" i="1" dirty="0" smtClean="0"/>
              <a:t>v</a:t>
            </a:r>
            <a:r>
              <a:rPr lang="ru-RU" i="1" dirty="0" smtClean="0"/>
              <a:t>[</a:t>
            </a:r>
            <a:r>
              <a:rPr lang="en-US" i="1" dirty="0" smtClean="0"/>
              <a:t>x</a:t>
            </a:r>
            <a:r>
              <a:rPr lang="ru-RU" i="1" dirty="0" smtClean="0"/>
              <a:t>]] ← </a:t>
            </a:r>
            <a:r>
              <a:rPr lang="en-US" i="1" dirty="0" smtClean="0"/>
              <a:t>n</a:t>
            </a:r>
            <a:r>
              <a:rPr lang="ru-RU" i="1" dirty="0" err="1" smtClean="0"/>
              <a:t>ех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ru-RU" i="1" dirty="0" err="1" smtClean="0"/>
              <a:t>х</a:t>
            </a:r>
            <a:r>
              <a:rPr lang="ru-RU" i="1" dirty="0" smtClean="0"/>
              <a:t>]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    </a:t>
            </a:r>
            <a:r>
              <a:rPr lang="ru-RU" i="1" dirty="0" err="1" smtClean="0"/>
              <a:t>р</a:t>
            </a:r>
            <a:r>
              <a:rPr lang="en-US" i="1" dirty="0" smtClean="0"/>
              <a:t>r</a:t>
            </a:r>
            <a:r>
              <a:rPr lang="ru-RU" i="1" dirty="0" smtClean="0"/>
              <a:t>е</a:t>
            </a:r>
            <a:r>
              <a:rPr lang="en-US" i="1" dirty="0" smtClean="0"/>
              <a:t>v</a:t>
            </a:r>
            <a:r>
              <a:rPr lang="ru-RU" i="1" dirty="0" smtClean="0"/>
              <a:t>[</a:t>
            </a:r>
            <a:r>
              <a:rPr lang="en-US" i="1" dirty="0" smtClean="0"/>
              <a:t>next</a:t>
            </a:r>
            <a:r>
              <a:rPr lang="ru-RU" i="1" dirty="0" smtClean="0"/>
              <a:t>[</a:t>
            </a:r>
            <a:r>
              <a:rPr lang="ru-RU" i="1" dirty="0" err="1" smtClean="0"/>
              <a:t>х</a:t>
            </a:r>
            <a:r>
              <a:rPr lang="ru-RU" i="1" dirty="0" smtClean="0"/>
              <a:t>]] ← </a:t>
            </a:r>
            <a:r>
              <a:rPr lang="ru-RU" i="1" dirty="0" err="1" smtClean="0"/>
              <a:t>р</a:t>
            </a:r>
            <a:r>
              <a:rPr lang="en-US" i="1" dirty="0" smtClean="0"/>
              <a:t>r</a:t>
            </a:r>
            <a:r>
              <a:rPr lang="ru-RU" i="1" dirty="0" smtClean="0"/>
              <a:t>е</a:t>
            </a:r>
            <a:r>
              <a:rPr lang="en-US" i="1" dirty="0" smtClean="0"/>
              <a:t>v</a:t>
            </a:r>
            <a:r>
              <a:rPr lang="ru-RU" i="1" dirty="0" smtClean="0"/>
              <a:t>[</a:t>
            </a:r>
            <a:r>
              <a:rPr lang="ru-RU" i="1" dirty="0" err="1" smtClean="0"/>
              <a:t>х</a:t>
            </a:r>
            <a:r>
              <a:rPr lang="ru-RU" i="1" dirty="0" smtClean="0"/>
              <a:t>]</a:t>
            </a:r>
            <a:endParaRPr lang="en-US" i="1" dirty="0" smtClean="0"/>
          </a:p>
          <a:p>
            <a:endParaRPr lang="ru-RU" dirty="0" smtClean="0"/>
          </a:p>
          <a:p>
            <a:r>
              <a:rPr lang="ru-RU" i="1" dirty="0" smtClean="0"/>
              <a:t>Ограничитель </a:t>
            </a:r>
            <a:r>
              <a:rPr lang="ru-RU" dirty="0" smtClean="0"/>
              <a:t>(</a:t>
            </a:r>
            <a:r>
              <a:rPr lang="en-US" dirty="0" smtClean="0"/>
              <a:t>sentinel</a:t>
            </a:r>
            <a:r>
              <a:rPr lang="ru-RU" dirty="0" smtClean="0"/>
              <a:t>) - это фиктивный объект, упрощающий учет граничных условий. Например, предположим, что в списке </a:t>
            </a:r>
            <a:r>
              <a:rPr lang="en-US" i="1" dirty="0" smtClean="0"/>
              <a:t>L </a:t>
            </a:r>
            <a:r>
              <a:rPr lang="ru-RU" dirty="0" smtClean="0"/>
              <a:t>предусмотрен объект </a:t>
            </a:r>
            <a:r>
              <a:rPr lang="en-US" dirty="0" smtClean="0"/>
              <a:t>nil</a:t>
            </a:r>
            <a:r>
              <a:rPr lang="ru-RU" dirty="0" smtClean="0"/>
              <a:t>[</a:t>
            </a:r>
            <a:r>
              <a:rPr lang="en-US" dirty="0" smtClean="0"/>
              <a:t>L</a:t>
            </a:r>
            <a:r>
              <a:rPr lang="ru-RU" dirty="0" smtClean="0"/>
              <a:t>], представляющий значение N</a:t>
            </a:r>
            <a:r>
              <a:rPr lang="en-US" dirty="0" smtClean="0"/>
              <a:t>IL</a:t>
            </a:r>
            <a:r>
              <a:rPr lang="ru-RU" dirty="0" smtClean="0"/>
              <a:t>, но при этом содержащий все поля, которые имеются у других элементов.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84" t="25254" r="7442" b="33708"/>
          <a:stretch>
            <a:fillRect/>
          </a:stretch>
        </p:blipFill>
        <p:spPr bwMode="auto">
          <a:xfrm>
            <a:off x="571471" y="357166"/>
            <a:ext cx="830878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42900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Когда в коде происходит обращение к значению N</a:t>
            </a:r>
            <a:r>
              <a:rPr lang="en-US" sz="2400" dirty="0" smtClean="0"/>
              <a:t>IL</a:t>
            </a:r>
            <a:r>
              <a:rPr lang="ru-RU" sz="2400" dirty="0" smtClean="0"/>
              <a:t>, оно заменяется обращением к ограничителю </a:t>
            </a:r>
            <a:r>
              <a:rPr lang="en-US" sz="2400" dirty="0" smtClean="0"/>
              <a:t>nil</a:t>
            </a:r>
            <a:r>
              <a:rPr lang="ru-RU" sz="2400" dirty="0" smtClean="0"/>
              <a:t>[</a:t>
            </a:r>
            <a:r>
              <a:rPr lang="en-US" sz="2400" dirty="0" smtClean="0"/>
              <a:t>L</a:t>
            </a:r>
            <a:r>
              <a:rPr lang="ru-RU" sz="2400" dirty="0" smtClean="0"/>
              <a:t>]</a:t>
            </a:r>
            <a:r>
              <a:rPr lang="ru-RU" sz="2400" i="1" dirty="0" smtClean="0"/>
              <a:t>. </a:t>
            </a:r>
            <a:r>
              <a:rPr lang="ru-RU" sz="2400" dirty="0" smtClean="0"/>
              <a:t>Наличие ограничителя преобразует обычный дважды связанный список в </a:t>
            </a:r>
            <a:r>
              <a:rPr lang="ru-RU" sz="2400" i="1" dirty="0" smtClean="0"/>
              <a:t>циклический дважды связанный список с ограничителем </a:t>
            </a:r>
            <a:r>
              <a:rPr lang="ru-RU" sz="2400" dirty="0" smtClean="0"/>
              <a:t>(</a:t>
            </a:r>
            <a:r>
              <a:rPr lang="en-US" sz="2400" dirty="0" smtClean="0"/>
              <a:t>circular</a:t>
            </a:r>
            <a:r>
              <a:rPr lang="ru-RU" sz="2400" dirty="0" smtClean="0"/>
              <a:t>, </a:t>
            </a:r>
            <a:r>
              <a:rPr lang="en-US" sz="2400" dirty="0" smtClean="0"/>
              <a:t>doubly linked list with sentinel</a:t>
            </a:r>
            <a:r>
              <a:rPr lang="ru-RU" sz="2400" dirty="0" smtClean="0"/>
              <a:t>). </a:t>
            </a:r>
            <a:endParaRPr lang="en-US" sz="2400" dirty="0" smtClean="0"/>
          </a:p>
          <a:p>
            <a:r>
              <a:rPr lang="ru-RU" sz="2400" dirty="0" smtClean="0"/>
              <a:t>В таком списке ограничитель </a:t>
            </a:r>
            <a:r>
              <a:rPr lang="en-US" sz="2400" dirty="0" smtClean="0"/>
              <a:t>nil</a:t>
            </a:r>
            <a:r>
              <a:rPr lang="ru-RU" sz="2400" dirty="0" smtClean="0"/>
              <a:t>[</a:t>
            </a:r>
            <a:r>
              <a:rPr lang="en-US" sz="2400" dirty="0" smtClean="0"/>
              <a:t>L</a:t>
            </a:r>
            <a:r>
              <a:rPr lang="ru-RU" sz="2400" dirty="0" smtClean="0"/>
              <a:t>] расположен между головой и хвостом. Поле </a:t>
            </a:r>
            <a:r>
              <a:rPr lang="en-US" sz="2400" i="1" dirty="0" smtClean="0"/>
              <a:t>next</a:t>
            </a:r>
            <a:r>
              <a:rPr lang="ru-RU" sz="2400" i="1" dirty="0" smtClean="0"/>
              <a:t>[</a:t>
            </a:r>
            <a:r>
              <a:rPr lang="en-US" sz="2400" i="1" dirty="0" smtClean="0"/>
              <a:t>nil</a:t>
            </a:r>
            <a:r>
              <a:rPr lang="ru-RU" sz="2400" i="1" dirty="0" smtClean="0"/>
              <a:t>[</a:t>
            </a:r>
            <a:r>
              <a:rPr lang="en-US" sz="2400" i="1" dirty="0" smtClean="0"/>
              <a:t>L</a:t>
            </a:r>
            <a:r>
              <a:rPr lang="ru-RU" sz="2400" i="1" dirty="0" smtClean="0"/>
              <a:t>]] </a:t>
            </a:r>
            <a:r>
              <a:rPr lang="ru-RU" sz="2400" dirty="0" smtClean="0"/>
              <a:t>указывает на голову списка, а поле </a:t>
            </a:r>
            <a:r>
              <a:rPr lang="en-US" sz="2400" i="1" dirty="0" err="1" smtClean="0"/>
              <a:t>prev</a:t>
            </a:r>
            <a:r>
              <a:rPr lang="ru-RU" sz="2400" i="1" dirty="0" smtClean="0"/>
              <a:t>[</a:t>
            </a:r>
            <a:r>
              <a:rPr lang="en-US" sz="2400" i="1" dirty="0" smtClean="0"/>
              <a:t>nil</a:t>
            </a:r>
            <a:r>
              <a:rPr lang="ru-RU" sz="2400" i="1" dirty="0" smtClean="0"/>
              <a:t>[</a:t>
            </a:r>
            <a:r>
              <a:rPr lang="en-US" sz="2400" i="1" dirty="0" smtClean="0"/>
              <a:t>L</a:t>
            </a:r>
            <a:r>
              <a:rPr lang="ru-RU" sz="2400" i="1" dirty="0" smtClean="0"/>
              <a:t>]]</a:t>
            </a:r>
            <a:r>
              <a:rPr lang="ru-RU" sz="2400" dirty="0" smtClean="0"/>
              <a:t> — на его хвост.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Аналогично, поле </a:t>
            </a:r>
            <a:r>
              <a:rPr lang="en-US" i="1" dirty="0" smtClean="0"/>
              <a:t>next</a:t>
            </a:r>
            <a:r>
              <a:rPr lang="ru-RU" dirty="0" smtClean="0"/>
              <a:t> хвостового элемента и поле </a:t>
            </a:r>
            <a:r>
              <a:rPr lang="ru-RU" i="1" dirty="0" err="1" smtClean="0"/>
              <a:t>р</a:t>
            </a:r>
            <a:r>
              <a:rPr lang="en-US" i="1" dirty="0" smtClean="0"/>
              <a:t>r</a:t>
            </a:r>
            <a:r>
              <a:rPr lang="ru-RU" i="1" dirty="0" smtClean="0"/>
              <a:t>е</a:t>
            </a:r>
            <a:r>
              <a:rPr lang="en-US" i="1" dirty="0" smtClean="0"/>
              <a:t>v </a:t>
            </a:r>
            <a:r>
              <a:rPr lang="ru-RU" dirty="0" smtClean="0"/>
              <a:t>головного элемен­та указывают на элемент </a:t>
            </a:r>
            <a:r>
              <a:rPr lang="en-US" dirty="0" smtClean="0"/>
              <a:t>n</a:t>
            </a:r>
            <a:r>
              <a:rPr lang="en-US" i="1" dirty="0" smtClean="0"/>
              <a:t>il</a:t>
            </a:r>
            <a:r>
              <a:rPr lang="ru-RU" i="1" dirty="0" smtClean="0"/>
              <a:t> [</a:t>
            </a:r>
            <a:r>
              <a:rPr lang="en-US" i="1" dirty="0" smtClean="0"/>
              <a:t>L</a:t>
            </a:r>
            <a:r>
              <a:rPr lang="ru-RU" i="1" dirty="0" smtClean="0"/>
              <a:t>]. </a:t>
            </a:r>
            <a:endParaRPr lang="en-US" i="1" dirty="0" smtClean="0"/>
          </a:p>
          <a:p>
            <a:r>
              <a:rPr lang="ru-RU" dirty="0" smtClean="0"/>
              <a:t>Поскольку поле </a:t>
            </a:r>
            <a:r>
              <a:rPr lang="en-US" i="1" dirty="0" smtClean="0"/>
              <a:t>next</a:t>
            </a:r>
            <a:r>
              <a:rPr lang="ru-RU" i="1" dirty="0" smtClean="0"/>
              <a:t>[</a:t>
            </a:r>
            <a:r>
              <a:rPr lang="en-US" i="1" dirty="0" smtClean="0"/>
              <a:t>nil</a:t>
            </a:r>
            <a:r>
              <a:rPr lang="ru-RU" i="1" dirty="0" smtClean="0"/>
              <a:t>[</a:t>
            </a:r>
            <a:r>
              <a:rPr lang="en-US" i="1" dirty="0" smtClean="0"/>
              <a:t>L</a:t>
            </a:r>
            <a:r>
              <a:rPr lang="ru-RU" i="1" dirty="0" smtClean="0"/>
              <a:t>]]  </a:t>
            </a:r>
            <a:r>
              <a:rPr lang="ru-RU" dirty="0" smtClean="0"/>
              <a:t>указывает на голову списка, можно упразднить атрибут </a:t>
            </a:r>
            <a:r>
              <a:rPr lang="en-US" i="1" dirty="0" smtClean="0"/>
              <a:t>head</a:t>
            </a:r>
            <a:r>
              <a:rPr lang="ru-RU" i="1" dirty="0" smtClean="0"/>
              <a:t>[</a:t>
            </a:r>
            <a:r>
              <a:rPr lang="en-US" i="1" dirty="0" smtClean="0"/>
              <a:t>L</a:t>
            </a:r>
            <a:r>
              <a:rPr lang="ru-RU" i="1" dirty="0" smtClean="0"/>
              <a:t>], </a:t>
            </a:r>
            <a:r>
              <a:rPr lang="ru-RU" dirty="0" smtClean="0"/>
              <a:t>заменив ссылки на него ссылками на поле </a:t>
            </a:r>
            <a:r>
              <a:rPr lang="ru-RU" i="1" dirty="0" err="1" smtClean="0"/>
              <a:t>пех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en-US" i="1" dirty="0" smtClean="0"/>
              <a:t>nil</a:t>
            </a:r>
            <a:r>
              <a:rPr lang="ru-RU" i="1" dirty="0" smtClean="0"/>
              <a:t>[</a:t>
            </a:r>
            <a:r>
              <a:rPr lang="en-US" i="1" dirty="0" smtClean="0"/>
              <a:t>L</a:t>
            </a:r>
            <a:r>
              <a:rPr lang="ru-RU" i="1" dirty="0" smtClean="0"/>
              <a:t>]].</a:t>
            </a:r>
            <a:endParaRPr lang="en-US" i="1" dirty="0" smtClean="0"/>
          </a:p>
          <a:p>
            <a:r>
              <a:rPr lang="ru-RU" i="1" dirty="0" smtClean="0"/>
              <a:t> </a:t>
            </a:r>
            <a:r>
              <a:rPr lang="ru-RU" dirty="0" smtClean="0"/>
              <a:t>Пустой список содержит только ограничитель, поскольку и полю </a:t>
            </a:r>
            <a:r>
              <a:rPr lang="ru-RU" i="1" dirty="0" err="1" smtClean="0"/>
              <a:t>пех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en-US" i="1" dirty="0" smtClean="0"/>
              <a:t>nil</a:t>
            </a:r>
            <a:r>
              <a:rPr lang="ru-RU" i="1" dirty="0" smtClean="0"/>
              <a:t>[</a:t>
            </a:r>
            <a:r>
              <a:rPr lang="en-US" i="1" dirty="0" smtClean="0"/>
              <a:t>L</a:t>
            </a:r>
            <a:r>
              <a:rPr lang="ru-RU" i="1" dirty="0" smtClean="0"/>
              <a:t>]]</a:t>
            </a:r>
            <a:r>
              <a:rPr lang="ru-RU" dirty="0" smtClean="0"/>
              <a:t>, и полю </a:t>
            </a:r>
            <a:r>
              <a:rPr lang="ru-RU" i="1" dirty="0" err="1" smtClean="0"/>
              <a:t>р</a:t>
            </a:r>
            <a:r>
              <a:rPr lang="en-US" i="1" dirty="0" smtClean="0"/>
              <a:t>r</a:t>
            </a:r>
            <a:r>
              <a:rPr lang="ru-RU" i="1" dirty="0" smtClean="0"/>
              <a:t>е</a:t>
            </a:r>
            <a:r>
              <a:rPr lang="en-US" i="1" dirty="0" smtClean="0"/>
              <a:t>v</a:t>
            </a:r>
            <a:r>
              <a:rPr lang="ru-RU" i="1" dirty="0" smtClean="0"/>
              <a:t>[</a:t>
            </a:r>
            <a:r>
              <a:rPr lang="en-US" i="1" dirty="0" smtClean="0"/>
              <a:t>nil</a:t>
            </a:r>
            <a:r>
              <a:rPr lang="ru-RU" i="1" dirty="0" smtClean="0"/>
              <a:t>[</a:t>
            </a:r>
            <a:r>
              <a:rPr lang="en-US" i="1" dirty="0" smtClean="0"/>
              <a:t>L</a:t>
            </a:r>
            <a:r>
              <a:rPr lang="ru-RU" i="1" dirty="0" smtClean="0"/>
              <a:t>]] </a:t>
            </a:r>
            <a:r>
              <a:rPr lang="ru-RU" dirty="0" smtClean="0"/>
              <a:t>можно присвоить значение </a:t>
            </a:r>
            <a:r>
              <a:rPr lang="en-US" i="1" dirty="0" smtClean="0"/>
              <a:t>nil</a:t>
            </a:r>
            <a:r>
              <a:rPr lang="ru-RU" i="1" dirty="0" smtClean="0"/>
              <a:t>[</a:t>
            </a:r>
            <a:r>
              <a:rPr lang="en-US" i="1" dirty="0" smtClean="0"/>
              <a:t>L</a:t>
            </a:r>
            <a:r>
              <a:rPr lang="ru-RU" i="1" dirty="0" smtClean="0"/>
              <a:t>]</a:t>
            </a:r>
            <a:r>
              <a:rPr lang="ru-RU" dirty="0" smtClean="0"/>
              <a:t>. Код процедуры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Search </a:t>
            </a:r>
            <a:r>
              <a:rPr lang="ru-RU" dirty="0" smtClean="0"/>
              <a:t>остается тем же, что и раньше, однако ссылки на значения N</a:t>
            </a:r>
            <a:r>
              <a:rPr lang="en-US" dirty="0" smtClean="0"/>
              <a:t>IL</a:t>
            </a:r>
            <a:r>
              <a:rPr lang="ru-RU" dirty="0" smtClean="0"/>
              <a:t> и </a:t>
            </a:r>
            <a:r>
              <a:rPr lang="en-US" dirty="0" smtClean="0"/>
              <a:t>head</a:t>
            </a:r>
            <a:r>
              <a:rPr lang="ru-RU" dirty="0" smtClean="0"/>
              <a:t>[</a:t>
            </a:r>
            <a:r>
              <a:rPr lang="en-US" dirty="0" smtClean="0"/>
              <a:t>L</a:t>
            </a:r>
            <a:r>
              <a:rPr lang="ru-RU" dirty="0" smtClean="0"/>
              <a:t>]</a:t>
            </a:r>
            <a:r>
              <a:rPr lang="ru-RU" i="1" dirty="0" smtClean="0"/>
              <a:t> </a:t>
            </a:r>
            <a:r>
              <a:rPr lang="ru-RU" dirty="0" smtClean="0"/>
              <a:t>заменяются :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err="1" smtClean="0"/>
              <a:t>List_Search</a:t>
            </a:r>
            <a:r>
              <a:rPr lang="en-US" dirty="0" smtClean="0"/>
              <a:t>’(</a:t>
            </a:r>
            <a:r>
              <a:rPr lang="en-US" dirty="0" err="1" smtClean="0"/>
              <a:t>L</a:t>
            </a:r>
            <a:r>
              <a:rPr lang="en-US" i="1" dirty="0" err="1" smtClean="0"/>
              <a:t>,k</a:t>
            </a:r>
            <a:r>
              <a:rPr lang="en-US" i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     </a:t>
            </a:r>
            <a:r>
              <a:rPr lang="ru-RU" i="1" dirty="0" err="1" smtClean="0"/>
              <a:t>х</a:t>
            </a:r>
            <a:r>
              <a:rPr lang="ru-RU" i="1" dirty="0" smtClean="0"/>
              <a:t> </a:t>
            </a:r>
            <a:r>
              <a:rPr lang="en-US" dirty="0" smtClean="0"/>
              <a:t>←</a:t>
            </a:r>
            <a:r>
              <a:rPr lang="en-US" i="1" dirty="0" smtClean="0"/>
              <a:t> n</a:t>
            </a:r>
            <a:r>
              <a:rPr lang="ru-RU" i="1" dirty="0" err="1" smtClean="0"/>
              <a:t>ех</a:t>
            </a:r>
            <a:r>
              <a:rPr lang="en-US" i="1" dirty="0" smtClean="0"/>
              <a:t>t[nil[</a:t>
            </a:r>
            <a:r>
              <a:rPr lang="ru-RU" i="1" dirty="0" err="1" smtClean="0"/>
              <a:t>х</a:t>
            </a:r>
            <a:r>
              <a:rPr lang="en-US" i="1" dirty="0" smtClean="0"/>
              <a:t>]]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2    </a:t>
            </a:r>
            <a:r>
              <a:rPr lang="en-US" b="1" dirty="0" smtClean="0"/>
              <a:t>while </a:t>
            </a:r>
            <a:r>
              <a:rPr lang="en-US" i="1" dirty="0" smtClean="0"/>
              <a:t>x ≠ nil[L]</a:t>
            </a:r>
            <a:r>
              <a:rPr lang="en-US" dirty="0" smtClean="0"/>
              <a:t> 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ru-RU" i="1" dirty="0" err="1" smtClean="0"/>
              <a:t>кеу</a:t>
            </a:r>
            <a:r>
              <a:rPr lang="en-US" i="1" dirty="0" smtClean="0"/>
              <a:t>[</a:t>
            </a:r>
            <a:r>
              <a:rPr lang="ru-RU" i="1" dirty="0" err="1" smtClean="0"/>
              <a:t>х</a:t>
            </a:r>
            <a:r>
              <a:rPr lang="en-US" i="1" dirty="0" smtClean="0"/>
              <a:t>] </a:t>
            </a:r>
            <a:r>
              <a:rPr lang="en-US" dirty="0" smtClean="0"/>
              <a:t>≠</a:t>
            </a:r>
            <a:r>
              <a:rPr lang="en-US" i="1" dirty="0" smtClean="0"/>
              <a:t> k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            </a:t>
            </a:r>
            <a:r>
              <a:rPr lang="en-US" b="1" dirty="0" smtClean="0"/>
              <a:t>do</a:t>
            </a:r>
            <a:r>
              <a:rPr lang="en-US" dirty="0" smtClean="0"/>
              <a:t> </a:t>
            </a:r>
            <a:r>
              <a:rPr lang="ru-RU" i="1" dirty="0" err="1" smtClean="0"/>
              <a:t>х</a:t>
            </a:r>
            <a:r>
              <a:rPr lang="ru-RU" i="1" dirty="0" smtClean="0"/>
              <a:t> </a:t>
            </a:r>
            <a:r>
              <a:rPr lang="en-US" i="1" dirty="0" smtClean="0"/>
              <a:t>← next[</a:t>
            </a:r>
            <a:r>
              <a:rPr lang="ru-RU" i="1" dirty="0" err="1" smtClean="0"/>
              <a:t>х</a:t>
            </a:r>
            <a:r>
              <a:rPr lang="en-US" i="1" dirty="0" smtClean="0"/>
              <a:t>]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b="1" dirty="0" smtClean="0"/>
              <a:t>        return </a:t>
            </a:r>
            <a:r>
              <a:rPr lang="en-US" i="1" dirty="0" smtClean="0"/>
              <a:t>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Удаление элемента из списка производится с помощью уже описанной процедуры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Delete</a:t>
            </a:r>
            <a:r>
              <a:rPr lang="ru-RU" dirty="0" smtClean="0"/>
              <a:t>’, состоящей всего из двух строк. Для вставки элемента в список используется приведенная ниже процедура:</a:t>
            </a:r>
          </a:p>
          <a:p>
            <a:r>
              <a:rPr lang="en-US" dirty="0" err="1" smtClean="0"/>
              <a:t>List_Insert</a:t>
            </a:r>
            <a:r>
              <a:rPr lang="en-US" dirty="0" smtClean="0"/>
              <a:t>’ (L, </a:t>
            </a:r>
            <a:r>
              <a:rPr lang="ru-RU" dirty="0" err="1" smtClean="0"/>
              <a:t>х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1    </a:t>
            </a:r>
            <a:r>
              <a:rPr lang="en-US" i="1" dirty="0" smtClean="0"/>
              <a:t>next[x] ←next[nil[L]]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2    </a:t>
            </a:r>
            <a:r>
              <a:rPr lang="en-US" i="1" dirty="0" err="1" smtClean="0"/>
              <a:t>prev</a:t>
            </a:r>
            <a:r>
              <a:rPr lang="en-US" i="1" dirty="0" smtClean="0"/>
              <a:t>[next[nil[L]]]← x</a:t>
            </a:r>
            <a:endParaRPr lang="ru-RU" dirty="0" smtClean="0"/>
          </a:p>
          <a:p>
            <a:r>
              <a:rPr lang="en-US" dirty="0" smtClean="0"/>
              <a:t>3    </a:t>
            </a:r>
            <a:r>
              <a:rPr lang="en-US" i="1" dirty="0" smtClean="0"/>
              <a:t>next[nil[L]]← x</a:t>
            </a:r>
            <a:endParaRPr lang="ru-RU" dirty="0" smtClean="0"/>
          </a:p>
          <a:p>
            <a:r>
              <a:rPr lang="en-US" dirty="0" smtClean="0"/>
              <a:t>4    </a:t>
            </a:r>
            <a:r>
              <a:rPr lang="ru-RU" i="1" dirty="0" err="1" smtClean="0"/>
              <a:t>р</a:t>
            </a:r>
            <a:r>
              <a:rPr lang="en-US" i="1" dirty="0" smtClean="0"/>
              <a:t>rev[</a:t>
            </a:r>
            <a:r>
              <a:rPr lang="ru-RU" i="1" dirty="0" err="1" smtClean="0"/>
              <a:t>х</a:t>
            </a:r>
            <a:r>
              <a:rPr lang="en-US" i="1" dirty="0" smtClean="0"/>
              <a:t>] ← nil[L]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Действие процедур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Insert</a:t>
            </a:r>
            <a:r>
              <a:rPr lang="ru-RU" dirty="0" smtClean="0"/>
              <a:t>’ и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Delete</a:t>
            </a:r>
            <a:r>
              <a:rPr lang="ru-RU" dirty="0" smtClean="0"/>
              <a:t>’ проиллюстрировано на пред. Слайде.</a:t>
            </a:r>
          </a:p>
          <a:p>
            <a:r>
              <a:rPr lang="ru-RU" dirty="0" smtClean="0"/>
              <a:t>В части </a:t>
            </a:r>
            <a:r>
              <a:rPr lang="ru-RU" i="1" dirty="0" smtClean="0"/>
              <a:t>а </a:t>
            </a:r>
            <a:r>
              <a:rPr lang="ru-RU" dirty="0" smtClean="0"/>
              <a:t>этого рисунка приведен пустой список. В части </a:t>
            </a:r>
            <a:r>
              <a:rPr lang="ru-RU" i="1" dirty="0" smtClean="0"/>
              <a:t>б </a:t>
            </a:r>
            <a:r>
              <a:rPr lang="ru-RU" dirty="0" smtClean="0"/>
              <a:t>изображен связанный список, уже знакомый нам </a:t>
            </a:r>
            <a:r>
              <a:rPr lang="ru-RU" dirty="0" smtClean="0"/>
              <a:t>, </a:t>
            </a:r>
            <a:r>
              <a:rPr lang="ru-RU" dirty="0" smtClean="0"/>
              <a:t>в голове которого находится ключ 9, а в хвосте — ключ 1. В части </a:t>
            </a:r>
            <a:r>
              <a:rPr lang="ru-RU" i="1" dirty="0" smtClean="0"/>
              <a:t>в </a:t>
            </a:r>
            <a:r>
              <a:rPr lang="ru-RU" dirty="0" smtClean="0"/>
              <a:t>изображен этот же список после выполнения процедуры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Insert</a:t>
            </a:r>
            <a:r>
              <a:rPr lang="ru-RU" dirty="0" smtClean="0"/>
              <a:t>’ (</a:t>
            </a:r>
            <a:r>
              <a:rPr lang="en-US" dirty="0" smtClean="0"/>
              <a:t>L</a:t>
            </a:r>
            <a:r>
              <a:rPr lang="ru-RU" dirty="0" smtClean="0"/>
              <a:t>, </a:t>
            </a:r>
            <a:r>
              <a:rPr lang="ru-RU" dirty="0" err="1" smtClean="0"/>
              <a:t>х</a:t>
            </a:r>
            <a:r>
              <a:rPr lang="ru-RU" dirty="0" smtClean="0"/>
              <a:t>), где </a:t>
            </a:r>
            <a:r>
              <a:rPr lang="en-US" dirty="0" smtClean="0"/>
              <a:t>key</a:t>
            </a:r>
            <a:r>
              <a:rPr lang="ru-RU" dirty="0" smtClean="0"/>
              <a:t>[</a:t>
            </a:r>
            <a:r>
              <a:rPr lang="ru-RU" dirty="0" err="1" smtClean="0"/>
              <a:t>х|</a:t>
            </a:r>
            <a:r>
              <a:rPr lang="ru-RU" dirty="0" smtClean="0"/>
              <a:t> = 25.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Новый объект становится в голову списка.</a:t>
            </a:r>
          </a:p>
          <a:p>
            <a:r>
              <a:rPr lang="ru-RU" dirty="0" smtClean="0"/>
              <a:t> В части </a:t>
            </a:r>
            <a:r>
              <a:rPr lang="ru-RU" i="1" dirty="0" smtClean="0"/>
              <a:t>г </a:t>
            </a:r>
            <a:r>
              <a:rPr lang="ru-RU" dirty="0" smtClean="0"/>
              <a:t>рассматриваемый список представлен после удаления в нем объекта с ключом 1. Новым хвостовым объектом становится объект с ключом 4.</a:t>
            </a:r>
          </a:p>
          <a:p>
            <a:r>
              <a:rPr lang="ru-RU" dirty="0" smtClean="0"/>
              <a:t> Применение ограничителей редко приводит к улучшению асимптотической зависимости времени обработки структур данных, однако оно может уменьшить величину постоянных множителей.</a:t>
            </a:r>
          </a:p>
          <a:p>
            <a:r>
              <a:rPr lang="ru-RU" dirty="0" smtClean="0"/>
              <a:t> Благодаря использованию ограничителей в циклах обычно не столько увеличивается скорость работы кода, сколько повышается его ясность.</a:t>
            </a:r>
            <a:endParaRPr lang="en-US" dirty="0" smtClean="0"/>
          </a:p>
          <a:p>
            <a:r>
              <a:rPr lang="ru-RU" dirty="0" smtClean="0"/>
              <a:t> Например, представленный выше код, предназначенный для обработки связанного списка, упрощается в результате применения ограничителей, но сэкономленное в процедурах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Insert</a:t>
            </a:r>
            <a:r>
              <a:rPr lang="ru-RU" dirty="0" smtClean="0"/>
              <a:t>’ и </a:t>
            </a:r>
            <a:r>
              <a:rPr lang="en-US" dirty="0" smtClean="0"/>
              <a:t>List</a:t>
            </a:r>
            <a:r>
              <a:rPr lang="ru-RU" dirty="0" smtClean="0"/>
              <a:t>_</a:t>
            </a:r>
            <a:r>
              <a:rPr lang="en-US" dirty="0" smtClean="0"/>
              <a:t>Delete</a:t>
            </a:r>
            <a:r>
              <a:rPr lang="ru-RU" dirty="0" smtClean="0"/>
              <a:t>’</a:t>
            </a:r>
            <a:r>
              <a:rPr lang="ru-RU" cap="small" dirty="0" smtClean="0"/>
              <a:t> </a:t>
            </a:r>
            <a:r>
              <a:rPr lang="ru-RU" dirty="0" smtClean="0"/>
              <a:t>время равно всего лишь 0(1).</a:t>
            </a:r>
            <a:endParaRPr lang="en-US" dirty="0" smtClean="0"/>
          </a:p>
          <a:p>
            <a:r>
              <a:rPr lang="ru-RU" dirty="0" smtClean="0"/>
              <a:t> Однако в других ситуациях применение ограничителей позволяет сделать код в циклах компактнее, а иногда даже уменьшить время работы в </a:t>
            </a:r>
            <a:r>
              <a:rPr lang="en-US" dirty="0" smtClean="0"/>
              <a:t>n</a:t>
            </a:r>
            <a:r>
              <a:rPr lang="ru-RU" dirty="0" smtClean="0"/>
              <a:t> или </a:t>
            </a:r>
            <a:r>
              <a:rPr lang="en-US" i="1" dirty="0" smtClean="0"/>
              <a:t>n</a:t>
            </a:r>
            <a:r>
              <a:rPr lang="ru-RU" i="1" baseline="30000" dirty="0" smtClean="0"/>
              <a:t>2</a:t>
            </a:r>
            <a:r>
              <a:rPr lang="ru-RU" i="1" dirty="0" smtClean="0"/>
              <a:t> </a:t>
            </a:r>
            <a:r>
              <a:rPr lang="ru-RU" dirty="0" smtClean="0"/>
              <a:t>раз.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Реализация указателей и объектов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715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Как реализовать указатели и объекты в таких языках, как </a:t>
            </a:r>
            <a:r>
              <a:rPr lang="en-US" dirty="0" smtClean="0"/>
              <a:t>Fortran</a:t>
            </a:r>
            <a:r>
              <a:rPr lang="ru-RU" dirty="0" smtClean="0"/>
              <a:t>, где их просто нет? Объекты и указатели будут созданы на основе массивов и индексов.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Представление объектов с помощью нескольких массивов</a:t>
            </a:r>
            <a:endParaRPr lang="ru-RU" dirty="0" smtClean="0"/>
          </a:p>
          <a:p>
            <a:r>
              <a:rPr lang="ru-RU" dirty="0" smtClean="0"/>
              <a:t>Набор объектов с одинаковыми полями можно представить с помощью массивов. Каждому полю в таком представлении будет соответствовать свой массив. В качестве примера рассмотрим рис. на </a:t>
            </a:r>
            <a:r>
              <a:rPr lang="ru-RU" dirty="0" err="1" smtClean="0"/>
              <a:t>след.слайде</a:t>
            </a:r>
            <a:r>
              <a:rPr lang="ru-RU" dirty="0" smtClean="0"/>
              <a:t>, где проиллюстрирована реализация с помощью трех массивов связанного списка.</a:t>
            </a:r>
          </a:p>
          <a:p>
            <a:r>
              <a:rPr lang="ru-RU" dirty="0" smtClean="0"/>
              <a:t> В каждом столбце элементов на рисунке представлен отдельный объект. В массиве </a:t>
            </a:r>
            <a:r>
              <a:rPr lang="ru-RU" i="1" dirty="0" err="1" smtClean="0"/>
              <a:t>кеу</a:t>
            </a:r>
            <a:r>
              <a:rPr lang="ru-RU" i="1" dirty="0" smtClean="0"/>
              <a:t> </a:t>
            </a:r>
            <a:r>
              <a:rPr lang="ru-RU" dirty="0" smtClean="0"/>
              <a:t>содержатся значения ключей элементов, входящих в данный момент в динамическое множество, а указатели хранятся в массивах </a:t>
            </a:r>
            <a:r>
              <a:rPr lang="en-US" i="1" dirty="0" smtClean="0"/>
              <a:t>n</a:t>
            </a:r>
            <a:r>
              <a:rPr lang="ru-RU" i="1" dirty="0" err="1" smtClean="0"/>
              <a:t>ех</a:t>
            </a:r>
            <a:r>
              <a:rPr lang="en-US" i="1" dirty="0" smtClean="0"/>
              <a:t>t </a:t>
            </a:r>
            <a:r>
              <a:rPr lang="ru-RU" dirty="0" smtClean="0"/>
              <a:t>и </a:t>
            </a:r>
            <a:r>
              <a:rPr lang="ru-RU" i="1" dirty="0" err="1" smtClean="0"/>
              <a:t>р</a:t>
            </a:r>
            <a:r>
              <a:rPr lang="en-US" i="1" dirty="0" smtClean="0"/>
              <a:t>rev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62151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некоторых алгоритмах, предназначенных для обработки множеств, требуется выполнять операции нескольких различных видов.</a:t>
            </a:r>
          </a:p>
          <a:p>
            <a:endParaRPr lang="en-US" dirty="0" smtClean="0"/>
          </a:p>
          <a:p>
            <a:r>
              <a:rPr lang="ru-RU" dirty="0" smtClean="0"/>
              <a:t> Например, набор операций, используемых во многих алгоритмах, ограничивается возможностью вставлять элементы в множество, удалять их, а также проверять, принадлежит ли множеству тот или иной элемент.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других множествах могут потребоваться более сложные операции. Оптимальный способ реализации динамического множества зависит от того, какие операции должны им поддерживаться.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71477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. </a:t>
            </a:r>
            <a:r>
              <a:rPr lang="ru-RU" dirty="0" smtClean="0"/>
              <a:t>Для заданного индекса массива </a:t>
            </a:r>
            <a:r>
              <a:rPr lang="ru-RU" i="1" dirty="0" err="1" smtClean="0"/>
              <a:t>х</a:t>
            </a:r>
            <a:r>
              <a:rPr lang="ru-RU" i="1" dirty="0" smtClean="0"/>
              <a:t> </a:t>
            </a:r>
            <a:r>
              <a:rPr lang="ru-RU" dirty="0" smtClean="0"/>
              <a:t>элементы </a:t>
            </a:r>
            <a:r>
              <a:rPr lang="ru-RU" i="1" dirty="0" err="1" smtClean="0"/>
              <a:t>кеу</a:t>
            </a:r>
            <a:r>
              <a:rPr lang="ru-RU" i="1" dirty="0" smtClean="0"/>
              <a:t> </a:t>
            </a:r>
            <a:r>
              <a:rPr lang="ru-RU" dirty="0" smtClean="0"/>
              <a:t>[</a:t>
            </a:r>
            <a:r>
              <a:rPr lang="ru-RU" dirty="0" err="1" smtClean="0"/>
              <a:t>х</a:t>
            </a:r>
            <a:r>
              <a:rPr lang="ru-RU" dirty="0" smtClean="0"/>
              <a:t>], </a:t>
            </a:r>
            <a:r>
              <a:rPr lang="ru-RU" i="1" dirty="0" err="1" smtClean="0"/>
              <a:t>пех</a:t>
            </a:r>
            <a:r>
              <a:rPr lang="en-US" i="1" dirty="0" smtClean="0"/>
              <a:t>t</a:t>
            </a:r>
            <a:r>
              <a:rPr lang="ru-RU" i="1" dirty="0" smtClean="0"/>
              <a:t> [</a:t>
            </a:r>
            <a:r>
              <a:rPr lang="ru-RU" i="1" dirty="0" err="1" smtClean="0"/>
              <a:t>х</a:t>
            </a:r>
            <a:r>
              <a:rPr lang="ru-RU" i="1" dirty="0" smtClean="0"/>
              <a:t>] </a:t>
            </a:r>
            <a:r>
              <a:rPr lang="ru-RU" dirty="0" smtClean="0"/>
              <a:t>и </a:t>
            </a:r>
            <a:r>
              <a:rPr lang="ru-RU" i="1" dirty="0" err="1" smtClean="0"/>
              <a:t>р</a:t>
            </a:r>
            <a:r>
              <a:rPr lang="en-US" i="1" dirty="0" smtClean="0"/>
              <a:t>r</a:t>
            </a:r>
            <a:r>
              <a:rPr lang="ru-RU" i="1" dirty="0" smtClean="0"/>
              <a:t>е</a:t>
            </a:r>
            <a:r>
              <a:rPr lang="en-US" i="1" dirty="0" smtClean="0"/>
              <a:t>v</a:t>
            </a:r>
            <a:r>
              <a:rPr lang="ru-RU" i="1" dirty="0" smtClean="0"/>
              <a:t>[</a:t>
            </a:r>
            <a:r>
              <a:rPr lang="ru-RU" i="1" dirty="0" err="1" smtClean="0"/>
              <a:t>х</a:t>
            </a:r>
            <a:r>
              <a:rPr lang="ru-RU" i="1" dirty="0" smtClean="0"/>
              <a:t>] </a:t>
            </a:r>
            <a:r>
              <a:rPr lang="ru-RU" dirty="0" smtClean="0"/>
              <a:t>представляют объект в свя­занном списке. В такой интерпретации указатель </a:t>
            </a:r>
            <a:r>
              <a:rPr lang="ru-RU" i="1" dirty="0" err="1" smtClean="0"/>
              <a:t>х</a:t>
            </a:r>
            <a:r>
              <a:rPr lang="ru-RU" i="1" dirty="0" smtClean="0"/>
              <a:t> — </a:t>
            </a:r>
            <a:r>
              <a:rPr lang="ru-RU" dirty="0" smtClean="0"/>
              <a:t>это просто общий индекс в массивах </a:t>
            </a:r>
            <a:r>
              <a:rPr lang="ru-RU" i="1" dirty="0" err="1" smtClean="0"/>
              <a:t>кеу</a:t>
            </a:r>
            <a:r>
              <a:rPr lang="ru-RU" i="1" dirty="0" smtClean="0"/>
              <a:t>, </a:t>
            </a:r>
            <a:r>
              <a:rPr lang="en-US" i="1" dirty="0" smtClean="0"/>
              <a:t>n</a:t>
            </a:r>
            <a:r>
              <a:rPr lang="ru-RU" i="1" dirty="0" err="1" smtClean="0"/>
              <a:t>ех</a:t>
            </a:r>
            <a:r>
              <a:rPr lang="en-US" i="1" dirty="0" smtClean="0"/>
              <a:t>t </a:t>
            </a:r>
            <a:r>
              <a:rPr lang="ru-RU" dirty="0" smtClean="0"/>
              <a:t>и </a:t>
            </a:r>
            <a:r>
              <a:rPr lang="ru-RU" i="1" dirty="0" err="1" smtClean="0"/>
              <a:t>р</a:t>
            </a:r>
            <a:r>
              <a:rPr lang="en-US" i="1" dirty="0" smtClean="0"/>
              <a:t>r</a:t>
            </a:r>
            <a:r>
              <a:rPr lang="ru-RU" i="1" dirty="0" smtClean="0"/>
              <a:t>е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Указатели при таком способе хранения представляют собой просто индексы объектов, на которые они указывают.</a:t>
            </a:r>
          </a:p>
          <a:p>
            <a:r>
              <a:rPr lang="ru-RU" dirty="0" smtClean="0"/>
              <a:t> Объект с ключом 4 в связанном списке следует после объекта с ключом 16. Соответственно, ключ 4 является значением элемента </a:t>
            </a:r>
            <a:r>
              <a:rPr lang="ru-RU" i="1" dirty="0" err="1" smtClean="0"/>
              <a:t>кеу</a:t>
            </a:r>
            <a:r>
              <a:rPr lang="ru-RU" i="1" dirty="0" smtClean="0"/>
              <a:t> </a:t>
            </a:r>
            <a:r>
              <a:rPr lang="ru-RU" dirty="0" smtClean="0"/>
              <a:t>[2], а ключ 16 — значением элемента </a:t>
            </a:r>
            <a:r>
              <a:rPr lang="en-US" dirty="0" smtClean="0"/>
              <a:t>k</a:t>
            </a:r>
            <a:r>
              <a:rPr lang="ru-RU" dirty="0" err="1" smtClean="0"/>
              <a:t>еу</a:t>
            </a:r>
            <a:r>
              <a:rPr lang="ru-RU" dirty="0" smtClean="0"/>
              <a:t>[5]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9761" t="31424" r="13310" b="31424"/>
          <a:stretch>
            <a:fillRect/>
          </a:stretch>
        </p:blipFill>
        <p:spPr bwMode="auto">
          <a:xfrm>
            <a:off x="2357422" y="0"/>
            <a:ext cx="4857784" cy="282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Представление объектов с помощью одного массива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Обычно слова в памяти компьютера адресуются с помощью целых чисел от О до </a:t>
            </a:r>
            <a:r>
              <a:rPr lang="ru-RU" i="1" dirty="0" smtClean="0"/>
              <a:t>М </a:t>
            </a:r>
            <a:r>
              <a:rPr lang="ru-RU" dirty="0" smtClean="0"/>
              <a:t>— 1, где </a:t>
            </a:r>
            <a:r>
              <a:rPr lang="ru-RU" i="1" dirty="0" smtClean="0"/>
              <a:t>М </a:t>
            </a:r>
            <a:r>
              <a:rPr lang="ru-RU" dirty="0" smtClean="0"/>
              <a:t>— это достаточно большое целое число. Во многих языках программирования объект занимает непрерывную область памяти компьютера. Указатель — это просто адрес первой ячейки памяти, где находится начало объекта. Другие ячейки памяти, занимаемые объектом, можно индексировать путем добавления к указателю величины соответствующего смещения.</a:t>
            </a:r>
          </a:p>
          <a:p>
            <a:r>
              <a:rPr lang="ru-RU" dirty="0" smtClean="0"/>
              <a:t>Этой же стратегией можно воспользоваться при реализации объектов в средах программирования, в которых отсутствуют указатели.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3577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Показано, как можно реализовать связанный список, с помощью одного массива </a:t>
            </a:r>
            <a:r>
              <a:rPr lang="ru-RU" i="1" dirty="0" smtClean="0"/>
              <a:t>А.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Объект занимает </a:t>
            </a:r>
            <a:r>
              <a:rPr lang="ru-RU" dirty="0" err="1" smtClean="0"/>
              <a:t>подмассив</a:t>
            </a:r>
            <a:r>
              <a:rPr lang="ru-RU" dirty="0" smtClean="0"/>
              <a:t> смежных элементов </a:t>
            </a:r>
            <a:r>
              <a:rPr lang="ru-RU" i="1" dirty="0" smtClean="0"/>
              <a:t>А [</a:t>
            </a:r>
            <a:r>
              <a:rPr lang="en-US" i="1" dirty="0" smtClean="0"/>
              <a:t>j</a:t>
            </a:r>
            <a:r>
              <a:rPr lang="ru-RU" i="1" dirty="0" smtClean="0"/>
              <a:t>..к].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Каждое поле объекта соответствует смещению, величина которого принимает значения от 0 до </a:t>
            </a:r>
            <a:r>
              <a:rPr lang="ru-RU" i="1" dirty="0" smtClean="0"/>
              <a:t>к - </a:t>
            </a:r>
            <a:r>
              <a:rPr lang="en-US" i="1" dirty="0" smtClean="0"/>
              <a:t>j</a:t>
            </a:r>
            <a:r>
              <a:rPr lang="ru-RU" i="1" dirty="0" smtClean="0"/>
              <a:t>, </a:t>
            </a:r>
            <a:r>
              <a:rPr lang="ru-RU" dirty="0" smtClean="0"/>
              <a:t>а указателем на объект является индекс </a:t>
            </a:r>
            <a:r>
              <a:rPr lang="en-US" dirty="0" smtClean="0"/>
              <a:t>j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 Каждый элемент списка — это объект, занимающий по три расположенных рядом элемента массива. Указатель на объект — это индекс его первого элемента.</a:t>
            </a:r>
          </a:p>
          <a:p>
            <a:r>
              <a:rPr lang="ru-RU" dirty="0" smtClean="0"/>
              <a:t> Объекты, в которых содержатся элементы списка, на рисунке отмечены светло-серым цветом. </a:t>
            </a:r>
            <a:r>
              <a:rPr lang="en-US" dirty="0" smtClean="0"/>
              <a:t>C</a:t>
            </a:r>
            <a:r>
              <a:rPr lang="ru-RU" dirty="0" err="1" smtClean="0"/>
              <a:t>двиги</a:t>
            </a:r>
            <a:r>
              <a:rPr lang="ru-RU" dirty="0" smtClean="0"/>
              <a:t>, отвечающие полям </a:t>
            </a:r>
            <a:r>
              <a:rPr lang="ru-RU" i="1" dirty="0" err="1" smtClean="0"/>
              <a:t>кеу</a:t>
            </a:r>
            <a:r>
              <a:rPr lang="ru-RU" i="1" dirty="0" smtClean="0"/>
              <a:t>, </a:t>
            </a:r>
            <a:r>
              <a:rPr lang="en-US" i="1" dirty="0" smtClean="0"/>
              <a:t>n</a:t>
            </a:r>
            <a:r>
              <a:rPr lang="ru-RU" i="1" dirty="0" err="1" smtClean="0"/>
              <a:t>ех</a:t>
            </a:r>
            <a:r>
              <a:rPr lang="en-US" i="1" dirty="0" smtClean="0"/>
              <a:t>t </a:t>
            </a:r>
            <a:r>
              <a:rPr lang="ru-RU" dirty="0" smtClean="0"/>
              <a:t>и </a:t>
            </a:r>
            <a:r>
              <a:rPr lang="ru-RU" i="1" dirty="0" err="1" smtClean="0"/>
              <a:t>р</a:t>
            </a:r>
            <a:r>
              <a:rPr lang="en-US" i="1" dirty="0" smtClean="0"/>
              <a:t>rev</a:t>
            </a:r>
            <a:r>
              <a:rPr lang="ru-RU" i="1" dirty="0" smtClean="0"/>
              <a:t>, </a:t>
            </a:r>
            <a:r>
              <a:rPr lang="ru-RU" dirty="0" smtClean="0"/>
              <a:t>равны 0, 1 и 2 соответственно.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651" t="38439" r="8828" b="15318"/>
          <a:stretch>
            <a:fillRect/>
          </a:stretch>
        </p:blipFill>
        <p:spPr bwMode="auto">
          <a:xfrm>
            <a:off x="0" y="0"/>
            <a:ext cx="88583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Чтобы считать значение поля </a:t>
            </a:r>
            <a:r>
              <a:rPr lang="ru-RU" i="1" dirty="0" err="1" smtClean="0"/>
              <a:t>р</a:t>
            </a:r>
            <a:r>
              <a:rPr lang="en-US" i="1" dirty="0" smtClean="0"/>
              <a:t>rev</a:t>
            </a:r>
            <a:r>
              <a:rPr lang="ru-RU" i="1" dirty="0" smtClean="0"/>
              <a:t> [</a:t>
            </a:r>
            <a:r>
              <a:rPr lang="en-US" i="1" dirty="0" err="1" smtClean="0"/>
              <a:t>i</a:t>
            </a:r>
            <a:r>
              <a:rPr lang="ru-RU" i="1" dirty="0" smtClean="0"/>
              <a:t>] </a:t>
            </a:r>
            <a:r>
              <a:rPr lang="ru-RU" dirty="0" smtClean="0"/>
              <a:t>для данного указателя </a:t>
            </a:r>
            <a:r>
              <a:rPr lang="en-US" i="1" dirty="0" err="1" smtClean="0"/>
              <a:t>i</a:t>
            </a:r>
            <a:r>
              <a:rPr lang="ru-RU" i="1" dirty="0" smtClean="0"/>
              <a:t>, </a:t>
            </a:r>
            <a:r>
              <a:rPr lang="ru-RU" dirty="0" smtClean="0"/>
              <a:t>к значению указателя добавляется величина сдвига 2, в результате чего получается </a:t>
            </a:r>
            <a:r>
              <a:rPr lang="ru-RU" i="1" dirty="0" smtClean="0"/>
              <a:t>А[</a:t>
            </a:r>
            <a:r>
              <a:rPr lang="en-US" i="1" dirty="0" err="1" smtClean="0"/>
              <a:t>i</a:t>
            </a:r>
            <a:r>
              <a:rPr lang="ru-RU" i="1" dirty="0" smtClean="0"/>
              <a:t> + 2].</a:t>
            </a:r>
            <a:endParaRPr lang="ru-RU" dirty="0" smtClean="0"/>
          </a:p>
          <a:p>
            <a:r>
              <a:rPr lang="ru-RU" dirty="0" smtClean="0"/>
              <a:t>Представление в виде единственного массива можно считать более гибким в том плане, что с его помощью в одном и том же массиве можно хранить объекты различной длины. </a:t>
            </a:r>
            <a:endParaRPr lang="en-US" dirty="0" smtClean="0"/>
          </a:p>
          <a:p>
            <a:r>
              <a:rPr lang="ru-RU" dirty="0" smtClean="0"/>
              <a:t>Задача управления такими неоднородными наборами объектов сложнее, чем аналогичная задача для однородного набора объектов, где все объекты состоят из одинаковых полей. </a:t>
            </a:r>
            <a:endParaRPr lang="en-US" dirty="0" smtClean="0"/>
          </a:p>
          <a:p>
            <a:r>
              <a:rPr lang="ru-RU" dirty="0" smtClean="0"/>
              <a:t>Поскольку большинство структур данных,</a:t>
            </a:r>
            <a:r>
              <a:rPr lang="en-US" dirty="0" smtClean="0"/>
              <a:t> </a:t>
            </a:r>
            <a:r>
              <a:rPr lang="ru-RU" dirty="0" smtClean="0"/>
              <a:t>которое нам предстоит рассмотреть, состоит из однородных элементов, для наших целей достаточно использовать представление объектов с помощью нескольких массивов.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Выделение и освобождение памяти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добавлении нового элемента в список надо выделить для него место в </a:t>
            </a:r>
            <a:r>
              <a:rPr lang="ru-RU" dirty="0" smtClean="0"/>
              <a:t>памяти</a:t>
            </a:r>
            <a:r>
              <a:rPr lang="ru-RU" dirty="0" smtClean="0"/>
              <a:t>, что влечет за собой необходимость учета использования адресов. В некото­рых системах функцию определения того, какой объект больше не используется, выполняет </a:t>
            </a:r>
            <a:r>
              <a:rPr lang="ru-RU" i="1" dirty="0" smtClean="0"/>
              <a:t>"сборщик мусора" </a:t>
            </a:r>
            <a:r>
              <a:rPr lang="ru-RU" dirty="0" smtClean="0"/>
              <a:t>(</a:t>
            </a:r>
            <a:r>
              <a:rPr lang="en-US" dirty="0" smtClean="0"/>
              <a:t>garbage collector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smtClean="0"/>
              <a:t> Однако многие приложения </a:t>
            </a:r>
            <a:r>
              <a:rPr lang="ru-RU" dirty="0" smtClean="0"/>
              <a:t>достаточно </a:t>
            </a:r>
            <a:r>
              <a:rPr lang="ru-RU" dirty="0" smtClean="0"/>
              <a:t>просты и вполне способны самостоятельно возвращать </a:t>
            </a:r>
            <a:r>
              <a:rPr lang="ru-RU" dirty="0" smtClean="0"/>
              <a:t>неиспользованное </a:t>
            </a:r>
            <a:r>
              <a:rPr lang="ru-RU" dirty="0" smtClean="0"/>
              <a:t>объектами пространство модулю управления памятью. Давайте рассмотрим задачу выделения и освобождения памяти для однородных объектов на примере дважды связанного списка, представленного с помощью нескольких массивов.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Предположим, что в таком представлении используются массивы длиной </a:t>
            </a:r>
            <a:r>
              <a:rPr lang="en-US" dirty="0" smtClean="0"/>
              <a:t>m</a:t>
            </a:r>
            <a:r>
              <a:rPr lang="ru-RU" dirty="0" smtClean="0"/>
              <a:t>, и что в какой-то момент динамическое множество содержит </a:t>
            </a:r>
            <a:r>
              <a:rPr lang="en-US" dirty="0" smtClean="0"/>
              <a:t>n</a:t>
            </a:r>
            <a:r>
              <a:rPr lang="ru-RU" dirty="0" smtClean="0"/>
              <a:t>&lt;</a:t>
            </a:r>
            <a:r>
              <a:rPr lang="en-US" dirty="0" smtClean="0"/>
              <a:t>m</a:t>
            </a:r>
            <a:r>
              <a:rPr lang="ru-RU" dirty="0" smtClean="0"/>
              <a:t> элементов. В этом случае </a:t>
            </a:r>
            <a:r>
              <a:rPr lang="en-US" dirty="0" smtClean="0"/>
              <a:t>n</a:t>
            </a:r>
            <a:r>
              <a:rPr lang="ru-RU" dirty="0" smtClean="0"/>
              <a:t> объектов представляют элементы, которые находятся в данный момент времени в динамическом множестве, а </a:t>
            </a:r>
            <a:r>
              <a:rPr lang="en-US" dirty="0" smtClean="0"/>
              <a:t>m</a:t>
            </a:r>
            <a:r>
              <a:rPr lang="ru-RU" dirty="0" smtClean="0"/>
              <a:t> - </a:t>
            </a:r>
            <a:r>
              <a:rPr lang="en-US" dirty="0" smtClean="0"/>
              <a:t>n</a:t>
            </a:r>
            <a:r>
              <a:rPr lang="ru-RU" dirty="0" smtClean="0"/>
              <a:t> элементов </a:t>
            </a:r>
            <a:r>
              <a:rPr lang="ru-RU" i="1" dirty="0" smtClean="0"/>
              <a:t>свободны. </a:t>
            </a:r>
            <a:r>
              <a:rPr lang="ru-RU" dirty="0" smtClean="0"/>
              <a:t>Их можно использовать для представления элементов, которые будут вставляться в динамическое множество в будущем.</a:t>
            </a:r>
          </a:p>
          <a:p>
            <a:r>
              <a:rPr lang="ru-RU" dirty="0" smtClean="0"/>
              <a:t>Свободные объекты хранятся в однократно связанном списке, который мы назовем </a:t>
            </a:r>
            <a:r>
              <a:rPr lang="ru-RU" i="1" dirty="0" smtClean="0"/>
              <a:t>списком свободных позиций </a:t>
            </a:r>
            <a:r>
              <a:rPr lang="ru-RU" dirty="0" smtClean="0"/>
              <a:t>(</a:t>
            </a:r>
            <a:r>
              <a:rPr lang="en-US" dirty="0" smtClean="0"/>
              <a:t>free list</a:t>
            </a:r>
            <a:r>
              <a:rPr lang="ru-RU" dirty="0" smtClean="0"/>
              <a:t>). Список свободных позиций ис­пользует только массив </a:t>
            </a:r>
            <a:r>
              <a:rPr lang="en-US" dirty="0" smtClean="0"/>
              <a:t>next</a:t>
            </a:r>
            <a:r>
              <a:rPr lang="ru-RU" dirty="0" smtClean="0"/>
              <a:t>, в котором хранятся указатели </a:t>
            </a:r>
            <a:r>
              <a:rPr lang="en-US" dirty="0" smtClean="0"/>
              <a:t>next</a:t>
            </a:r>
            <a:r>
              <a:rPr lang="ru-RU" dirty="0" smtClean="0"/>
              <a:t> списка. Головной элемент списка свободных позиций находится в глобальной переменной </a:t>
            </a:r>
            <a:r>
              <a:rPr lang="en-US" dirty="0" smtClean="0"/>
              <a:t>free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Когда динамическое множество, представленное связанным списком </a:t>
            </a:r>
            <a:r>
              <a:rPr lang="en-US" dirty="0" smtClean="0"/>
              <a:t>L</a:t>
            </a:r>
            <a:r>
              <a:rPr lang="ru-RU" dirty="0" smtClean="0"/>
              <a:t>, не является пустым, список свободных позиций используется вместе со списком </a:t>
            </a:r>
            <a:r>
              <a:rPr lang="en-US" i="1" dirty="0" smtClean="0"/>
              <a:t>L</a:t>
            </a:r>
            <a:r>
              <a:rPr lang="ru-RU" i="1" dirty="0" smtClean="0"/>
              <a:t>, </a:t>
            </a:r>
            <a:r>
              <a:rPr lang="ru-RU" dirty="0" smtClean="0"/>
              <a:t>как показано на рис.</a:t>
            </a:r>
            <a:endParaRPr lang="en-US" dirty="0" smtClean="0"/>
          </a:p>
          <a:p>
            <a:r>
              <a:rPr lang="ru-RU" dirty="0" smtClean="0"/>
              <a:t> Заметим, что каждый объект в таком представлении находится либо в списке </a:t>
            </a:r>
            <a:r>
              <a:rPr lang="en-US" dirty="0" smtClean="0"/>
              <a:t>L</a:t>
            </a:r>
            <a:r>
              <a:rPr lang="ru-RU" dirty="0" smtClean="0"/>
              <a:t>, либо в списке свободных позиций, но не в обоих списках одновременно.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5003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Список свободных позиций — это стек: очередной выделяемый объект является последним освобожденным.</a:t>
            </a:r>
            <a:endParaRPr lang="en-US" dirty="0" smtClean="0"/>
          </a:p>
          <a:p>
            <a:r>
              <a:rPr lang="ru-RU" dirty="0" smtClean="0"/>
              <a:t> Таким образом, реализовать процедуры выделения и освобождения памяти для объектов можно с помощью стековых операций Р</a:t>
            </a:r>
            <a:r>
              <a:rPr lang="en-US" dirty="0" err="1" smtClean="0"/>
              <a:t>ush</a:t>
            </a:r>
            <a:r>
              <a:rPr lang="en-US" dirty="0" smtClean="0"/>
              <a:t> </a:t>
            </a:r>
            <a:r>
              <a:rPr lang="ru-RU" dirty="0" smtClean="0"/>
              <a:t>и Р</a:t>
            </a:r>
            <a:r>
              <a:rPr lang="en-US" dirty="0" smtClean="0"/>
              <a:t>op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Глобальная переменная </a:t>
            </a:r>
            <a:r>
              <a:rPr lang="en-US" i="1" dirty="0" err="1" smtClean="0"/>
              <a:t>fr</a:t>
            </a:r>
            <a:r>
              <a:rPr lang="ru-RU" i="1" dirty="0" smtClean="0"/>
              <a:t>ее, </a:t>
            </a:r>
            <a:r>
              <a:rPr lang="ru-RU" dirty="0" smtClean="0"/>
              <a:t>использующаяся в приведенных ниже процедурах, указывает на первый элемент списка свободных позиций: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9982" t="18703" r="12156" b="15350"/>
          <a:stretch>
            <a:fillRect/>
          </a:stretch>
        </p:blipFill>
        <p:spPr bwMode="auto">
          <a:xfrm>
            <a:off x="0" y="0"/>
            <a:ext cx="878319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А</a:t>
            </a:r>
            <a:r>
              <a:rPr lang="en-US" dirty="0" err="1" smtClean="0"/>
              <a:t>ll</a:t>
            </a:r>
            <a:r>
              <a:rPr lang="ru-RU" dirty="0" err="1" smtClean="0"/>
              <a:t>осате_О</a:t>
            </a:r>
            <a:r>
              <a:rPr lang="en-US" dirty="0" err="1" smtClean="0"/>
              <a:t>bj</a:t>
            </a:r>
            <a:r>
              <a:rPr lang="ru-RU" dirty="0" smtClean="0"/>
              <a:t>е</a:t>
            </a:r>
            <a:r>
              <a:rPr lang="en-US" dirty="0" smtClean="0"/>
              <a:t>ct</a:t>
            </a:r>
            <a:r>
              <a:rPr lang="ru-RU" dirty="0" smtClean="0"/>
              <a:t>()</a:t>
            </a:r>
          </a:p>
          <a:p>
            <a:pPr>
              <a:buNone/>
            </a:pPr>
            <a:r>
              <a:rPr lang="ru-RU" dirty="0" smtClean="0"/>
              <a:t>1     </a:t>
            </a:r>
            <a:r>
              <a:rPr lang="en-US" b="1" dirty="0" smtClean="0"/>
              <a:t>if</a:t>
            </a:r>
            <a:r>
              <a:rPr lang="en-US" i="1" dirty="0" smtClean="0"/>
              <a:t> </a:t>
            </a:r>
            <a:r>
              <a:rPr lang="en-US" i="1" dirty="0" err="1" smtClean="0"/>
              <a:t>fr</a:t>
            </a:r>
            <a:r>
              <a:rPr lang="ru-RU" i="1" dirty="0" smtClean="0"/>
              <a:t>ее = </a:t>
            </a:r>
            <a:r>
              <a:rPr lang="en-US" i="1" dirty="0" smtClean="0"/>
              <a:t>NIL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         </a:t>
            </a:r>
            <a:r>
              <a:rPr lang="en-US" b="1" dirty="0" smtClean="0"/>
              <a:t>then error</a:t>
            </a:r>
            <a:r>
              <a:rPr lang="ru-RU" dirty="0" smtClean="0"/>
              <a:t> "Нехватка памяти"</a:t>
            </a:r>
          </a:p>
          <a:p>
            <a:pPr>
              <a:buNone/>
            </a:pPr>
            <a:r>
              <a:rPr lang="ru-RU" dirty="0" smtClean="0"/>
              <a:t>3         </a:t>
            </a:r>
            <a:r>
              <a:rPr lang="ru-RU" b="1" dirty="0" smtClean="0"/>
              <a:t>е</a:t>
            </a:r>
            <a:r>
              <a:rPr lang="en-US" b="1" dirty="0" err="1" smtClean="0"/>
              <a:t>ls</a:t>
            </a:r>
            <a:r>
              <a:rPr lang="ru-RU" b="1" dirty="0" smtClean="0"/>
              <a:t>е</a:t>
            </a:r>
            <a:r>
              <a:rPr lang="ru-RU" dirty="0" smtClean="0"/>
              <a:t> </a:t>
            </a:r>
            <a:r>
              <a:rPr lang="ru-RU" i="1" dirty="0" err="1" smtClean="0"/>
              <a:t>х</a:t>
            </a:r>
            <a:r>
              <a:rPr lang="ru-RU" i="1" dirty="0" smtClean="0"/>
              <a:t> ←</a:t>
            </a:r>
            <a:r>
              <a:rPr lang="ru-RU" dirty="0" smtClean="0"/>
              <a:t> </a:t>
            </a:r>
            <a:r>
              <a:rPr lang="en-US" dirty="0" err="1" smtClean="0"/>
              <a:t>fr</a:t>
            </a:r>
            <a:r>
              <a:rPr lang="ru-RU" i="1" dirty="0" smtClean="0"/>
              <a:t>ее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                 </a:t>
            </a:r>
            <a:r>
              <a:rPr lang="en-US" dirty="0" err="1" smtClean="0"/>
              <a:t>fr</a:t>
            </a:r>
            <a:r>
              <a:rPr lang="ru-RU" i="1" dirty="0" smtClean="0"/>
              <a:t>ее ← </a:t>
            </a:r>
            <a:r>
              <a:rPr lang="ru-RU" i="1" dirty="0" err="1" smtClean="0"/>
              <a:t>пех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ru-RU" i="1" dirty="0" err="1" smtClean="0"/>
              <a:t>х</a:t>
            </a:r>
            <a:r>
              <a:rPr lang="ru-RU" i="1" dirty="0" smtClean="0"/>
              <a:t>]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5                 </a:t>
            </a:r>
            <a:r>
              <a:rPr lang="en-US" b="1" i="1" dirty="0" smtClean="0"/>
              <a:t>return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r>
              <a:rPr lang="ru-RU" i="1" dirty="0" err="1" smtClean="0"/>
              <a:t>х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err="1" smtClean="0"/>
              <a:t>Free_Object</a:t>
            </a:r>
            <a:r>
              <a:rPr lang="en-US" dirty="0" smtClean="0"/>
              <a:t>(</a:t>
            </a:r>
            <a:r>
              <a:rPr lang="ru-RU" dirty="0" err="1" smtClean="0"/>
              <a:t>х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    </a:t>
            </a:r>
            <a:r>
              <a:rPr lang="en-US" i="1" smtClean="0"/>
              <a:t>n</a:t>
            </a:r>
            <a:r>
              <a:rPr lang="ru-RU" i="1" smtClean="0"/>
              <a:t>ех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ru-RU" i="1" dirty="0" err="1" smtClean="0"/>
              <a:t>х</a:t>
            </a:r>
            <a:r>
              <a:rPr lang="ru-RU" i="1" dirty="0" smtClean="0"/>
              <a:t>] ← </a:t>
            </a:r>
            <a:r>
              <a:rPr lang="en-US" dirty="0" err="1" smtClean="0"/>
              <a:t>fr</a:t>
            </a:r>
            <a:r>
              <a:rPr lang="ru-RU" i="1" dirty="0" smtClean="0"/>
              <a:t>ее</a:t>
            </a:r>
            <a:endParaRPr lang="ru-RU" dirty="0" smtClean="0"/>
          </a:p>
          <a:p>
            <a:pPr marL="514350" indent="-514350">
              <a:buAutoNum type="arabicPlain" startAt="2"/>
            </a:pPr>
            <a:r>
              <a:rPr lang="en-US" i="1" dirty="0" err="1" smtClean="0"/>
              <a:t>fr</a:t>
            </a:r>
            <a:r>
              <a:rPr lang="ru-RU" i="1" dirty="0" smtClean="0"/>
              <a:t>ее</a:t>
            </a:r>
            <a:r>
              <a:rPr lang="ru-RU" dirty="0" smtClean="0"/>
              <a:t> </a:t>
            </a:r>
            <a:r>
              <a:rPr lang="ru-RU" i="1" dirty="0" smtClean="0"/>
              <a:t> ← </a:t>
            </a:r>
            <a:r>
              <a:rPr lang="ru-RU" i="1" dirty="0" err="1" smtClean="0"/>
              <a:t>х</a:t>
            </a:r>
            <a:endParaRPr lang="en-US" i="1" dirty="0" smtClean="0"/>
          </a:p>
          <a:p>
            <a:pPr marL="514350" indent="-514350">
              <a:buAutoNum type="arabicPlain" startAt="2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начальный момент список свободных позиций содержит все </a:t>
            </a:r>
            <a:r>
              <a:rPr lang="en-US" i="1" dirty="0" smtClean="0"/>
              <a:t>n</a:t>
            </a:r>
            <a:r>
              <a:rPr lang="ru-RU" i="1" dirty="0" smtClean="0"/>
              <a:t> </a:t>
            </a:r>
            <a:r>
              <a:rPr lang="ru-RU" dirty="0" smtClean="0"/>
              <a:t>объектов, для ко­торых не выделено место.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Когда в списке свободных позиций больше не остается элементов, процедура А</a:t>
            </a:r>
            <a:r>
              <a:rPr lang="en-US" dirty="0" err="1" smtClean="0"/>
              <a:t>llocate</a:t>
            </a:r>
            <a:r>
              <a:rPr lang="ru-RU" dirty="0" smtClean="0"/>
              <a:t>_О</a:t>
            </a:r>
            <a:r>
              <a:rPr lang="en-US" dirty="0" err="1" smtClean="0"/>
              <a:t>bject</a:t>
            </a:r>
            <a:r>
              <a:rPr lang="ru-RU" dirty="0" smtClean="0"/>
              <a:t> выдает сообщение об ошибке.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78594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На рис показано, как изменяется исходный список свободных позиций </a:t>
            </a:r>
            <a:r>
              <a:rPr lang="en-US" sz="2400" dirty="0" smtClean="0"/>
              <a:t>(</a:t>
            </a:r>
            <a:r>
              <a:rPr lang="ru-RU" sz="2400" dirty="0" smtClean="0"/>
              <a:t>а) при вызове процедуры А</a:t>
            </a:r>
            <a:r>
              <a:rPr lang="en-US" sz="2400" dirty="0" err="1" smtClean="0"/>
              <a:t>llocate</a:t>
            </a:r>
            <a:r>
              <a:rPr lang="ru-RU" sz="2400" dirty="0" smtClean="0"/>
              <a:t>_О</a:t>
            </a:r>
            <a:r>
              <a:rPr lang="en-US" sz="2400" dirty="0" err="1" smtClean="0"/>
              <a:t>bject</a:t>
            </a:r>
            <a:r>
              <a:rPr lang="en-US" sz="2400" dirty="0" smtClean="0"/>
              <a:t> </a:t>
            </a:r>
            <a:r>
              <a:rPr lang="ru-RU" sz="2400" dirty="0" smtClean="0"/>
              <a:t>(), которая возвращает индекс 4, и вставке в эту позицию нового элемента (6), а также после вызова </a:t>
            </a:r>
            <a:r>
              <a:rPr lang="en-US" sz="2400" dirty="0" smtClean="0"/>
              <a:t>List</a:t>
            </a:r>
            <a:r>
              <a:rPr lang="ru-RU" sz="2400" dirty="0" smtClean="0"/>
              <a:t>_</a:t>
            </a:r>
            <a:r>
              <a:rPr lang="en-US" sz="2400" dirty="0" smtClean="0"/>
              <a:t>Delete</a:t>
            </a:r>
            <a:r>
              <a:rPr lang="ru-RU" sz="2400" dirty="0" smtClean="0"/>
              <a:t>(</a:t>
            </a:r>
            <a:r>
              <a:rPr lang="en-US" sz="2400" dirty="0" smtClean="0"/>
              <a:t>L</a:t>
            </a:r>
            <a:r>
              <a:rPr lang="ru-RU" sz="2400" dirty="0" smtClean="0"/>
              <a:t>,5) с последующим вызовом </a:t>
            </a:r>
            <a:r>
              <a:rPr lang="en-US" sz="2400" dirty="0" smtClean="0"/>
              <a:t>Free</a:t>
            </a:r>
            <a:r>
              <a:rPr lang="ru-RU" sz="2400" dirty="0" smtClean="0"/>
              <a:t>_О</a:t>
            </a:r>
            <a:r>
              <a:rPr lang="en-US" sz="2400" dirty="0" err="1" smtClean="0"/>
              <a:t>bj</a:t>
            </a:r>
            <a:r>
              <a:rPr lang="ru-RU" sz="2400" dirty="0" err="1" smtClean="0"/>
              <a:t>ес</a:t>
            </a:r>
            <a:r>
              <a:rPr lang="en-US" sz="2400" dirty="0" smtClean="0"/>
              <a:t>t</a:t>
            </a:r>
            <a:r>
              <a:rPr lang="ru-RU" sz="2400" dirty="0" smtClean="0"/>
              <a:t>(5) (в).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4119" t="36796" r="17619" b="31514"/>
          <a:stretch>
            <a:fillRect/>
          </a:stretch>
        </p:blipFill>
        <p:spPr bwMode="auto">
          <a:xfrm>
            <a:off x="1000100" y="2285992"/>
            <a:ext cx="69652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4214818"/>
            <a:ext cx="85011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Часто один список свободных позиций обслуживает несколько связанных списков. </a:t>
            </a:r>
          </a:p>
          <a:p>
            <a:r>
              <a:rPr lang="ru-RU" sz="2200" dirty="0" smtClean="0"/>
              <a:t>Время выполнения обеих процедур равно </a:t>
            </a:r>
            <a:r>
              <a:rPr lang="ru-RU" sz="2200" i="1" dirty="0" smtClean="0"/>
              <a:t>О </a:t>
            </a:r>
            <a:r>
              <a:rPr lang="ru-RU" sz="2200" dirty="0" smtClean="0"/>
              <a:t>(1), что делает их весьма практичными. Эти процедуры можно модифицировать так, чтобы они работали с любым</a:t>
            </a:r>
            <a:r>
              <a:rPr lang="en-US" sz="2200" dirty="0" smtClean="0"/>
              <a:t> </a:t>
            </a:r>
            <a:r>
              <a:rPr lang="ru-RU" sz="2200" dirty="0" smtClean="0"/>
              <a:t>набором однородных объектов, лишь бы одно из полей объектов работало бы в качестве поля </a:t>
            </a:r>
            <a:r>
              <a:rPr lang="en-US" sz="2200" dirty="0" smtClean="0"/>
              <a:t>next</a:t>
            </a:r>
            <a:r>
              <a:rPr lang="ru-RU" sz="2200" dirty="0" smtClean="0"/>
              <a:t> списка свободных позиций.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Элементы динамического множества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В типичных реализациях динамического множества каждый его элемент представлен некоторым объектом; если в нашем распоряжении имеется указатель на объект, то можно проверять и изменять значения его полей.</a:t>
            </a:r>
            <a:endParaRPr lang="en-US" sz="3400" dirty="0" smtClean="0"/>
          </a:p>
          <a:p>
            <a:r>
              <a:rPr lang="ru-RU" sz="3400" dirty="0" smtClean="0"/>
              <a:t> В динамических множествах некоторых типов предполагается, что одно из полей объекта идентифицируется как </a:t>
            </a:r>
            <a:r>
              <a:rPr lang="ru-RU" sz="3400" b="1" i="1" dirty="0" smtClean="0"/>
              <a:t>ключевое</a:t>
            </a:r>
            <a:r>
              <a:rPr lang="ru-RU" sz="3400" i="1" dirty="0" smtClean="0"/>
              <a:t> </a:t>
            </a:r>
            <a:r>
              <a:rPr lang="ru-RU" sz="3400" dirty="0" smtClean="0"/>
              <a:t>(</a:t>
            </a:r>
            <a:r>
              <a:rPr lang="en-US" sz="3400" dirty="0" smtClean="0"/>
              <a:t>key field</a:t>
            </a:r>
            <a:r>
              <a:rPr lang="ru-RU" sz="3400" dirty="0" smtClean="0"/>
              <a:t>). Если все ключи различны, то динамическое множество представимо в виде набора ключевых значений. </a:t>
            </a:r>
          </a:p>
          <a:p>
            <a:r>
              <a:rPr lang="ru-RU" sz="3400" dirty="0" smtClean="0"/>
              <a:t>Иногда объекты содержат </a:t>
            </a:r>
            <a:r>
              <a:rPr lang="ru-RU" sz="3400" b="1" i="1" dirty="0" smtClean="0"/>
              <a:t>сопутствующие данные</a:t>
            </a:r>
            <a:r>
              <a:rPr lang="ru-RU" sz="3400" i="1" dirty="0" smtClean="0"/>
              <a:t> (</a:t>
            </a:r>
            <a:r>
              <a:rPr lang="en-US" sz="3400" dirty="0" smtClean="0"/>
              <a:t>satellite data</a:t>
            </a:r>
            <a:r>
              <a:rPr lang="ru-RU" sz="3400" i="1" dirty="0" smtClean="0"/>
              <a:t>), </a:t>
            </a:r>
            <a:r>
              <a:rPr lang="ru-RU" sz="3400" dirty="0" smtClean="0"/>
              <a:t>которые находятся в других его полях, но не используются реализацией множества.</a:t>
            </a:r>
            <a:endParaRPr lang="en-US" sz="3400" dirty="0" smtClean="0"/>
          </a:p>
          <a:p>
            <a:r>
              <a:rPr lang="ru-RU" sz="3400" dirty="0" smtClean="0"/>
              <a:t> Кроме того, объект может содержать поля, доступные для манипуляции во время выполнения операций над множеством; иногда в этих полях хранятся данные или указатели на другие объекты множества.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Операции в динамических множествах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Операции динамического множества можно разбить на две категории: </a:t>
            </a:r>
            <a:r>
              <a:rPr lang="ru-RU" b="1" i="1" dirty="0" smtClean="0"/>
              <a:t>запросы</a:t>
            </a:r>
            <a:r>
              <a:rPr lang="ru-RU" i="1" dirty="0" smtClean="0"/>
              <a:t> (</a:t>
            </a:r>
            <a:r>
              <a:rPr lang="en-US" dirty="0" smtClean="0"/>
              <a:t>queries</a:t>
            </a:r>
            <a:r>
              <a:rPr lang="ru-RU" dirty="0" smtClean="0"/>
              <a:t>), которые просто возвращают информацию о множестве, и </a:t>
            </a:r>
            <a:r>
              <a:rPr lang="ru-RU" b="1" i="1" dirty="0" smtClean="0"/>
              <a:t>модифицирующие операции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modifying operations</a:t>
            </a:r>
            <a:r>
              <a:rPr lang="ru-RU" dirty="0" smtClean="0"/>
              <a:t>), изменяющие множество.</a:t>
            </a:r>
            <a:endParaRPr lang="en-US" dirty="0" smtClean="0"/>
          </a:p>
          <a:p>
            <a:r>
              <a:rPr lang="en-US" dirty="0" smtClean="0"/>
              <a:t>Search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,</a:t>
            </a:r>
            <a:r>
              <a:rPr lang="en-US" dirty="0" smtClean="0"/>
              <a:t>k</a:t>
            </a:r>
            <a:r>
              <a:rPr lang="ru-RU" dirty="0" smtClean="0"/>
              <a:t>)</a:t>
            </a:r>
          </a:p>
          <a:p>
            <a:r>
              <a:rPr lang="en-US" dirty="0" smtClean="0"/>
              <a:t>Insert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, </a:t>
            </a:r>
            <a:r>
              <a:rPr lang="ru-RU" dirty="0" err="1" smtClean="0"/>
              <a:t>х</a:t>
            </a:r>
            <a:r>
              <a:rPr lang="ru-RU" dirty="0" smtClean="0"/>
              <a:t>)</a:t>
            </a:r>
          </a:p>
          <a:p>
            <a:r>
              <a:rPr lang="en-US" dirty="0" smtClean="0"/>
              <a:t>Delete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,</a:t>
            </a:r>
            <a:r>
              <a:rPr lang="en-US" dirty="0" smtClean="0"/>
              <a:t>x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</a:t>
            </a:r>
            <a:r>
              <a:rPr lang="en-US" dirty="0" err="1" smtClean="0"/>
              <a:t>inimum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</a:t>
            </a:r>
            <a:r>
              <a:rPr lang="en-US" dirty="0" err="1" smtClean="0"/>
              <a:t>aximum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)</a:t>
            </a:r>
          </a:p>
          <a:p>
            <a:r>
              <a:rPr lang="en-US" dirty="0" smtClean="0"/>
              <a:t>Successor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, </a:t>
            </a:r>
            <a:r>
              <a:rPr lang="en-US" dirty="0" smtClean="0"/>
              <a:t>x</a:t>
            </a:r>
            <a:r>
              <a:rPr lang="ru-RU" dirty="0" smtClean="0"/>
              <a:t>)</a:t>
            </a:r>
          </a:p>
          <a:p>
            <a:r>
              <a:rPr lang="en-US" dirty="0" smtClean="0"/>
              <a:t>Predecessor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,</a:t>
            </a:r>
            <a:r>
              <a:rPr lang="ru-RU" dirty="0" err="1" smtClean="0"/>
              <a:t>х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858000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Search</a:t>
            </a:r>
            <a:r>
              <a:rPr lang="ru-RU" sz="4000" dirty="0" smtClean="0"/>
              <a:t>(</a:t>
            </a:r>
            <a:r>
              <a:rPr lang="en-US" sz="4000" dirty="0" smtClean="0"/>
              <a:t>S</a:t>
            </a:r>
            <a:r>
              <a:rPr lang="ru-RU" sz="4000" dirty="0" smtClean="0"/>
              <a:t>,</a:t>
            </a:r>
            <a:r>
              <a:rPr lang="en-US" sz="4000" dirty="0" smtClean="0"/>
              <a:t>k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Запрос, который возвращает указатель на элемент </a:t>
            </a:r>
            <a:r>
              <a:rPr lang="ru-RU" sz="4000" i="1" dirty="0" err="1" smtClean="0"/>
              <a:t>х</a:t>
            </a:r>
            <a:r>
              <a:rPr lang="ru-RU" sz="4000" i="1" dirty="0" smtClean="0"/>
              <a:t> </a:t>
            </a:r>
            <a:r>
              <a:rPr lang="ru-RU" sz="4000" dirty="0" smtClean="0"/>
              <a:t>заданного множества </a:t>
            </a:r>
            <a:r>
              <a:rPr lang="en-US" sz="4000" dirty="0" smtClean="0"/>
              <a:t>S</a:t>
            </a:r>
            <a:r>
              <a:rPr lang="ru-RU" sz="4000" dirty="0" smtClean="0"/>
              <a:t>, для которого </a:t>
            </a:r>
            <a:r>
              <a:rPr lang="ru-RU" sz="4000" i="1" dirty="0" err="1" smtClean="0"/>
              <a:t>кеу</a:t>
            </a:r>
            <a:r>
              <a:rPr lang="ru-RU" sz="4000" i="1" dirty="0" smtClean="0"/>
              <a:t> [</a:t>
            </a:r>
            <a:r>
              <a:rPr lang="ru-RU" sz="4000" i="1" dirty="0" err="1" smtClean="0"/>
              <a:t>х</a:t>
            </a:r>
            <a:r>
              <a:rPr lang="ru-RU" sz="4000" i="1" dirty="0" smtClean="0"/>
              <a:t>] = к, </a:t>
            </a:r>
            <a:r>
              <a:rPr lang="ru-RU" sz="4000" dirty="0" smtClean="0"/>
              <a:t>или значение N</a:t>
            </a:r>
            <a:r>
              <a:rPr lang="en-US" sz="4000" dirty="0" smtClean="0"/>
              <a:t>IL</a:t>
            </a:r>
            <a:r>
              <a:rPr lang="ru-RU" sz="4000" dirty="0" smtClean="0"/>
              <a:t>, если в множестве </a:t>
            </a:r>
            <a:r>
              <a:rPr lang="en-US" sz="4000" i="1" dirty="0" smtClean="0"/>
              <a:t>S </a:t>
            </a:r>
            <a:r>
              <a:rPr lang="ru-RU" sz="4000" dirty="0" smtClean="0"/>
              <a:t>такой элемент отсутствует.</a:t>
            </a:r>
          </a:p>
          <a:p>
            <a:r>
              <a:rPr lang="en-US" sz="4000" dirty="0" smtClean="0"/>
              <a:t>Insert</a:t>
            </a:r>
            <a:r>
              <a:rPr lang="ru-RU" sz="4000" dirty="0" smtClean="0"/>
              <a:t>(</a:t>
            </a:r>
            <a:r>
              <a:rPr lang="en-US" sz="4000" dirty="0" smtClean="0"/>
              <a:t>S</a:t>
            </a:r>
            <a:r>
              <a:rPr lang="ru-RU" sz="4000" dirty="0" smtClean="0"/>
              <a:t>, </a:t>
            </a:r>
            <a:r>
              <a:rPr lang="ru-RU" sz="4000" dirty="0" err="1" smtClean="0"/>
              <a:t>х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Модифицирующая операция, которая пополняет заданное множество </a:t>
            </a:r>
            <a:r>
              <a:rPr lang="en-US" sz="4000" dirty="0" smtClean="0"/>
              <a:t>S</a:t>
            </a:r>
            <a:r>
              <a:rPr lang="ru-RU" sz="4000" dirty="0" smtClean="0"/>
              <a:t> одним элементом, на который указывает </a:t>
            </a:r>
            <a:r>
              <a:rPr lang="ru-RU" sz="4000" i="1" dirty="0" smtClean="0"/>
              <a:t>х. </a:t>
            </a:r>
            <a:r>
              <a:rPr lang="ru-RU" sz="4000" dirty="0" smtClean="0"/>
              <a:t>Обычно предполагается, что вы­полнена предварительная инициализация всех полей элемента </a:t>
            </a:r>
            <a:r>
              <a:rPr lang="ru-RU" sz="4000" i="1" dirty="0" err="1" smtClean="0"/>
              <a:t>х</a:t>
            </a:r>
            <a:r>
              <a:rPr lang="ru-RU" sz="4000" i="1" dirty="0" smtClean="0"/>
              <a:t>, </a:t>
            </a:r>
            <a:r>
              <a:rPr lang="ru-RU" sz="4000" dirty="0" smtClean="0"/>
              <a:t>необходи­мых для реализации множества.</a:t>
            </a:r>
          </a:p>
          <a:p>
            <a:r>
              <a:rPr lang="en-US" sz="4000" dirty="0" smtClean="0"/>
              <a:t>Delete</a:t>
            </a:r>
            <a:r>
              <a:rPr lang="ru-RU" sz="4000" dirty="0" smtClean="0"/>
              <a:t>(</a:t>
            </a:r>
            <a:r>
              <a:rPr lang="en-US" sz="4000" dirty="0" smtClean="0"/>
              <a:t>S</a:t>
            </a:r>
            <a:r>
              <a:rPr lang="ru-RU" sz="4000" dirty="0" smtClean="0"/>
              <a:t>,</a:t>
            </a:r>
            <a:r>
              <a:rPr lang="en-US" sz="4000" dirty="0" smtClean="0"/>
              <a:t>x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Модифицирующая операция, удаляющая из заданного множества </a:t>
            </a:r>
            <a:r>
              <a:rPr lang="en-US" sz="4000" dirty="0" smtClean="0"/>
              <a:t>S</a:t>
            </a:r>
            <a:r>
              <a:rPr lang="ru-RU" sz="4000" dirty="0" smtClean="0"/>
              <a:t> элемент, на который указывает </a:t>
            </a:r>
            <a:r>
              <a:rPr lang="ru-RU" sz="4000" i="1" dirty="0" smtClean="0"/>
              <a:t>х. </a:t>
            </a:r>
            <a:r>
              <a:rPr lang="ru-RU" sz="4000" dirty="0" smtClean="0"/>
              <a:t>(Обратите внимание, что в этой операции исполь­зуется указатель на элемент, а не его ключевое значение.)</a:t>
            </a:r>
          </a:p>
          <a:p>
            <a:r>
              <a:rPr lang="ru-RU" sz="4000" dirty="0" smtClean="0"/>
              <a:t>М</a:t>
            </a:r>
            <a:r>
              <a:rPr lang="en-US" sz="4000" dirty="0" err="1" smtClean="0"/>
              <a:t>inimum</a:t>
            </a:r>
            <a:r>
              <a:rPr lang="ru-RU" sz="4000" dirty="0" smtClean="0"/>
              <a:t>(</a:t>
            </a:r>
            <a:r>
              <a:rPr lang="en-US" sz="4000" dirty="0" smtClean="0"/>
              <a:t>S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Запрос к полностью упорядоченному множеству </a:t>
            </a:r>
            <a:r>
              <a:rPr lang="en-US" sz="4000" dirty="0" smtClean="0"/>
              <a:t>S</a:t>
            </a:r>
            <a:r>
              <a:rPr lang="ru-RU" sz="4000" dirty="0" smtClean="0"/>
              <a:t>, который возвращает указатель на элемент этого множества с наименьшим ключом.</a:t>
            </a:r>
          </a:p>
          <a:p>
            <a:r>
              <a:rPr lang="ru-RU" sz="4000" dirty="0" smtClean="0"/>
              <a:t>М</a:t>
            </a:r>
            <a:r>
              <a:rPr lang="en-US" sz="4000" dirty="0" err="1" smtClean="0"/>
              <a:t>aximum</a:t>
            </a:r>
            <a:r>
              <a:rPr lang="ru-RU" sz="4000" dirty="0" smtClean="0"/>
              <a:t>(</a:t>
            </a:r>
            <a:r>
              <a:rPr lang="en-US" sz="4000" dirty="0" smtClean="0"/>
              <a:t>S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Запрос к полностью упорядоченному множеству </a:t>
            </a:r>
            <a:r>
              <a:rPr lang="en-US" sz="4000" dirty="0" smtClean="0"/>
              <a:t>S</a:t>
            </a:r>
            <a:r>
              <a:rPr lang="ru-RU" sz="4000" dirty="0" smtClean="0"/>
              <a:t>, который возвращает указатель на элемент этого множества с наибольшим ключом.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Successor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, </a:t>
            </a:r>
            <a:r>
              <a:rPr lang="en-US" dirty="0" smtClean="0"/>
              <a:t>x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Запрос к полностью упорядоченному множеству </a:t>
            </a:r>
            <a:r>
              <a:rPr lang="en-US" dirty="0" smtClean="0"/>
              <a:t>S</a:t>
            </a:r>
            <a:r>
              <a:rPr lang="ru-RU" dirty="0" smtClean="0"/>
              <a:t>, который возвращает указатель на элемент множества </a:t>
            </a:r>
            <a:r>
              <a:rPr lang="en-US" dirty="0" smtClean="0"/>
              <a:t>S</a:t>
            </a:r>
            <a:r>
              <a:rPr lang="ru-RU" dirty="0" smtClean="0"/>
              <a:t>, ключ которого является ближайшим соседом ключа элемента </a:t>
            </a:r>
            <a:r>
              <a:rPr lang="ru-RU" i="1" dirty="0" err="1" smtClean="0"/>
              <a:t>х</a:t>
            </a:r>
            <a:r>
              <a:rPr lang="ru-RU" i="1" dirty="0" smtClean="0"/>
              <a:t> </a:t>
            </a:r>
            <a:r>
              <a:rPr lang="ru-RU" dirty="0" smtClean="0"/>
              <a:t>и превышает его. Если же </a:t>
            </a:r>
            <a:r>
              <a:rPr lang="ru-RU" dirty="0" err="1" smtClean="0"/>
              <a:t>х</a:t>
            </a:r>
            <a:r>
              <a:rPr lang="ru-RU" dirty="0" smtClean="0"/>
              <a:t>- максимальный элемент множества </a:t>
            </a:r>
            <a:r>
              <a:rPr lang="en-US" dirty="0" smtClean="0"/>
              <a:t>S</a:t>
            </a:r>
            <a:r>
              <a:rPr lang="ru-RU" dirty="0" smtClean="0"/>
              <a:t>, то возвращается значение N</a:t>
            </a:r>
            <a:r>
              <a:rPr lang="en-US" dirty="0" smtClean="0"/>
              <a:t>IL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Predecessor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,</a:t>
            </a:r>
            <a:r>
              <a:rPr lang="ru-RU" dirty="0" err="1" smtClean="0"/>
              <a:t>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Запрос к полностью упорядоченному множеству </a:t>
            </a:r>
            <a:r>
              <a:rPr lang="en-US" dirty="0" smtClean="0"/>
              <a:t>S</a:t>
            </a:r>
            <a:r>
              <a:rPr lang="ru-RU" dirty="0" smtClean="0"/>
              <a:t>, который возвращает ука­затель на элемент множества </a:t>
            </a:r>
            <a:r>
              <a:rPr lang="en-US" dirty="0" smtClean="0"/>
              <a:t>S</a:t>
            </a:r>
            <a:r>
              <a:rPr lang="ru-RU" dirty="0" smtClean="0"/>
              <a:t>, ключ которого является ближайшим мень­шим по значению соседом ключа элемента </a:t>
            </a:r>
            <a:r>
              <a:rPr lang="ru-RU" i="1" dirty="0" smtClean="0"/>
              <a:t>х. </a:t>
            </a:r>
            <a:r>
              <a:rPr lang="ru-RU" dirty="0" smtClean="0"/>
              <a:t>Если же </a:t>
            </a:r>
            <a:r>
              <a:rPr lang="ru-RU" dirty="0" err="1" smtClean="0"/>
              <a:t>х</a:t>
            </a:r>
            <a:r>
              <a:rPr lang="ru-RU" dirty="0" smtClean="0"/>
              <a:t>- минимальный элемент множества </a:t>
            </a:r>
            <a:r>
              <a:rPr lang="en-US" dirty="0" smtClean="0"/>
              <a:t>S</a:t>
            </a:r>
            <a:r>
              <a:rPr lang="ru-RU" dirty="0" smtClean="0"/>
              <a:t>, то возвращается значение N</a:t>
            </a:r>
            <a:r>
              <a:rPr lang="en-US" dirty="0" smtClean="0"/>
              <a:t>IL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Запросы </a:t>
            </a:r>
            <a:r>
              <a:rPr lang="en-US" dirty="0" smtClean="0"/>
              <a:t>Successor</a:t>
            </a:r>
            <a:r>
              <a:rPr lang="ru-RU" dirty="0" smtClean="0"/>
              <a:t> и </a:t>
            </a:r>
            <a:r>
              <a:rPr lang="en-US" dirty="0" smtClean="0"/>
              <a:t>Predecessor</a:t>
            </a:r>
            <a:r>
              <a:rPr lang="en-US" cap="small" dirty="0" smtClean="0"/>
              <a:t> </a:t>
            </a:r>
            <a:r>
              <a:rPr lang="ru-RU" dirty="0" smtClean="0"/>
              <a:t>часто обобщаются на множества, в которых не все ключи различаются.</a:t>
            </a:r>
          </a:p>
          <a:p>
            <a:r>
              <a:rPr lang="ru-RU" dirty="0" smtClean="0"/>
              <a:t> Для множества, состоящего из </a:t>
            </a:r>
            <a:r>
              <a:rPr lang="en-US" i="1" dirty="0" smtClean="0"/>
              <a:t>n</a:t>
            </a:r>
            <a:r>
              <a:rPr lang="ru-RU" i="1" dirty="0" smtClean="0"/>
              <a:t> </a:t>
            </a:r>
            <a:r>
              <a:rPr lang="ru-RU" dirty="0" smtClean="0"/>
              <a:t>элементов, обычно принимается допущение, что вызов операции М</a:t>
            </a:r>
            <a:r>
              <a:rPr lang="en-US" dirty="0" err="1" smtClean="0"/>
              <a:t>inimum</a:t>
            </a:r>
            <a:r>
              <a:rPr lang="ru-RU" dirty="0" smtClean="0"/>
              <a:t>, после которой </a:t>
            </a:r>
            <a:r>
              <a:rPr lang="en-US" i="1" dirty="0" smtClean="0"/>
              <a:t>n</a:t>
            </a:r>
            <a:r>
              <a:rPr lang="ru-RU" i="1" dirty="0" smtClean="0"/>
              <a:t> — </a:t>
            </a:r>
            <a:r>
              <a:rPr lang="ru-RU" dirty="0" smtClean="0"/>
              <a:t>1 раз вызывается операция </a:t>
            </a:r>
            <a:r>
              <a:rPr lang="en-US" dirty="0" smtClean="0"/>
              <a:t>Successor</a:t>
            </a:r>
            <a:r>
              <a:rPr lang="ru-RU" dirty="0" smtClean="0"/>
              <a:t>, позволяет пронумеровать элементы множества в порядке сортировки.</a:t>
            </a:r>
          </a:p>
          <a:p>
            <a:r>
              <a:rPr lang="ru-RU" dirty="0" smtClean="0"/>
              <a:t>Время, необходимое для выполнения операций множества, обычно измеряется в единицах, связанных с размером множества, который указывается в качестве одного из аргументов.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Стеки и очереди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Стеки и очереди — это динамические множества, элементы из которых удаляются с помощью предварительно определенной операции </a:t>
            </a:r>
            <a:r>
              <a:rPr lang="en-US" sz="2400" dirty="0" smtClean="0"/>
              <a:t>Delete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 smtClean="0"/>
              <a:t> Первым из </a:t>
            </a:r>
            <a:r>
              <a:rPr lang="ru-RU" sz="2400" i="1" dirty="0" smtClean="0"/>
              <a:t>стека </a:t>
            </a:r>
            <a:r>
              <a:rPr lang="ru-RU" sz="2400" dirty="0" smtClean="0"/>
              <a:t>(</a:t>
            </a:r>
            <a:r>
              <a:rPr lang="en-US" sz="2400" dirty="0" smtClean="0"/>
              <a:t>stack</a:t>
            </a:r>
            <a:r>
              <a:rPr lang="ru-RU" sz="2400" dirty="0" smtClean="0"/>
              <a:t>) удаляется элемент, который был помещен туда последним: в стеке реали­зуется стратегия </a:t>
            </a:r>
            <a:r>
              <a:rPr lang="ru-RU" sz="2400" i="1" dirty="0" smtClean="0"/>
              <a:t>"последним вошел — первым вышел" </a:t>
            </a:r>
            <a:r>
              <a:rPr lang="ru-RU" sz="2400" dirty="0" smtClean="0"/>
              <a:t>(</a:t>
            </a:r>
            <a:r>
              <a:rPr lang="en-US" sz="2400" dirty="0" smtClean="0"/>
              <a:t>last</a:t>
            </a:r>
            <a:r>
              <a:rPr lang="ru-RU" sz="2400" dirty="0" smtClean="0"/>
              <a:t>-</a:t>
            </a:r>
            <a:r>
              <a:rPr lang="en-US" sz="2400" dirty="0" smtClean="0"/>
              <a:t>in first</a:t>
            </a:r>
            <a:r>
              <a:rPr lang="ru-RU" sz="2400" dirty="0" smtClean="0"/>
              <a:t>-</a:t>
            </a:r>
            <a:r>
              <a:rPr lang="en-US" sz="2400" dirty="0" smtClean="0"/>
              <a:t>out</a:t>
            </a:r>
            <a:r>
              <a:rPr lang="ru-RU" sz="2400" dirty="0" smtClean="0"/>
              <a:t> — </a:t>
            </a:r>
            <a:r>
              <a:rPr lang="en-US" sz="2400" dirty="0" smtClean="0"/>
              <a:t>LIFO</a:t>
            </a:r>
            <a:r>
              <a:rPr lang="ru-RU" sz="2400" dirty="0" smtClean="0"/>
              <a:t>). </a:t>
            </a:r>
            <a:endParaRPr lang="en-US" sz="2400" dirty="0" smtClean="0"/>
          </a:p>
          <a:p>
            <a:r>
              <a:rPr lang="ru-RU" sz="2400" dirty="0" smtClean="0"/>
              <a:t>Аналогично, в </a:t>
            </a:r>
            <a:r>
              <a:rPr lang="ru-RU" sz="2400" i="1" dirty="0" smtClean="0"/>
              <a:t>очереди </a:t>
            </a:r>
            <a:r>
              <a:rPr lang="ru-RU" sz="2400" dirty="0" smtClean="0"/>
              <a:t>(</a:t>
            </a:r>
            <a:r>
              <a:rPr lang="en-US" sz="2400" dirty="0" smtClean="0"/>
              <a:t>queue</a:t>
            </a:r>
            <a:r>
              <a:rPr lang="ru-RU" sz="2400" dirty="0" smtClean="0"/>
              <a:t>) всегда удаляется элемент, который содержится в множестве дольше других: в очереди реализуется стратегия </a:t>
            </a:r>
            <a:r>
              <a:rPr lang="ru-RU" sz="2400" i="1" dirty="0" smtClean="0"/>
              <a:t>"первым вошел </a:t>
            </a:r>
            <a:r>
              <a:rPr lang="ru-RU" sz="2400" dirty="0" smtClean="0"/>
              <a:t>— </a:t>
            </a:r>
            <a:r>
              <a:rPr lang="ru-RU" sz="2400" i="1" dirty="0" smtClean="0"/>
              <a:t>первым вышел" </a:t>
            </a:r>
            <a:r>
              <a:rPr lang="ru-RU" sz="2400" dirty="0" smtClean="0"/>
              <a:t>(</a:t>
            </a:r>
            <a:r>
              <a:rPr lang="en-US" sz="2400" dirty="0" smtClean="0"/>
              <a:t>first</a:t>
            </a:r>
            <a:r>
              <a:rPr lang="ru-RU" sz="2400" dirty="0" smtClean="0"/>
              <a:t>-</a:t>
            </a:r>
            <a:r>
              <a:rPr lang="en-US" sz="2400" dirty="0" smtClean="0"/>
              <a:t>in first</a:t>
            </a:r>
            <a:r>
              <a:rPr lang="ru-RU" sz="2400" dirty="0" smtClean="0"/>
              <a:t>-</a:t>
            </a:r>
            <a:r>
              <a:rPr lang="en-US" sz="2400" dirty="0" smtClean="0"/>
              <a:t>out</a:t>
            </a:r>
            <a:r>
              <a:rPr lang="ru-RU" sz="2400" dirty="0" smtClean="0"/>
              <a:t> — </a:t>
            </a:r>
            <a:r>
              <a:rPr lang="en-US" sz="2400" dirty="0" smtClean="0"/>
              <a:t>FIFO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r>
              <a:rPr lang="ru-RU" sz="2400" dirty="0" smtClean="0"/>
              <a:t> Существует несколько эффективных способов реализации стеков и очередей в компьютере.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3574</Words>
  <Application>Microsoft Office PowerPoint</Application>
  <PresentationFormat>Экран (4:3)</PresentationFormat>
  <Paragraphs>259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Элементарные структуры данных</vt:lpstr>
      <vt:lpstr>Множество</vt:lpstr>
      <vt:lpstr>Слайд 3</vt:lpstr>
      <vt:lpstr>Элементы динамического множества</vt:lpstr>
      <vt:lpstr>Операции в динамических множествах</vt:lpstr>
      <vt:lpstr>Слайд 6</vt:lpstr>
      <vt:lpstr>Слайд 7</vt:lpstr>
      <vt:lpstr>Слайд 8</vt:lpstr>
      <vt:lpstr>Стеки и очереди</vt:lpstr>
      <vt:lpstr>Стеки</vt:lpstr>
      <vt:lpstr>Слайд 11</vt:lpstr>
      <vt:lpstr>Каждую операцию над стеком можно легко реализовать несколькими строками кода:</vt:lpstr>
      <vt:lpstr>Очереди</vt:lpstr>
      <vt:lpstr>Слайд 14</vt:lpstr>
      <vt:lpstr>Слайд 15</vt:lpstr>
      <vt:lpstr>Реализация методов</vt:lpstr>
      <vt:lpstr>Слайд 17</vt:lpstr>
      <vt:lpstr>Связанные списки</vt:lpstr>
      <vt:lpstr>Слайд 19</vt:lpstr>
      <vt:lpstr>Слайд 20</vt:lpstr>
      <vt:lpstr>Поиск в связанном списке</vt:lpstr>
      <vt:lpstr>Вставка в связанный список</vt:lpstr>
      <vt:lpstr>Удаление из связанного списка</vt:lpstr>
      <vt:lpstr>Ограничители</vt:lpstr>
      <vt:lpstr>Слайд 25</vt:lpstr>
      <vt:lpstr>Слайд 26</vt:lpstr>
      <vt:lpstr>Слайд 27</vt:lpstr>
      <vt:lpstr>Слайд 28</vt:lpstr>
      <vt:lpstr>Реализация указателей и объектов</vt:lpstr>
      <vt:lpstr>Слайд 30</vt:lpstr>
      <vt:lpstr>Представление объектов с помощью одного массива</vt:lpstr>
      <vt:lpstr>Слайд 32</vt:lpstr>
      <vt:lpstr>Слайд 33</vt:lpstr>
      <vt:lpstr>Выделение и освобождение памяти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Элементарные структуры данных</dc:title>
  <dc:creator>1</dc:creator>
  <cp:lastModifiedBy>1</cp:lastModifiedBy>
  <cp:revision>52</cp:revision>
  <dcterms:created xsi:type="dcterms:W3CDTF">2013-02-20T08:50:42Z</dcterms:created>
  <dcterms:modified xsi:type="dcterms:W3CDTF">2015-02-27T11:24:36Z</dcterms:modified>
</cp:coreProperties>
</file>