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256" r:id="rId2"/>
    <p:sldId id="258" r:id="rId3"/>
    <p:sldId id="259" r:id="rId4"/>
    <p:sldId id="260" r:id="rId5"/>
    <p:sldId id="257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2" r:id="rId26"/>
    <p:sldId id="285" r:id="rId27"/>
    <p:sldId id="286" r:id="rId28"/>
    <p:sldId id="283" r:id="rId29"/>
    <p:sldId id="284" r:id="rId30"/>
    <p:sldId id="281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F56B6-6B23-40A2-A9D2-42E688AB3D2F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F6A99-0FEF-49A4-AC89-DA39C549C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AAD4-8FD6-4AF3-934E-43D09E2BA730}" type="datetime1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07D-AE31-4473-B96A-35D7AA9080AE}" type="datetime1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3296-B1D6-42C0-AA1F-0D777FFEAECD}" type="datetime1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F559-AD6F-478D-9F3D-40DB23D519DE}" type="datetime1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96E4-24EE-48F6-A299-0AFF037262A6}" type="datetime1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9040-474C-4A04-A11E-BBC2D921AEBD}" type="datetime1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8CEF-E3D8-4A8C-8E2B-65F81379AF37}" type="datetime1">
              <a:rPr lang="ru-RU" smtClean="0"/>
              <a:pPr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3245-8508-48BE-9577-5B7913E108F7}" type="datetime1">
              <a:rPr lang="ru-RU" smtClean="0"/>
              <a:pPr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5AAA-2A75-40BD-8DEF-EB9B1A0A2041}" type="datetime1">
              <a:rPr lang="ru-RU" smtClean="0"/>
              <a:pPr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3DA3-8063-42AA-B567-CFC6F6F97435}" type="datetime1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3B7E-FDF2-43DB-8272-B60216AF2E25}" type="datetime1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44B82-EEB5-4F3A-891B-836B83DE82F1}" type="datetime1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Работа с графами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в ширину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043890" cy="311468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i="1" dirty="0" smtClean="0"/>
              <a:t>Поиск в ширину</a:t>
            </a:r>
            <a:r>
              <a:rPr lang="ru-RU" dirty="0" smtClean="0"/>
              <a:t> (</a:t>
            </a:r>
            <a:r>
              <a:rPr lang="en-US" dirty="0" smtClean="0"/>
              <a:t>breadth</a:t>
            </a:r>
            <a:r>
              <a:rPr lang="ru-RU" dirty="0" smtClean="0"/>
              <a:t>-</a:t>
            </a:r>
            <a:r>
              <a:rPr lang="en-US" dirty="0" smtClean="0"/>
              <a:t>first search</a:t>
            </a:r>
            <a:r>
              <a:rPr lang="ru-RU" dirty="0" smtClean="0"/>
              <a:t>) представляет собой один из простейших алгоритмов для обхода графа и является основой для многих важных алгоритмов для работы с графами.</a:t>
            </a:r>
            <a:endParaRPr lang="en-US" dirty="0" smtClean="0"/>
          </a:p>
          <a:p>
            <a:pPr algn="just"/>
            <a:r>
              <a:rPr lang="ru-RU" dirty="0" smtClean="0"/>
              <a:t> Например, алгоритм Прима (</a:t>
            </a:r>
            <a:r>
              <a:rPr lang="en-US" dirty="0" smtClean="0"/>
              <a:t>Prim</a:t>
            </a:r>
            <a:r>
              <a:rPr lang="ru-RU" dirty="0" smtClean="0"/>
              <a:t>) поиска минимального </a:t>
            </a:r>
            <a:r>
              <a:rPr lang="ru-RU" dirty="0" err="1" smtClean="0"/>
              <a:t>остовного</a:t>
            </a:r>
            <a:r>
              <a:rPr lang="ru-RU" dirty="0" smtClean="0"/>
              <a:t> дерева или алгоритм </a:t>
            </a:r>
            <a:r>
              <a:rPr lang="ru-RU" dirty="0" err="1" smtClean="0"/>
              <a:t>Дейкстры</a:t>
            </a:r>
            <a:r>
              <a:rPr lang="ru-RU" dirty="0" smtClean="0"/>
              <a:t> (</a:t>
            </a:r>
            <a:r>
              <a:rPr lang="en-US" dirty="0" err="1" smtClean="0"/>
              <a:t>Dijkstra</a:t>
            </a:r>
            <a:r>
              <a:rPr lang="ru-RU" dirty="0" smtClean="0"/>
              <a:t>) поиска кратчайшего пути из одной вершины используют идеи, сходные с идеями, используемыми при поиске в ширину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Пусть задан граф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= (V, </a:t>
            </a:r>
            <a:r>
              <a:rPr lang="ru-RU" i="1" dirty="0" smtClean="0"/>
              <a:t>Е)</a:t>
            </a:r>
            <a:r>
              <a:rPr lang="ru-RU" dirty="0" smtClean="0"/>
              <a:t> и выделена </a:t>
            </a:r>
            <a:r>
              <a:rPr lang="ru-RU" i="1" dirty="0" smtClean="0"/>
              <a:t>исходная</a:t>
            </a:r>
            <a:r>
              <a:rPr lang="ru-RU" dirty="0" smtClean="0"/>
              <a:t> (</a:t>
            </a:r>
            <a:r>
              <a:rPr lang="en-US" dirty="0" smtClean="0"/>
              <a:t>source</a:t>
            </a:r>
            <a:r>
              <a:rPr lang="ru-RU" dirty="0" smtClean="0"/>
              <a:t>) вершина </a:t>
            </a:r>
            <a:r>
              <a:rPr lang="en-US" dirty="0" smtClean="0"/>
              <a:t>s</a:t>
            </a:r>
            <a:r>
              <a:rPr lang="ru-RU" dirty="0" smtClean="0"/>
              <a:t>. Алгоритм поиска в ширину систематически обходит все ребра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для “открытия” всех вершин, достижимых из </a:t>
            </a:r>
            <a:r>
              <a:rPr lang="en-US" i="1" dirty="0" smtClean="0"/>
              <a:t>s</a:t>
            </a:r>
            <a:r>
              <a:rPr lang="ru-RU" i="1" dirty="0" smtClean="0"/>
              <a:t>,</a:t>
            </a:r>
            <a:r>
              <a:rPr lang="ru-RU" dirty="0" smtClean="0"/>
              <a:t> вычисляя при этом расстояние (минимальное количество ребер) от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до каждой достижимой из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вершины.</a:t>
            </a:r>
            <a:endParaRPr lang="en-US" dirty="0" smtClean="0"/>
          </a:p>
          <a:p>
            <a:r>
              <a:rPr lang="ru-RU" dirty="0" smtClean="0"/>
              <a:t> Кроме того, в процессе обхода строится “дерево поиска в ширину” с корнем </a:t>
            </a:r>
            <a:r>
              <a:rPr lang="en-US" i="1" dirty="0" smtClean="0"/>
              <a:t>s</a:t>
            </a:r>
            <a:r>
              <a:rPr lang="ru-RU" dirty="0" smtClean="0"/>
              <a:t> содержащее все достижимые вершины. Для каждой достижимой из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вершины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путь в дереве поиска в ширину соответствует кратчайшему (т.е. содержащему наименьшее количество ребер) пути от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до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i="1" dirty="0" smtClean="0"/>
              <a:t>G</a:t>
            </a:r>
            <a:r>
              <a:rPr lang="ru-RU" i="1" dirty="0" smtClean="0"/>
              <a:t>.</a:t>
            </a:r>
            <a:endParaRPr lang="en-US" i="1" dirty="0" smtClean="0"/>
          </a:p>
          <a:p>
            <a:r>
              <a:rPr lang="ru-RU" dirty="0" smtClean="0"/>
              <a:t> Алгоритм работает как для ориентированных, так и для неориентированных графов.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Поиск в ширину имеет такое название потому, что в процессе обхода мы идем вширь, т.е. перед тем как приступить к поиску вершин на расстоянии </a:t>
            </a:r>
            <a:r>
              <a:rPr lang="ru-RU" i="1" dirty="0" smtClean="0"/>
              <a:t>к + 1, </a:t>
            </a:r>
            <a:r>
              <a:rPr lang="ru-RU" dirty="0" smtClean="0"/>
              <a:t>выполняется обход всех вершин на расстоянии </a:t>
            </a:r>
            <a:r>
              <a:rPr lang="ru-RU" i="1" dirty="0" smtClean="0"/>
              <a:t>к.</a:t>
            </a:r>
            <a:endParaRPr lang="ru-RU" dirty="0" smtClean="0"/>
          </a:p>
          <a:p>
            <a:r>
              <a:rPr lang="ru-RU" dirty="0" smtClean="0"/>
              <a:t>Для отслеживания работы алгоритма поиск в ширину раскрашивает вершины графа в белый, серый и черный цвета. Изначально все вершины белые, и позже они могут стать серыми, а затем черными. Когда вершина </a:t>
            </a:r>
            <a:r>
              <a:rPr lang="ru-RU" i="1" dirty="0" smtClean="0"/>
              <a:t>открывается</a:t>
            </a:r>
            <a:r>
              <a:rPr lang="ru-RU" dirty="0" smtClean="0"/>
              <a:t> (</a:t>
            </a:r>
            <a:r>
              <a:rPr lang="en-US" dirty="0" smtClean="0"/>
              <a:t>discovered</a:t>
            </a:r>
            <a:r>
              <a:rPr lang="ru-RU" dirty="0" smtClean="0"/>
              <a:t>) в процессе поиска, она окрашивается.</a:t>
            </a:r>
            <a:endParaRPr lang="en-US" dirty="0" smtClean="0"/>
          </a:p>
          <a:p>
            <a:r>
              <a:rPr lang="ru-RU" dirty="0" smtClean="0"/>
              <a:t> Таким образом, серые и черные вершины - это вершины, которые уже были открыты, но алгоритм поиска в ширину по- разному работает с ними, чтобы обеспечить объявленный порядок обхода.</a:t>
            </a:r>
            <a:endParaRPr lang="en-US" dirty="0" smtClean="0"/>
          </a:p>
          <a:p>
            <a:r>
              <a:rPr lang="ru-RU" dirty="0" smtClean="0"/>
              <a:t> Если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i="1" dirty="0" smtClean="0"/>
              <a:t>)</a:t>
            </a:r>
            <a:r>
              <a:rPr lang="ru-RU" dirty="0" smtClean="0"/>
              <a:t> Є</a:t>
            </a:r>
            <a:r>
              <a:rPr lang="en-US" dirty="0" smtClean="0"/>
              <a:t> </a:t>
            </a:r>
            <a:r>
              <a:rPr lang="ru-RU" i="1" dirty="0" smtClean="0"/>
              <a:t>Е</a:t>
            </a:r>
            <a:r>
              <a:rPr lang="ru-RU" dirty="0" smtClean="0"/>
              <a:t> и вершина </a:t>
            </a:r>
            <a:r>
              <a:rPr lang="en-US" dirty="0" smtClean="0"/>
              <a:t>u</a:t>
            </a:r>
            <a:r>
              <a:rPr lang="ru-RU" dirty="0" smtClean="0"/>
              <a:t> черного цвета, то вершина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либо серая, либо черная, т.е. все вершины, смежные с черной, уже открыты. Серые вершины могут иметь белых соседей, представляя собой границу между открытыми и неоткрытыми вершинами.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Поиск в ширину строит дерево поиска в ширину, которое изначально состоит из одного корня, которым является исходная вершина </a:t>
            </a:r>
            <a:r>
              <a:rPr lang="en-US" i="1" dirty="0" smtClean="0"/>
              <a:t>s</a:t>
            </a:r>
            <a:r>
              <a:rPr lang="ru-RU" i="1" dirty="0" smtClean="0"/>
              <a:t>.</a:t>
            </a:r>
            <a:endParaRPr lang="en-US" i="1" dirty="0" smtClean="0"/>
          </a:p>
          <a:p>
            <a:r>
              <a:rPr lang="ru-RU" dirty="0" smtClean="0"/>
              <a:t> Если в процессе сканирования списка смежности уже открытой вершины </a:t>
            </a:r>
            <a:r>
              <a:rPr lang="ru-RU" i="1" dirty="0" smtClean="0"/>
              <a:t>и</a:t>
            </a:r>
            <a:r>
              <a:rPr lang="ru-RU" dirty="0" smtClean="0"/>
              <a:t> открывается белая вершина </a:t>
            </a:r>
            <a:r>
              <a:rPr lang="en-US" i="1" dirty="0" smtClean="0"/>
              <a:t>v</a:t>
            </a:r>
            <a:r>
              <a:rPr lang="ru-RU" i="1" dirty="0" smtClean="0"/>
              <a:t>,</a:t>
            </a:r>
            <a:r>
              <a:rPr lang="ru-RU" dirty="0" smtClean="0"/>
              <a:t> то вершина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и ребро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i="1" dirty="0" smtClean="0"/>
              <a:t>)</a:t>
            </a:r>
            <a:r>
              <a:rPr lang="ru-RU" dirty="0" smtClean="0"/>
              <a:t> добавляются в дерево. Мы говорим, что </a:t>
            </a:r>
            <a:r>
              <a:rPr lang="ru-RU" i="1" dirty="0" smtClean="0"/>
              <a:t>и</a:t>
            </a:r>
            <a:r>
              <a:rPr lang="ru-RU" dirty="0" smtClean="0"/>
              <a:t> является </a:t>
            </a:r>
            <a:r>
              <a:rPr lang="ru-RU" i="1" dirty="0" smtClean="0"/>
              <a:t>предшественником</a:t>
            </a:r>
            <a:r>
              <a:rPr lang="ru-RU" dirty="0" smtClean="0"/>
              <a:t> (</a:t>
            </a:r>
            <a:r>
              <a:rPr lang="en-US" dirty="0" smtClean="0"/>
              <a:t>predecessor</a:t>
            </a:r>
            <a:r>
              <a:rPr lang="ru-RU" dirty="0" smtClean="0"/>
              <a:t>), или </a:t>
            </a:r>
            <a:r>
              <a:rPr lang="ru-RU" i="1" dirty="0" smtClean="0"/>
              <a:t>родителем</a:t>
            </a:r>
            <a:r>
              <a:rPr lang="ru-RU" dirty="0" smtClean="0"/>
              <a:t> (</a:t>
            </a:r>
            <a:r>
              <a:rPr lang="en-US" dirty="0" smtClean="0"/>
              <a:t>parent</a:t>
            </a:r>
            <a:r>
              <a:rPr lang="ru-RU" dirty="0" smtClean="0"/>
              <a:t>),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в дереве поиска вширь.</a:t>
            </a:r>
            <a:endParaRPr lang="en-US" dirty="0" smtClean="0"/>
          </a:p>
          <a:p>
            <a:r>
              <a:rPr lang="ru-RU" dirty="0" smtClean="0"/>
              <a:t> Поскольку вершина может быть открыта не более одного раза, она имеет не более одного родителя. Взаимоотношения предков и потомков определяются в дереве поиска в ширину как обычно — если </a:t>
            </a:r>
            <a:r>
              <a:rPr lang="ru-RU" i="1" dirty="0" smtClean="0"/>
              <a:t>и</a:t>
            </a:r>
            <a:r>
              <a:rPr lang="ru-RU" dirty="0" smtClean="0"/>
              <a:t> находится на пути от корня </a:t>
            </a:r>
            <a:r>
              <a:rPr lang="en-US" i="1" dirty="0" smtClean="0"/>
              <a:t>s </a:t>
            </a:r>
            <a:r>
              <a:rPr lang="ru-RU" dirty="0" smtClean="0"/>
              <a:t>к вершине </a:t>
            </a:r>
            <a:r>
              <a:rPr lang="en-US" i="1" dirty="0" smtClean="0"/>
              <a:t>v</a:t>
            </a:r>
            <a:r>
              <a:rPr lang="ru-RU" i="1" dirty="0" smtClean="0"/>
              <a:t>,</a:t>
            </a:r>
            <a:r>
              <a:rPr lang="ru-RU" dirty="0" smtClean="0"/>
              <a:t> то </a:t>
            </a:r>
            <a:r>
              <a:rPr lang="ru-RU" i="1" dirty="0" smtClean="0"/>
              <a:t>и</a:t>
            </a:r>
            <a:r>
              <a:rPr lang="ru-RU" dirty="0" smtClean="0"/>
              <a:t> является предком </a:t>
            </a:r>
            <a:r>
              <a:rPr lang="en-US" i="1" dirty="0" smtClean="0"/>
              <a:t>v,</a:t>
            </a:r>
            <a:r>
              <a:rPr lang="en-US" b="1" dirty="0" smtClean="0"/>
              <a:t> </a:t>
            </a:r>
            <a:r>
              <a:rPr lang="en-US" dirty="0" smtClean="0"/>
              <a:t>a </a:t>
            </a:r>
            <a:r>
              <a:rPr lang="en-US" i="1" dirty="0" smtClean="0"/>
              <a:t>v </a:t>
            </a:r>
            <a:r>
              <a:rPr lang="ru-RU" i="1" dirty="0" smtClean="0"/>
              <a:t>—</a:t>
            </a:r>
            <a:r>
              <a:rPr lang="ru-RU" dirty="0" smtClean="0"/>
              <a:t> потомком </a:t>
            </a:r>
            <a:r>
              <a:rPr lang="ru-RU" i="1" dirty="0" smtClean="0"/>
              <a:t>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Процедура поиска в ширину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Приведенная ниже процедура поиска в ширину </a:t>
            </a:r>
            <a:r>
              <a:rPr lang="en-US" dirty="0" smtClean="0"/>
              <a:t>BFS </a:t>
            </a:r>
            <a:r>
              <a:rPr lang="ru-RU" dirty="0" smtClean="0"/>
              <a:t>предполагает, что входной граф </a:t>
            </a:r>
            <a:r>
              <a:rPr lang="en-US" i="1" dirty="0" smtClean="0"/>
              <a:t>G </a:t>
            </a:r>
            <a:r>
              <a:rPr lang="ru-RU" i="1" dirty="0" smtClean="0"/>
              <a:t>= (</a:t>
            </a:r>
            <a:r>
              <a:rPr lang="en-US" i="1" dirty="0" smtClean="0"/>
              <a:t>V</a:t>
            </a:r>
            <a:r>
              <a:rPr lang="ru-RU" i="1" dirty="0" smtClean="0"/>
              <a:t>,</a:t>
            </a:r>
            <a:r>
              <a:rPr lang="en-US" i="1" dirty="0" smtClean="0"/>
              <a:t>E</a:t>
            </a:r>
            <a:r>
              <a:rPr lang="ru-RU" i="1" dirty="0" smtClean="0"/>
              <a:t>)</a:t>
            </a:r>
            <a:r>
              <a:rPr lang="ru-RU" dirty="0" smtClean="0"/>
              <a:t> представлен при помощи списков смежности.</a:t>
            </a:r>
            <a:endParaRPr lang="en-US" dirty="0" smtClean="0"/>
          </a:p>
          <a:p>
            <a:r>
              <a:rPr lang="ru-RU" dirty="0" smtClean="0"/>
              <a:t> Кроме того, поддерживаются дополнительные структуры данных в каждой вершине графа.</a:t>
            </a:r>
            <a:endParaRPr lang="en-US" dirty="0" smtClean="0"/>
          </a:p>
          <a:p>
            <a:r>
              <a:rPr lang="ru-RU" dirty="0" smtClean="0"/>
              <a:t> Цвет каждой вершины </a:t>
            </a:r>
            <a:r>
              <a:rPr lang="en-US" i="1" dirty="0" smtClean="0"/>
              <a:t>и</a:t>
            </a:r>
            <a:r>
              <a:rPr lang="en-US" b="1" dirty="0" smtClean="0"/>
              <a:t> </a:t>
            </a:r>
            <a:r>
              <a:rPr lang="ru-RU" dirty="0" smtClean="0"/>
              <a:t>Є</a:t>
            </a:r>
            <a:r>
              <a:rPr lang="en-US" b="1" dirty="0" smtClean="0"/>
              <a:t> </a:t>
            </a:r>
            <a:r>
              <a:rPr lang="ru-RU" i="1" dirty="0" smtClean="0"/>
              <a:t>V</a:t>
            </a:r>
            <a:r>
              <a:rPr lang="ru-RU" dirty="0" smtClean="0"/>
              <a:t> хранится в переменной </a:t>
            </a:r>
            <a:r>
              <a:rPr lang="en-US" i="1" dirty="0" smtClean="0"/>
              <a:t>color</a:t>
            </a:r>
            <a:r>
              <a:rPr lang="en-US" b="1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u</a:t>
            </a:r>
            <a:r>
              <a:rPr lang="ru-RU" dirty="0" smtClean="0"/>
              <a:t>], а предшественник — в переменной </a:t>
            </a:r>
            <a:r>
              <a:rPr lang="el-GR" dirty="0" smtClean="0"/>
              <a:t>π</a:t>
            </a:r>
            <a:r>
              <a:rPr lang="ru-RU" dirty="0" smtClean="0"/>
              <a:t> [</a:t>
            </a:r>
            <a:r>
              <a:rPr lang="en-US" dirty="0" smtClean="0"/>
              <a:t>u</a:t>
            </a:r>
            <a:r>
              <a:rPr lang="ru-RU" dirty="0" smtClean="0"/>
              <a:t>]. Если предшественника у </a:t>
            </a:r>
            <a:r>
              <a:rPr lang="ru-RU" b="1" i="1" dirty="0" smtClean="0"/>
              <a:t>и</a:t>
            </a:r>
            <a:r>
              <a:rPr lang="ru-RU" dirty="0" smtClean="0"/>
              <a:t> нет (например, если </a:t>
            </a:r>
            <a:r>
              <a:rPr lang="ru-RU" i="1" dirty="0" smtClean="0"/>
              <a:t>и</a:t>
            </a:r>
            <a:r>
              <a:rPr lang="ru-RU" dirty="0" smtClean="0"/>
              <a:t> =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или </a:t>
            </a:r>
            <a:r>
              <a:rPr lang="ru-RU" i="1" dirty="0" smtClean="0"/>
              <a:t>и </a:t>
            </a:r>
            <a:r>
              <a:rPr lang="ru-RU" dirty="0" smtClean="0"/>
              <a:t>не открыта), то </a:t>
            </a:r>
            <a:r>
              <a:rPr lang="el-GR" dirty="0" smtClean="0"/>
              <a:t>π</a:t>
            </a:r>
            <a:r>
              <a:rPr lang="ru-RU" dirty="0" smtClean="0"/>
              <a:t>[</a:t>
            </a:r>
            <a:r>
              <a:rPr lang="en-US" dirty="0" smtClean="0"/>
              <a:t>u</a:t>
            </a:r>
            <a:r>
              <a:rPr lang="ru-RU" dirty="0" smtClean="0"/>
              <a:t>] = </a:t>
            </a:r>
            <a:r>
              <a:rPr lang="en-US" dirty="0" smtClean="0"/>
              <a:t>nil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ru-RU" dirty="0" smtClean="0"/>
              <a:t>Расстояние от </a:t>
            </a:r>
            <a:r>
              <a:rPr lang="en-US" b="1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до вершины </a:t>
            </a:r>
            <a:r>
              <a:rPr lang="ru-RU" b="1" i="1" dirty="0" smtClean="0"/>
              <a:t>и</a:t>
            </a:r>
            <a:r>
              <a:rPr lang="ru-RU" i="1" dirty="0" smtClean="0"/>
              <a:t>,</a:t>
            </a:r>
            <a:r>
              <a:rPr lang="ru-RU" dirty="0" smtClean="0"/>
              <a:t> вычисляемое алгоритмом, хранится в поле </a:t>
            </a:r>
            <a:r>
              <a:rPr lang="en-US" i="1" dirty="0" smtClean="0"/>
              <a:t>d</a:t>
            </a:r>
            <a:r>
              <a:rPr lang="ru-RU" i="1" dirty="0" smtClean="0"/>
              <a:t>[</a:t>
            </a:r>
            <a:r>
              <a:rPr lang="en-US" i="1" dirty="0" smtClean="0"/>
              <a:t>u]</a:t>
            </a:r>
            <a:r>
              <a:rPr lang="ru-RU" i="1" dirty="0" smtClean="0"/>
              <a:t>.</a:t>
            </a:r>
            <a:endParaRPr lang="en-US" i="1" dirty="0" smtClean="0"/>
          </a:p>
          <a:p>
            <a:r>
              <a:rPr lang="ru-RU" dirty="0" smtClean="0"/>
              <a:t> Алгоритм использует очередь для работы с множеством серых вершин: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5572164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BFS(G, s)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ru-RU" dirty="0" smtClean="0"/>
              <a:t>(для) каждой вершины </a:t>
            </a:r>
            <a:r>
              <a:rPr lang="en-US" dirty="0" smtClean="0"/>
              <a:t>u</a:t>
            </a:r>
            <a:r>
              <a:rPr lang="ru-RU" dirty="0" smtClean="0"/>
              <a:t> Є</a:t>
            </a:r>
            <a:r>
              <a:rPr lang="en-US" dirty="0" smtClean="0"/>
              <a:t> V</a:t>
            </a:r>
            <a:r>
              <a:rPr lang="ru-RU" dirty="0" smtClean="0"/>
              <a:t>[</a:t>
            </a:r>
            <a:r>
              <a:rPr lang="en-US" dirty="0" smtClean="0"/>
              <a:t>G</a:t>
            </a:r>
            <a:r>
              <a:rPr lang="ru-RU" dirty="0" smtClean="0"/>
              <a:t>] — </a:t>
            </a:r>
            <a:r>
              <a:rPr lang="en-US" dirty="0" smtClean="0"/>
              <a:t>s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b="1" dirty="0" smtClean="0"/>
              <a:t>do</a:t>
            </a:r>
            <a:r>
              <a:rPr lang="en-US" dirty="0" smtClean="0"/>
              <a:t> color[u] ← WHITE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	      d[u] ← ∞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	      </a:t>
            </a:r>
            <a:r>
              <a:rPr lang="el-GR" dirty="0" smtClean="0"/>
              <a:t>π</a:t>
            </a:r>
            <a:r>
              <a:rPr lang="en-US" dirty="0" smtClean="0"/>
              <a:t>[u] ← NIL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color[s] ← GRAY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d[s] ← 0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l-GR" dirty="0" smtClean="0"/>
              <a:t>π</a:t>
            </a:r>
            <a:r>
              <a:rPr lang="en-US" dirty="0" smtClean="0"/>
              <a:t>[s] ← NIL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Q ←</a:t>
            </a:r>
            <a:r>
              <a:rPr lang="ru-RU" dirty="0" smtClean="0"/>
              <a:t> 0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Enqueue</a:t>
            </a:r>
            <a:r>
              <a:rPr lang="en-US" dirty="0" smtClean="0"/>
              <a:t>(Q, </a:t>
            </a:r>
            <a:r>
              <a:rPr lang="en-US" cap="small" dirty="0" smtClean="0"/>
              <a:t>s)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while</a:t>
            </a:r>
            <a:r>
              <a:rPr lang="en-US" dirty="0" smtClean="0"/>
              <a:t> Q </a:t>
            </a:r>
            <a:r>
              <a:rPr lang="ru-RU" dirty="0" smtClean="0"/>
              <a:t>≠ </a:t>
            </a:r>
            <a:r>
              <a:rPr lang="en-US" dirty="0" smtClean="0"/>
              <a:t>0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b="1" dirty="0" smtClean="0"/>
              <a:t>do</a:t>
            </a:r>
            <a:r>
              <a:rPr lang="en-US" dirty="0" smtClean="0"/>
              <a:t> u ←</a:t>
            </a:r>
            <a:r>
              <a:rPr lang="ru-RU" dirty="0" smtClean="0"/>
              <a:t> </a:t>
            </a:r>
            <a:r>
              <a:rPr lang="en-US" dirty="0" err="1" smtClean="0"/>
              <a:t>Dequeue</a:t>
            </a:r>
            <a:r>
              <a:rPr lang="en-US" dirty="0" smtClean="0"/>
              <a:t> </a:t>
            </a:r>
            <a:r>
              <a:rPr lang="en-US" cap="small" dirty="0" smtClean="0"/>
              <a:t>(Q)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	      </a:t>
            </a: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ru-RU" dirty="0" smtClean="0"/>
              <a:t>(для) каждой </a:t>
            </a:r>
            <a:r>
              <a:rPr lang="en-US" dirty="0" smtClean="0"/>
              <a:t>v </a:t>
            </a:r>
            <a:r>
              <a:rPr lang="ru-RU" dirty="0" smtClean="0"/>
              <a:t>Є</a:t>
            </a:r>
            <a:r>
              <a:rPr lang="en-US" dirty="0" smtClean="0"/>
              <a:t> </a:t>
            </a:r>
            <a:r>
              <a:rPr lang="en-US" dirty="0" err="1" smtClean="0"/>
              <a:t>Adj</a:t>
            </a:r>
            <a:r>
              <a:rPr lang="ru-RU" dirty="0" smtClean="0"/>
              <a:t>[</a:t>
            </a:r>
            <a:r>
              <a:rPr lang="en-US" dirty="0" smtClean="0"/>
              <a:t>u</a:t>
            </a:r>
            <a:r>
              <a:rPr lang="ru-RU" dirty="0" smtClean="0"/>
              <a:t>]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		</a:t>
            </a:r>
            <a:r>
              <a:rPr lang="en-US" b="1" dirty="0" smtClean="0"/>
              <a:t>do</a:t>
            </a:r>
            <a:r>
              <a:rPr lang="en-US" dirty="0" smtClean="0"/>
              <a:t> </a:t>
            </a:r>
            <a:r>
              <a:rPr lang="en-US" b="1" dirty="0" smtClean="0"/>
              <a:t>if</a:t>
            </a:r>
            <a:r>
              <a:rPr lang="en-US" dirty="0" smtClean="0"/>
              <a:t> color[v] = white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		      then </a:t>
            </a:r>
            <a:r>
              <a:rPr lang="en-US" dirty="0" smtClean="0"/>
              <a:t>color[v] ← GRAY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			 d[v] ←</a:t>
            </a:r>
            <a:r>
              <a:rPr lang="ru-RU" dirty="0" smtClean="0"/>
              <a:t> </a:t>
            </a:r>
            <a:r>
              <a:rPr lang="en-US" dirty="0" smtClean="0"/>
              <a:t>d[u] +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			 </a:t>
            </a:r>
            <a:r>
              <a:rPr lang="el-GR" dirty="0" smtClean="0"/>
              <a:t>π</a:t>
            </a:r>
            <a:r>
              <a:rPr lang="en-US" cap="small" dirty="0" smtClean="0"/>
              <a:t>[v]</a:t>
            </a:r>
            <a:r>
              <a:rPr lang="en-US" dirty="0" smtClean="0"/>
              <a:t> ← u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			 </a:t>
            </a:r>
            <a:r>
              <a:rPr lang="en-US" dirty="0" err="1" smtClean="0"/>
              <a:t>Enqueue</a:t>
            </a:r>
            <a:r>
              <a:rPr lang="en-US" cap="small" dirty="0" smtClean="0"/>
              <a:t>(</a:t>
            </a:r>
            <a:r>
              <a:rPr lang="en-US" cap="small" dirty="0" err="1" smtClean="0"/>
              <a:t>Q,v</a:t>
            </a:r>
            <a:r>
              <a:rPr lang="en-US" cap="small" dirty="0" smtClean="0"/>
              <a:t>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	       color[u] ← BLACK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0"/>
            <a:ext cx="34289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Внутри каждой вершины графа </a:t>
            </a:r>
            <a:r>
              <a:rPr lang="ru-RU" sz="2400" i="1" dirty="0" smtClean="0"/>
              <a:t>и</a:t>
            </a:r>
            <a:r>
              <a:rPr lang="ru-RU" sz="2400" dirty="0" smtClean="0"/>
              <a:t> приведено значение </a:t>
            </a:r>
            <a:r>
              <a:rPr lang="en-US" sz="2400" i="1" dirty="0" smtClean="0"/>
              <a:t>d</a:t>
            </a:r>
            <a:r>
              <a:rPr lang="ru-RU" sz="2400" i="1" dirty="0" smtClean="0"/>
              <a:t>[</a:t>
            </a:r>
            <a:r>
              <a:rPr lang="en-US" sz="2400" i="1" dirty="0" smtClean="0"/>
              <a:t>u</a:t>
            </a:r>
            <a:r>
              <a:rPr lang="ru-RU" sz="2400" i="1" dirty="0" smtClean="0"/>
              <a:t>],</a:t>
            </a:r>
            <a:r>
              <a:rPr lang="ru-RU" sz="2400" dirty="0" smtClean="0"/>
              <a:t> а состояние очереди </a:t>
            </a:r>
            <a:r>
              <a:rPr lang="en-US" sz="2400" i="1" dirty="0" smtClean="0"/>
              <a:t>Q</a:t>
            </a:r>
            <a:r>
              <a:rPr lang="en-US" sz="2400" dirty="0" smtClean="0"/>
              <a:t> </a:t>
            </a:r>
            <a:r>
              <a:rPr lang="ru-RU" sz="2400" dirty="0" smtClean="0"/>
              <a:t>показано на</a:t>
            </a:r>
            <a:r>
              <a:rPr lang="en-US" sz="2400" dirty="0" smtClean="0"/>
              <a:t> </a:t>
            </a:r>
            <a:r>
              <a:rPr lang="ru-RU" sz="2400" dirty="0" smtClean="0"/>
              <a:t>момент начала каждой итерации цикла </a:t>
            </a:r>
            <a:r>
              <a:rPr lang="en-US" sz="2400" b="1" dirty="0" smtClean="0"/>
              <a:t>while </a:t>
            </a:r>
            <a:r>
              <a:rPr lang="ru-RU" sz="2400" dirty="0" smtClean="0"/>
              <a:t>в строках 10-18.</a:t>
            </a:r>
            <a:endParaRPr lang="en-US" sz="2400" dirty="0" smtClean="0"/>
          </a:p>
          <a:p>
            <a:r>
              <a:rPr lang="ru-RU" sz="2400" dirty="0" smtClean="0"/>
              <a:t> Рядом с элементами очереди показаны расстояния до корня.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 l="14323" t="12589" r="16666" b="8273"/>
          <a:stretch>
            <a:fillRect/>
          </a:stretch>
        </p:blipFill>
        <p:spPr bwMode="auto">
          <a:xfrm>
            <a:off x="785786" y="214289"/>
            <a:ext cx="7858148" cy="652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Процедура </a:t>
            </a:r>
            <a:r>
              <a:rPr lang="en-US" dirty="0" smtClean="0"/>
              <a:t>BFS </a:t>
            </a:r>
            <a:r>
              <a:rPr lang="ru-RU" dirty="0" smtClean="0"/>
              <a:t>работает следующим образом. </a:t>
            </a:r>
            <a:endParaRPr lang="en-US" dirty="0" smtClean="0"/>
          </a:p>
          <a:p>
            <a:r>
              <a:rPr lang="ru-RU" dirty="0" smtClean="0"/>
              <a:t>В строках 1-4 все вершины, за исключением исходной вершины </a:t>
            </a:r>
            <a:r>
              <a:rPr lang="en-US" i="1" dirty="0" smtClean="0"/>
              <a:t>s</a:t>
            </a:r>
            <a:r>
              <a:rPr lang="ru-RU" dirty="0" smtClean="0"/>
              <a:t>, окрашиваются в белый цвет, для каждой вершины </a:t>
            </a:r>
            <a:r>
              <a:rPr lang="ru-RU" i="1" dirty="0" smtClean="0"/>
              <a:t>и</a:t>
            </a:r>
            <a:r>
              <a:rPr lang="ru-RU" dirty="0" smtClean="0"/>
              <a:t> полю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u</a:t>
            </a:r>
            <a:r>
              <a:rPr lang="ru-RU" dirty="0" smtClean="0"/>
              <a:t>] присваивается значение </a:t>
            </a:r>
            <a:r>
              <a:rPr lang="en-US" dirty="0" smtClean="0"/>
              <a:t>∞</a:t>
            </a:r>
            <a:r>
              <a:rPr lang="ru-RU" dirty="0" smtClean="0"/>
              <a:t>, а в качестве родителя для каждой вершины устанавливается </a:t>
            </a:r>
            <a:r>
              <a:rPr lang="en-US" b="1" dirty="0" smtClean="0"/>
              <a:t>NIL.</a:t>
            </a:r>
          </a:p>
          <a:p>
            <a:r>
              <a:rPr lang="en-US" b="1" dirty="0" smtClean="0"/>
              <a:t> </a:t>
            </a:r>
            <a:r>
              <a:rPr lang="ru-RU" dirty="0" smtClean="0"/>
              <a:t>В строке 5 исходная вершина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окрашивается в серый цвет, поскольку она рассматривается как открытая в начале процедуры. В строке 6 ее полю </a:t>
            </a:r>
            <a:r>
              <a:rPr lang="en-US" dirty="0" smtClean="0"/>
              <a:t>d</a:t>
            </a:r>
            <a:r>
              <a:rPr lang="ru-RU" dirty="0" smtClean="0"/>
              <a:t>[</a:t>
            </a:r>
            <a:r>
              <a:rPr lang="en-US" dirty="0" smtClean="0"/>
              <a:t>s</a:t>
            </a:r>
            <a:r>
              <a:rPr lang="ru-RU" dirty="0" smtClean="0"/>
              <a:t>] присваивается значение 0, а в строке 7 ее родителем становится </a:t>
            </a:r>
            <a:r>
              <a:rPr lang="en-US" b="1" cap="small" dirty="0" smtClean="0"/>
              <a:t>nil. </a:t>
            </a:r>
            <a:r>
              <a:rPr lang="ru-RU" dirty="0" smtClean="0"/>
              <a:t>В строках 8-9 создается пустая очередь </a:t>
            </a:r>
            <a:r>
              <a:rPr lang="en-US" i="1" dirty="0" smtClean="0"/>
              <a:t>Q</a:t>
            </a:r>
            <a:r>
              <a:rPr lang="ru-RU" dirty="0" smtClean="0"/>
              <a:t>, в которую помещается один элемент </a:t>
            </a:r>
            <a:r>
              <a:rPr lang="en-US" i="1" dirty="0" smtClean="0"/>
              <a:t>s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dirty="0" smtClean="0"/>
              <a:t>Цикл </a:t>
            </a:r>
            <a:r>
              <a:rPr lang="en-US" b="1" dirty="0" smtClean="0"/>
              <a:t>while </a:t>
            </a:r>
            <a:r>
              <a:rPr lang="ru-RU" dirty="0" smtClean="0"/>
              <a:t>в строках 10-18 выполняется до тех пор, пока остаются серые вершины (т.е. открытые, но списки смежности которых еще не просмотрены). </a:t>
            </a:r>
          </a:p>
          <a:p>
            <a:endParaRPr lang="en-US" dirty="0" smtClean="0"/>
          </a:p>
          <a:p>
            <a:r>
              <a:rPr lang="ru-RU" dirty="0" smtClean="0"/>
              <a:t>При выполнении проверки в строке 10 очередь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ru-RU" dirty="0" smtClean="0"/>
              <a:t>состоит из множества серых вершин.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229600" cy="6715148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Перед первой итерацией единственной серой вершиной и единственной вершиной в очереди </a:t>
            </a:r>
            <a:r>
              <a:rPr lang="en-US" sz="2400" i="1" dirty="0" smtClean="0"/>
              <a:t>Q</a:t>
            </a:r>
            <a:r>
              <a:rPr lang="ru-RU" sz="2400" dirty="0" smtClean="0"/>
              <a:t>, является исходная вершина </a:t>
            </a:r>
            <a:r>
              <a:rPr lang="en-US" sz="2400" i="1" dirty="0" smtClean="0"/>
              <a:t>s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ru-RU" sz="2400" dirty="0" smtClean="0"/>
              <a:t> В строке 11 определяется серая вершина </a:t>
            </a:r>
            <a:r>
              <a:rPr lang="ru-RU" sz="2400" i="1" dirty="0" smtClean="0"/>
              <a:t>и</a:t>
            </a:r>
            <a:r>
              <a:rPr lang="ru-RU" sz="2400" dirty="0" smtClean="0"/>
              <a:t> в голове очереди </a:t>
            </a:r>
            <a:r>
              <a:rPr lang="en-US" sz="2400" i="1" dirty="0" smtClean="0"/>
              <a:t>Q</a:t>
            </a:r>
            <a:r>
              <a:rPr lang="ru-RU" sz="2400" i="1" dirty="0" smtClean="0"/>
              <a:t>,</a:t>
            </a:r>
            <a:r>
              <a:rPr lang="ru-RU" sz="2400" dirty="0" smtClean="0"/>
              <a:t> которая затем удаляется из очереди. Цикл </a:t>
            </a:r>
            <a:r>
              <a:rPr lang="en-US" sz="2400" dirty="0" smtClean="0"/>
              <a:t>for </a:t>
            </a:r>
            <a:r>
              <a:rPr lang="ru-RU" sz="2400" dirty="0" smtClean="0"/>
              <a:t>в строках 12-17 просматривает все вершины </a:t>
            </a:r>
            <a:r>
              <a:rPr lang="en-US" sz="2400" i="1" dirty="0" smtClean="0"/>
              <a:t>v</a:t>
            </a:r>
            <a:r>
              <a:rPr lang="en-US" sz="2400" dirty="0" smtClean="0"/>
              <a:t> </a:t>
            </a:r>
            <a:r>
              <a:rPr lang="ru-RU" sz="2400" dirty="0" smtClean="0"/>
              <a:t>в списке смежности </a:t>
            </a:r>
            <a:r>
              <a:rPr lang="ru-RU" sz="2400" i="1" dirty="0" smtClean="0"/>
              <a:t>и.</a:t>
            </a:r>
            <a:endParaRPr lang="en-US" sz="2400" i="1" dirty="0" smtClean="0"/>
          </a:p>
          <a:p>
            <a:r>
              <a:rPr lang="ru-RU" sz="2400" dirty="0" smtClean="0"/>
              <a:t> Если вершина </a:t>
            </a:r>
            <a:r>
              <a:rPr lang="en-US" sz="2400" i="1" dirty="0" smtClean="0"/>
              <a:t>v</a:t>
            </a:r>
            <a:r>
              <a:rPr lang="en-US" sz="2400" dirty="0" smtClean="0"/>
              <a:t> </a:t>
            </a:r>
            <a:r>
              <a:rPr lang="ru-RU" sz="2400" dirty="0" smtClean="0"/>
              <a:t>белая, значит, она еще не открыта, и алгоритм открывает ее, выполняя строки 14-17.</a:t>
            </a:r>
            <a:r>
              <a:rPr lang="en-US" sz="2400" dirty="0" smtClean="0"/>
              <a:t> </a:t>
            </a:r>
            <a:r>
              <a:rPr lang="ru-RU" sz="2400" dirty="0" smtClean="0"/>
              <a:t> Вершине назначается серый цвет, дистанция </a:t>
            </a:r>
            <a:r>
              <a:rPr lang="en-US" sz="2400" i="1" dirty="0" smtClean="0"/>
              <a:t>d</a:t>
            </a:r>
            <a:r>
              <a:rPr lang="ru-RU" sz="2400" i="1" dirty="0" smtClean="0"/>
              <a:t> [</a:t>
            </a:r>
            <a:r>
              <a:rPr lang="en-US" sz="2400" i="1" dirty="0" smtClean="0"/>
              <a:t>v</a:t>
            </a:r>
            <a:r>
              <a:rPr lang="ru-RU" sz="2400" i="1" dirty="0" smtClean="0"/>
              <a:t>]</a:t>
            </a:r>
            <a:r>
              <a:rPr lang="ru-RU" sz="2400" dirty="0" smtClean="0"/>
              <a:t> устанавливается равной </a:t>
            </a:r>
            <a:r>
              <a:rPr lang="en-US" sz="2400" i="1" dirty="0" smtClean="0"/>
              <a:t>d</a:t>
            </a:r>
            <a:r>
              <a:rPr lang="ru-RU" sz="2400" i="1" dirty="0" smtClean="0"/>
              <a:t>[</a:t>
            </a:r>
            <a:r>
              <a:rPr lang="en-US" sz="2400" i="1" dirty="0" smtClean="0"/>
              <a:t>u</a:t>
            </a:r>
            <a:r>
              <a:rPr lang="ru-RU" sz="2400" i="1" dirty="0" smtClean="0"/>
              <a:t>] +</a:t>
            </a:r>
            <a:r>
              <a:rPr lang="ru-RU" sz="2400" dirty="0" smtClean="0"/>
              <a:t> 1, а в качестве ее родителя указывается вершина </a:t>
            </a:r>
            <a:r>
              <a:rPr lang="ru-RU" sz="2400" i="1" dirty="0" smtClean="0"/>
              <a:t>и</a:t>
            </a:r>
            <a:r>
              <a:rPr lang="ru-RU" sz="2400" dirty="0" smtClean="0"/>
              <a:t>. После этого вершина помещается в хвост очереди </a:t>
            </a:r>
            <a:r>
              <a:rPr lang="en-US" sz="2400" i="1" dirty="0" smtClean="0"/>
              <a:t>Q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75775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После того как все вершины из списка смежности </a:t>
            </a:r>
            <a:r>
              <a:rPr lang="ru-RU" i="1" dirty="0" smtClean="0"/>
              <a:t>и</a:t>
            </a:r>
            <a:r>
              <a:rPr lang="ru-RU" dirty="0" smtClean="0"/>
              <a:t> просмотрены, вершине </a:t>
            </a:r>
            <a:r>
              <a:rPr lang="ru-RU" i="1" dirty="0" smtClean="0"/>
              <a:t>и </a:t>
            </a:r>
            <a:r>
              <a:rPr lang="ru-RU" dirty="0" smtClean="0"/>
              <a:t>присваивается черный цвет.</a:t>
            </a:r>
          </a:p>
          <a:p>
            <a:r>
              <a:rPr lang="ru-RU" dirty="0" smtClean="0"/>
              <a:t>Все вершины, которые окрашиваются в серый цвет (строка 14), вносятся в очередь (строка 17), а вершина, которая удаляется из очереди (строка 11), окрашивается в черный цвет (строка 18).</a:t>
            </a:r>
          </a:p>
          <a:p>
            <a:r>
              <a:rPr lang="ru-RU" dirty="0" smtClean="0"/>
              <a:t>Результат поиска в ширину может зависеть от порядка просмотра вершин, смежных с данной вершиной, в строке 12. Дерево поиска в ширину может варьироваться, но расстояния </a:t>
            </a:r>
            <a:r>
              <a:rPr lang="en-US" dirty="0" smtClean="0"/>
              <a:t>d</a:t>
            </a:r>
            <a:r>
              <a:rPr lang="ru-RU" dirty="0" smtClean="0"/>
              <a:t>, вычисленные алгоритмом, не зависят от порядка просмотра.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Графы представляют собой распространенные структуры в информатике, и алгоритмы для работы с графами очень важны. Имеются сотни интересных вычислительных задач, сформулированных с использованием графов.</a:t>
            </a:r>
          </a:p>
          <a:p>
            <a:r>
              <a:rPr lang="ru-RU" dirty="0" smtClean="0"/>
              <a:t>При описании времени работы алгоритма над данным графом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= (V, </a:t>
            </a:r>
            <a:r>
              <a:rPr lang="ru-RU" i="1" dirty="0" smtClean="0"/>
              <a:t>Е)</a:t>
            </a:r>
            <a:r>
              <a:rPr lang="ru-RU" dirty="0" smtClean="0"/>
              <a:t> мы обычно определяем размер входного графа в терминах количества его вершин </a:t>
            </a:r>
            <a:r>
              <a:rPr lang="en-US" dirty="0" smtClean="0"/>
              <a:t>|</a:t>
            </a:r>
            <a:r>
              <a:rPr lang="en-US" i="1" dirty="0" smtClean="0"/>
              <a:t>V</a:t>
            </a:r>
            <a:r>
              <a:rPr lang="en-US" dirty="0" smtClean="0"/>
              <a:t>|</a:t>
            </a:r>
            <a:r>
              <a:rPr lang="ru-RU" dirty="0" smtClean="0"/>
              <a:t> и количества ребер </a:t>
            </a:r>
            <a:r>
              <a:rPr lang="en-US" dirty="0" smtClean="0"/>
              <a:t>|</a:t>
            </a:r>
            <a:r>
              <a:rPr lang="ru-RU" i="1" dirty="0" smtClean="0"/>
              <a:t>Е</a:t>
            </a:r>
            <a:r>
              <a:rPr lang="en-US" dirty="0" smtClean="0"/>
              <a:t>|</a:t>
            </a:r>
            <a:r>
              <a:rPr lang="ru-RU" dirty="0" smtClean="0"/>
              <a:t> графа, т.е. размер входных данных описывается двумя, а не одним параметром.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/>
          <a:lstStyle/>
          <a:p>
            <a:r>
              <a:rPr lang="ru-RU" dirty="0" smtClean="0"/>
              <a:t>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0007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Перед тем как рассматривать различные свойства поиска в ширину, начнем с самого простого — оценки времени работы алгоритма для входного графа </a:t>
            </a:r>
            <a:r>
              <a:rPr lang="en-US" i="1" dirty="0" smtClean="0"/>
              <a:t>G </a:t>
            </a:r>
            <a:r>
              <a:rPr lang="ru-RU" i="1" dirty="0" smtClean="0"/>
              <a:t>= </a:t>
            </a:r>
            <a:r>
              <a:rPr lang="ru-RU" dirty="0" smtClean="0"/>
              <a:t> (</a:t>
            </a:r>
            <a:r>
              <a:rPr lang="en-US" i="1" dirty="0" smtClean="0"/>
              <a:t>V</a:t>
            </a:r>
            <a:r>
              <a:rPr lang="ru-RU" i="1" dirty="0" smtClean="0"/>
              <a:t>,</a:t>
            </a:r>
            <a:r>
              <a:rPr lang="en-US" i="1" dirty="0" smtClean="0"/>
              <a:t>E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После инициализации ни одна вершина не окрашивается в белый цвет, поэтому проверка в строке 13 гарантирует, что каждая вершина вносится в очередь не более одного раза, а следовательно, и удаляется из очереди она не более одного раза. </a:t>
            </a:r>
          </a:p>
          <a:p>
            <a:r>
              <a:rPr lang="ru-RU" dirty="0" smtClean="0"/>
              <a:t>Операции внесения в очередь и удаления из нее требуют 0(1) времени, так что общее время операций с очередью составляет </a:t>
            </a:r>
            <a:r>
              <a:rPr lang="ru-RU" i="1" dirty="0" smtClean="0"/>
              <a:t>О</a:t>
            </a:r>
            <a:r>
              <a:rPr lang="ru-RU" dirty="0" smtClean="0"/>
              <a:t> (</a:t>
            </a:r>
            <a:r>
              <a:rPr lang="ru-RU" i="1" dirty="0" smtClean="0"/>
              <a:t>V</a:t>
            </a:r>
            <a:r>
              <a:rPr lang="ru-RU" dirty="0" smtClean="0"/>
              <a:t>). Поскольку каждый список смежности сканируется только при удалении соответствующей вершины из очереди, каждый список сканируется не более одного раза. Так как сумма длин всех списков смежности равна </a:t>
            </a:r>
            <a:r>
              <a:rPr lang="el-GR" dirty="0" smtClean="0"/>
              <a:t>θ</a:t>
            </a:r>
            <a:r>
              <a:rPr lang="ru-RU" dirty="0" smtClean="0"/>
              <a:t> (</a:t>
            </a:r>
            <a:r>
              <a:rPr lang="ru-RU" i="1" dirty="0" smtClean="0"/>
              <a:t>Е</a:t>
            </a:r>
            <a:r>
              <a:rPr lang="ru-RU" dirty="0" smtClean="0"/>
              <a:t>), общее время, необходимое для сканирования списков, равно </a:t>
            </a:r>
            <a:r>
              <a:rPr lang="ru-RU" i="1" dirty="0" smtClean="0"/>
              <a:t>О (Е).</a:t>
            </a:r>
          </a:p>
          <a:p>
            <a:r>
              <a:rPr lang="ru-RU" dirty="0" smtClean="0"/>
              <a:t> Накладные расходы на инициализацию равны </a:t>
            </a:r>
            <a:r>
              <a:rPr lang="ru-RU" i="1" dirty="0" smtClean="0"/>
              <a:t>О (V), </a:t>
            </a:r>
            <a:r>
              <a:rPr lang="ru-RU" dirty="0" smtClean="0"/>
              <a:t>так что общее время работы процедуры </a:t>
            </a:r>
            <a:r>
              <a:rPr lang="en-US" dirty="0" smtClean="0"/>
              <a:t>BFS </a:t>
            </a:r>
            <a:r>
              <a:rPr lang="ru-RU" dirty="0" smtClean="0"/>
              <a:t>составляет </a:t>
            </a:r>
            <a:r>
              <a:rPr lang="ru-RU" i="1" dirty="0" smtClean="0"/>
              <a:t>О (V + Е).</a:t>
            </a:r>
            <a:r>
              <a:rPr lang="ru-RU" dirty="0" smtClean="0"/>
              <a:t> Таким образом, время поиска в ширину линейно зависит от размера представления графа </a:t>
            </a:r>
            <a:r>
              <a:rPr lang="en-US" i="1" dirty="0" smtClean="0"/>
              <a:t>G </a:t>
            </a:r>
            <a:r>
              <a:rPr lang="ru-RU" dirty="0" smtClean="0"/>
              <a:t>с использованием списков смежности.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Деревья поиска в ширину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Процедура </a:t>
            </a:r>
            <a:r>
              <a:rPr lang="en-US" sz="2400" dirty="0" smtClean="0"/>
              <a:t>BFS </a:t>
            </a:r>
            <a:r>
              <a:rPr lang="ru-RU" sz="2400" dirty="0" smtClean="0"/>
              <a:t>строит в процессе обхода графа дерево поиска в ширину.</a:t>
            </a:r>
            <a:r>
              <a:rPr lang="en-US" sz="2400" dirty="0" smtClean="0"/>
              <a:t> </a:t>
            </a:r>
            <a:r>
              <a:rPr lang="ru-RU" sz="2400" dirty="0" smtClean="0"/>
              <a:t>Дерево представлено при помощи поля </a:t>
            </a:r>
            <a:r>
              <a:rPr lang="el-GR" sz="2400" i="1" dirty="0" smtClean="0"/>
              <a:t>π</a:t>
            </a:r>
            <a:r>
              <a:rPr lang="ru-RU" sz="2400" dirty="0" smtClean="0"/>
              <a:t> в каждой вершине.</a:t>
            </a:r>
            <a:endParaRPr lang="en-US" sz="2400" dirty="0" smtClean="0"/>
          </a:p>
          <a:p>
            <a:r>
              <a:rPr lang="ru-RU" sz="2400" dirty="0" smtClean="0"/>
              <a:t> Говоря более формально, для графа 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r>
              <a:rPr lang="ru-RU" sz="2400" dirty="0" smtClean="0"/>
              <a:t>= </a:t>
            </a:r>
            <a:r>
              <a:rPr lang="ru-RU" sz="2400" i="1" dirty="0" smtClean="0"/>
              <a:t>(V, Е)</a:t>
            </a:r>
            <a:r>
              <a:rPr lang="ru-RU" sz="2400" dirty="0" smtClean="0"/>
              <a:t> с исходной вершиной </a:t>
            </a:r>
            <a:r>
              <a:rPr lang="en-US" sz="2400" i="1" dirty="0" smtClean="0"/>
              <a:t>s</a:t>
            </a:r>
            <a:r>
              <a:rPr lang="en-US" sz="2400" dirty="0" smtClean="0"/>
              <a:t> </a:t>
            </a:r>
            <a:r>
              <a:rPr lang="ru-RU" sz="2400" dirty="0" smtClean="0"/>
              <a:t>мы определяем </a:t>
            </a:r>
            <a:r>
              <a:rPr lang="ru-RU" sz="2400" i="1" dirty="0" smtClean="0"/>
              <a:t>подграф предшествования</a:t>
            </a:r>
            <a:r>
              <a:rPr lang="ru-RU" sz="2400" dirty="0" smtClean="0"/>
              <a:t> (</a:t>
            </a:r>
            <a:r>
              <a:rPr lang="en-US" sz="2400" dirty="0" smtClean="0"/>
              <a:t>predecessor </a:t>
            </a:r>
            <a:r>
              <a:rPr lang="en-US" sz="2400" dirty="0" err="1" smtClean="0"/>
              <a:t>subgraph</a:t>
            </a:r>
            <a:r>
              <a:rPr lang="ru-RU" sz="2400" dirty="0" smtClean="0"/>
              <a:t>) графа 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r>
              <a:rPr lang="ru-RU" sz="2400" dirty="0" smtClean="0"/>
              <a:t>как </a:t>
            </a:r>
            <a:r>
              <a:rPr lang="en-US" sz="2400" i="1" dirty="0" smtClean="0"/>
              <a:t>G</a:t>
            </a:r>
            <a:r>
              <a:rPr lang="el-GR" sz="2400" i="1" baseline="-25000" dirty="0" smtClean="0"/>
              <a:t>π</a:t>
            </a:r>
            <a:r>
              <a:rPr lang="en-US" sz="2400" i="1" dirty="0" smtClean="0"/>
              <a:t> </a:t>
            </a:r>
            <a:r>
              <a:rPr lang="ru-RU" sz="2400" i="1" baseline="30000" dirty="0" smtClean="0"/>
              <a:t>=</a:t>
            </a:r>
            <a:r>
              <a:rPr lang="ru-RU" sz="2400" dirty="0" smtClean="0"/>
              <a:t> (</a:t>
            </a:r>
            <a:r>
              <a:rPr lang="en-US" sz="2400" dirty="0" smtClean="0"/>
              <a:t>V</a:t>
            </a:r>
            <a:r>
              <a:rPr lang="el-GR" sz="2400" i="1" baseline="-25000" dirty="0" smtClean="0"/>
              <a:t>π</a:t>
            </a:r>
            <a:r>
              <a:rPr lang="ru-RU" sz="2400" dirty="0" smtClean="0"/>
              <a:t>, </a:t>
            </a:r>
            <a:r>
              <a:rPr lang="en-US" sz="2400" i="1" dirty="0" smtClean="0"/>
              <a:t>E</a:t>
            </a:r>
            <a:r>
              <a:rPr lang="el-GR" sz="2400" i="1" baseline="-25000" dirty="0" smtClean="0"/>
              <a:t>π</a:t>
            </a:r>
            <a:r>
              <a:rPr lang="ru-RU" sz="2400" dirty="0" smtClean="0"/>
              <a:t>), где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V</a:t>
            </a:r>
            <a:r>
              <a:rPr lang="el-GR" sz="2400" i="1" baseline="-25000" dirty="0" smtClean="0"/>
              <a:t>π </a:t>
            </a:r>
            <a:r>
              <a:rPr lang="ru-RU" sz="2400" i="1" dirty="0" smtClean="0"/>
              <a:t>= {</a:t>
            </a:r>
            <a:r>
              <a:rPr lang="en-US" sz="2400" i="1" dirty="0" smtClean="0"/>
              <a:t>v</a:t>
            </a:r>
            <a:r>
              <a:rPr lang="en-US" sz="2400" dirty="0" smtClean="0"/>
              <a:t> </a:t>
            </a:r>
            <a:r>
              <a:rPr lang="ru-RU" sz="2400" dirty="0" smtClean="0"/>
              <a:t>Є </a:t>
            </a:r>
            <a:r>
              <a:rPr lang="ru-RU" sz="2400" i="1" dirty="0" smtClean="0"/>
              <a:t>V</a:t>
            </a:r>
            <a:r>
              <a:rPr lang="ru-RU" sz="2400" dirty="0" smtClean="0"/>
              <a:t> : </a:t>
            </a:r>
            <a:r>
              <a:rPr lang="el-GR" sz="2400" dirty="0" smtClean="0"/>
              <a:t>π</a:t>
            </a:r>
            <a:r>
              <a:rPr lang="ru-RU" sz="2400" dirty="0" smtClean="0"/>
              <a:t> [</a:t>
            </a:r>
            <a:r>
              <a:rPr lang="en-US" sz="2400" dirty="0" smtClean="0"/>
              <a:t>v</a:t>
            </a:r>
            <a:r>
              <a:rPr lang="ru-RU" sz="2400" dirty="0" smtClean="0"/>
              <a:t>] </a:t>
            </a:r>
            <a:r>
              <a:rPr lang="ru-RU" sz="2400" i="1" dirty="0" smtClean="0"/>
              <a:t>≠</a:t>
            </a:r>
            <a:r>
              <a:rPr lang="ru-RU" sz="2400" dirty="0" smtClean="0"/>
              <a:t> </a:t>
            </a:r>
            <a:r>
              <a:rPr lang="en-US" sz="2400" dirty="0" smtClean="0"/>
              <a:t>NIL}</a:t>
            </a:r>
            <a:r>
              <a:rPr lang="en-US" sz="2400" b="1" dirty="0" smtClean="0"/>
              <a:t> </a:t>
            </a:r>
            <a:r>
              <a:rPr lang="en-US" sz="2400" dirty="0" smtClean="0"/>
              <a:t>U</a:t>
            </a:r>
            <a:r>
              <a:rPr lang="ru-RU" sz="2400" dirty="0" smtClean="0"/>
              <a:t> {</a:t>
            </a:r>
            <a:r>
              <a:rPr lang="en-US" sz="2400" dirty="0" smtClean="0"/>
              <a:t>s</a:t>
            </a:r>
            <a:r>
              <a:rPr lang="ru-RU" sz="2400" dirty="0" smtClean="0"/>
              <a:t>}</a:t>
            </a:r>
            <a:r>
              <a:rPr lang="en-US" sz="2400" dirty="0" smtClean="0"/>
              <a:t> 	</a:t>
            </a:r>
            <a:r>
              <a:rPr lang="ru-RU" sz="2400" dirty="0" smtClean="0"/>
              <a:t>и</a:t>
            </a:r>
          </a:p>
          <a:p>
            <a:pPr algn="ctr">
              <a:buNone/>
            </a:pPr>
            <a:r>
              <a:rPr lang="en-US" sz="2400" i="1" dirty="0" smtClean="0"/>
              <a:t>E</a:t>
            </a:r>
            <a:r>
              <a:rPr lang="el-GR" sz="2400" i="1" baseline="-25000" dirty="0" smtClean="0"/>
              <a:t>π</a:t>
            </a:r>
            <a:r>
              <a:rPr lang="ru-RU" sz="2400" dirty="0" smtClean="0"/>
              <a:t> = {(</a:t>
            </a:r>
            <a:r>
              <a:rPr lang="el-GR" sz="2400" dirty="0" smtClean="0"/>
              <a:t>π</a:t>
            </a:r>
            <a:r>
              <a:rPr lang="ru-RU" sz="2400" dirty="0" smtClean="0"/>
              <a:t>[</a:t>
            </a:r>
            <a:r>
              <a:rPr lang="en-US" sz="2400" dirty="0" smtClean="0"/>
              <a:t>v</a:t>
            </a:r>
            <a:r>
              <a:rPr lang="ru-RU" sz="2400" dirty="0" smtClean="0"/>
              <a:t>], </a:t>
            </a:r>
            <a:r>
              <a:rPr lang="en-US" sz="2400" i="1" dirty="0" smtClean="0"/>
              <a:t>v</a:t>
            </a:r>
            <a:r>
              <a:rPr lang="ru-RU" sz="2400" i="1" dirty="0" smtClean="0"/>
              <a:t>) : </a:t>
            </a:r>
            <a:r>
              <a:rPr lang="en-US" sz="2400" i="1" dirty="0" smtClean="0"/>
              <a:t>v</a:t>
            </a:r>
            <a:r>
              <a:rPr lang="en-US" sz="2400" dirty="0" smtClean="0"/>
              <a:t> </a:t>
            </a:r>
            <a:r>
              <a:rPr lang="ru-RU" sz="2400" dirty="0" smtClean="0"/>
              <a:t>Є </a:t>
            </a:r>
            <a:r>
              <a:rPr lang="en-US" sz="2400" dirty="0" smtClean="0"/>
              <a:t>V</a:t>
            </a:r>
            <a:r>
              <a:rPr lang="el-GR" sz="2400" i="1" baseline="-25000" dirty="0" smtClean="0"/>
              <a:t>π</a:t>
            </a:r>
            <a:r>
              <a:rPr lang="en-US" sz="2400" i="1" dirty="0" smtClean="0"/>
              <a:t> </a:t>
            </a:r>
            <a:r>
              <a:rPr lang="ru-RU" sz="2400" i="1" dirty="0" smtClean="0"/>
              <a:t>-</a:t>
            </a:r>
            <a:r>
              <a:rPr lang="ru-RU" sz="2400" dirty="0" smtClean="0"/>
              <a:t> {</a:t>
            </a:r>
            <a:r>
              <a:rPr lang="en-US" sz="2400" dirty="0" smtClean="0"/>
              <a:t>s</a:t>
            </a:r>
            <a:r>
              <a:rPr lang="ru-RU" sz="2400" dirty="0" smtClean="0"/>
              <a:t>}}.</a:t>
            </a: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marL="0" indent="0" algn="just">
              <a:buNone/>
            </a:pPr>
            <a:r>
              <a:rPr lang="ru-RU" sz="2400" dirty="0" smtClean="0"/>
              <a:t>Подграф предшествования </a:t>
            </a:r>
            <a:r>
              <a:rPr lang="en-US" sz="2400" i="1" dirty="0" smtClean="0"/>
              <a:t>G</a:t>
            </a:r>
            <a:r>
              <a:rPr lang="el-GR" sz="2400" i="1" baseline="-25000" dirty="0" smtClean="0"/>
              <a:t>π</a:t>
            </a:r>
            <a:r>
              <a:rPr lang="en-US" sz="2400" dirty="0" smtClean="0"/>
              <a:t> </a:t>
            </a:r>
            <a:r>
              <a:rPr lang="ru-RU" sz="2400" dirty="0" smtClean="0"/>
              <a:t>является </a:t>
            </a:r>
            <a:r>
              <a:rPr lang="ru-RU" sz="2400" i="1" dirty="0" smtClean="0"/>
              <a:t>деревом поиска в ширину</a:t>
            </a:r>
            <a:r>
              <a:rPr lang="ru-RU" sz="2400" dirty="0" smtClean="0"/>
              <a:t> (</a:t>
            </a:r>
            <a:r>
              <a:rPr lang="en-US" sz="2400" dirty="0" smtClean="0"/>
              <a:t>breadth</a:t>
            </a:r>
            <a:r>
              <a:rPr lang="ru-RU" sz="2400" dirty="0" smtClean="0"/>
              <a:t>-</a:t>
            </a:r>
            <a:r>
              <a:rPr lang="en-US" sz="2400" dirty="0" smtClean="0"/>
              <a:t>first tree</a:t>
            </a:r>
            <a:r>
              <a:rPr lang="ru-RU" sz="2400" dirty="0" smtClean="0"/>
              <a:t>), если </a:t>
            </a:r>
            <a:r>
              <a:rPr lang="en-US" sz="2400" i="1" dirty="0" smtClean="0"/>
              <a:t>V</a:t>
            </a:r>
            <a:r>
              <a:rPr lang="el-GR" sz="2400" i="1" baseline="-25000" dirty="0" smtClean="0"/>
              <a:t>π</a:t>
            </a:r>
            <a:r>
              <a:rPr lang="en-US" sz="2400" dirty="0" smtClean="0"/>
              <a:t> </a:t>
            </a:r>
            <a:r>
              <a:rPr lang="ru-RU" sz="2400" dirty="0" smtClean="0"/>
              <a:t>состоит из вершин, достижимых из </a:t>
            </a:r>
            <a:r>
              <a:rPr lang="en-US" sz="2400" i="1" dirty="0" smtClean="0"/>
              <a:t>s</a:t>
            </a:r>
            <a:r>
              <a:rPr lang="ru-RU" sz="2400" i="1" dirty="0" smtClean="0"/>
              <a:t>,</a:t>
            </a:r>
            <a:r>
              <a:rPr lang="ru-RU" sz="2400" dirty="0" smtClean="0"/>
              <a:t> и для всех </a:t>
            </a:r>
            <a:r>
              <a:rPr lang="en-US" sz="2400" dirty="0" smtClean="0"/>
              <a:t>v</a:t>
            </a:r>
            <a:r>
              <a:rPr lang="ru-RU" sz="2400" dirty="0" smtClean="0"/>
              <a:t> Є </a:t>
            </a:r>
            <a:r>
              <a:rPr lang="en-US" sz="2400" i="1" dirty="0" smtClean="0"/>
              <a:t>V</a:t>
            </a:r>
            <a:r>
              <a:rPr lang="el-GR" sz="2400" i="1" baseline="-25000" dirty="0" smtClean="0"/>
              <a:t>π</a:t>
            </a:r>
            <a:r>
              <a:rPr lang="ru-RU" sz="2400" dirty="0" smtClean="0"/>
              <a:t>, в </a:t>
            </a:r>
            <a:r>
              <a:rPr lang="en-US" sz="2400" i="1" dirty="0" smtClean="0"/>
              <a:t>G</a:t>
            </a:r>
            <a:r>
              <a:rPr lang="el-GR" sz="2400" i="1" baseline="-25000" dirty="0" smtClean="0"/>
              <a:t>π</a:t>
            </a:r>
            <a:r>
              <a:rPr lang="ru-RU" sz="2400" dirty="0" smtClean="0"/>
              <a:t>, имеется единственный простой путь из </a:t>
            </a:r>
            <a:r>
              <a:rPr lang="en-US" sz="2400" i="1" dirty="0" smtClean="0"/>
              <a:t>s</a:t>
            </a:r>
            <a:r>
              <a:rPr lang="en-US" sz="2400" dirty="0" smtClean="0"/>
              <a:t> </a:t>
            </a:r>
            <a:r>
              <a:rPr lang="ru-RU" sz="2400" dirty="0" smtClean="0"/>
              <a:t>в </a:t>
            </a:r>
            <a:r>
              <a:rPr lang="en-US" sz="2400" i="1" dirty="0" smtClean="0"/>
              <a:t>v</a:t>
            </a:r>
            <a:r>
              <a:rPr lang="ru-RU" sz="2400" i="1" dirty="0" smtClean="0"/>
              <a:t>,</a:t>
            </a:r>
            <a:r>
              <a:rPr lang="ru-RU" sz="2400" dirty="0" smtClean="0"/>
              <a:t> такой что он одновременно является кратчайшим путем из </a:t>
            </a:r>
            <a:r>
              <a:rPr lang="en-US" sz="2400" i="1" dirty="0" smtClean="0"/>
              <a:t>s</a:t>
            </a:r>
            <a:r>
              <a:rPr lang="en-US" sz="2400" dirty="0" smtClean="0"/>
              <a:t> </a:t>
            </a:r>
            <a:r>
              <a:rPr lang="ru-RU" sz="2400" dirty="0" smtClean="0"/>
              <a:t>в </a:t>
            </a:r>
            <a:r>
              <a:rPr lang="en-US" sz="2400" i="1" dirty="0" smtClean="0"/>
              <a:t>v</a:t>
            </a:r>
            <a:r>
              <a:rPr lang="en-US" sz="2400" dirty="0" smtClean="0"/>
              <a:t> </a:t>
            </a:r>
            <a:r>
              <a:rPr lang="ru-RU" sz="2400" dirty="0" smtClean="0"/>
              <a:t>в </a:t>
            </a:r>
            <a:r>
              <a:rPr lang="en-US" sz="2400" i="1" dirty="0" smtClean="0"/>
              <a:t>G.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1510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Приведенная далее процедура выводит все вершины на пути из </a:t>
            </a:r>
            <a:r>
              <a:rPr lang="en-US" b="1" dirty="0" smtClean="0"/>
              <a:t>s</a:t>
            </a:r>
            <a:r>
              <a:rPr lang="ru-RU" dirty="0" smtClean="0"/>
              <a:t> в </a:t>
            </a:r>
            <a:r>
              <a:rPr lang="ru-RU" b="1" i="1" dirty="0" err="1" smtClean="0"/>
              <a:t>v</a:t>
            </a:r>
            <a:r>
              <a:rPr lang="ru-RU" dirty="0" smtClean="0"/>
              <a:t> исходя из предположения, что дерево поиска в ширину уже построено процедурой </a:t>
            </a:r>
            <a:r>
              <a:rPr lang="en-US" dirty="0" smtClean="0"/>
              <a:t>BFS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 smtClean="0"/>
          </a:p>
          <a:p>
            <a:pPr marL="514350" indent="-514350">
              <a:buNone/>
            </a:pPr>
            <a:r>
              <a:rPr lang="en-US" dirty="0" err="1" smtClean="0"/>
              <a:t>Print_Path</a:t>
            </a:r>
            <a:r>
              <a:rPr lang="en-US" dirty="0" smtClean="0"/>
              <a:t>(G, s</a:t>
            </a:r>
            <a:r>
              <a:rPr lang="ru-RU" dirty="0" smtClean="0"/>
              <a:t>, </a:t>
            </a:r>
            <a:r>
              <a:rPr lang="en-US" i="1" dirty="0" smtClean="0"/>
              <a:t>v)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= </a:t>
            </a:r>
            <a:r>
              <a:rPr lang="en-US" i="1" dirty="0" smtClean="0"/>
              <a:t>s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</a:t>
            </a:r>
            <a:r>
              <a:rPr lang="en-US" b="1" dirty="0" smtClean="0"/>
              <a:t>then</a:t>
            </a:r>
            <a:r>
              <a:rPr lang="en-US" dirty="0" smtClean="0"/>
              <a:t> print </a:t>
            </a:r>
            <a:r>
              <a:rPr lang="en-US" i="1" dirty="0" smtClean="0"/>
              <a:t>s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</a:t>
            </a:r>
            <a:r>
              <a:rPr lang="en-US" b="1" dirty="0" smtClean="0"/>
              <a:t>else if </a:t>
            </a:r>
            <a:r>
              <a:rPr lang="el-GR" i="1" dirty="0" smtClean="0"/>
              <a:t>π</a:t>
            </a:r>
            <a:r>
              <a:rPr lang="en-US" i="1" dirty="0" smtClean="0"/>
              <a:t>[v]</a:t>
            </a:r>
            <a:r>
              <a:rPr lang="en-US" dirty="0" smtClean="0"/>
              <a:t> = NIL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  </a:t>
            </a:r>
            <a:r>
              <a:rPr lang="en-US" b="1" dirty="0" smtClean="0"/>
              <a:t>then</a:t>
            </a:r>
            <a:r>
              <a:rPr lang="en-US" dirty="0" smtClean="0"/>
              <a:t> print </a:t>
            </a:r>
            <a:r>
              <a:rPr lang="ru-RU" dirty="0" smtClean="0"/>
              <a:t>“Путь из”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dirty="0" smtClean="0"/>
              <a:t>  </a:t>
            </a:r>
            <a:r>
              <a:rPr lang="ru-RU" dirty="0" smtClean="0"/>
              <a:t>“в”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dirty="0" smtClean="0"/>
              <a:t>  </a:t>
            </a:r>
            <a:r>
              <a:rPr lang="ru-RU" dirty="0" smtClean="0"/>
              <a:t>“отсутствует”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  </a:t>
            </a:r>
            <a:r>
              <a:rPr lang="en-US" b="1" dirty="0" smtClean="0"/>
              <a:t>else</a:t>
            </a:r>
            <a:r>
              <a:rPr lang="en-US" dirty="0" smtClean="0"/>
              <a:t> </a:t>
            </a:r>
            <a:r>
              <a:rPr lang="en-US" cap="small" dirty="0" err="1" smtClean="0"/>
              <a:t>Print_Path</a:t>
            </a:r>
            <a:r>
              <a:rPr lang="en-US" cap="small" dirty="0" smtClean="0"/>
              <a:t>(G, </a:t>
            </a:r>
            <a:r>
              <a:rPr lang="en-US" dirty="0" smtClean="0"/>
              <a:t>s, </a:t>
            </a:r>
            <a:r>
              <a:rPr lang="el-GR" i="1" dirty="0" smtClean="0"/>
              <a:t>π</a:t>
            </a:r>
            <a:r>
              <a:rPr lang="en-US" i="1" dirty="0" smtClean="0"/>
              <a:t>[v])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           print </a:t>
            </a:r>
            <a:r>
              <a:rPr lang="en-US" i="1" dirty="0" smtClean="0"/>
              <a:t>v</a:t>
            </a:r>
            <a:endParaRPr lang="ru-RU" dirty="0" smtClean="0"/>
          </a:p>
          <a:p>
            <a:endParaRPr lang="en-US" dirty="0" smtClean="0"/>
          </a:p>
          <a:p>
            <a:r>
              <a:rPr lang="ru-RU" dirty="0" smtClean="0"/>
              <a:t>Время работы процедуры линейно зависит от количества выводимых вершин, так как каждый рекурсивный вызов процедуры осуществляется для пути, который на одну вершину короче текущего.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в глубину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Стратегия поиска в глубину, как следует из ее названия, состоит в том, чтобы идти “вглубь” графа, насколько это возможно. </a:t>
            </a:r>
            <a:endParaRPr lang="en-US" dirty="0" smtClean="0"/>
          </a:p>
          <a:p>
            <a:r>
              <a:rPr lang="ru-RU" dirty="0" smtClean="0"/>
              <a:t>При выполнении поиска в глубину исследуются все ребра, выходящие из вершины, открытой последней, и покидает вершину, только когда не остается неисследованных ребер — при этом происходит возврат в вершину, из которой была открыта вершина </a:t>
            </a:r>
            <a:r>
              <a:rPr lang="en-US" i="1" dirty="0" smtClean="0"/>
              <a:t>v.</a:t>
            </a:r>
          </a:p>
          <a:p>
            <a:r>
              <a:rPr lang="en-US" b="1" dirty="0" smtClean="0"/>
              <a:t> </a:t>
            </a:r>
            <a:r>
              <a:rPr lang="ru-RU" dirty="0" smtClean="0"/>
              <a:t>Этот процесс продолжается до тех пор, пока не будут открыты все вершины, достижимые из исходной. Если при этом остаются неоткрытые вершины, то одна из них выбирается в качестве новой исходной вершины и поиск повторяется уже из нее.</a:t>
            </a:r>
            <a:endParaRPr lang="en-US" dirty="0" smtClean="0"/>
          </a:p>
          <a:p>
            <a:r>
              <a:rPr lang="ru-RU" dirty="0" smtClean="0"/>
              <a:t> Этот процесс повторяется до тех пор, пока не будут открыты все вершины.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Как и в случае поиска в ширину, когда вершина </a:t>
            </a:r>
            <a:r>
              <a:rPr lang="en-US" i="1" dirty="0" smtClean="0"/>
              <a:t>v</a:t>
            </a:r>
            <a:r>
              <a:rPr lang="en-US" b="1" dirty="0" smtClean="0"/>
              <a:t> </a:t>
            </a:r>
            <a:r>
              <a:rPr lang="ru-RU" dirty="0" smtClean="0"/>
              <a:t>открывается в процессе сканирования списка смежности уже открытой вершины </a:t>
            </a:r>
            <a:r>
              <a:rPr lang="en-US" i="1" dirty="0" smtClean="0"/>
              <a:t>и,</a:t>
            </a:r>
            <a:r>
              <a:rPr lang="en-US" b="1" dirty="0" smtClean="0"/>
              <a:t> </a:t>
            </a:r>
            <a:r>
              <a:rPr lang="ru-RU" dirty="0" smtClean="0"/>
              <a:t>процедура поиска записывает это событие, устанавливая поле предшественника </a:t>
            </a:r>
            <a:r>
              <a:rPr lang="en-US" i="1" dirty="0" smtClean="0"/>
              <a:t>v</a:t>
            </a:r>
            <a:r>
              <a:rPr lang="en-US" dirty="0" smtClean="0"/>
              <a:t>  </a:t>
            </a:r>
            <a:r>
              <a:rPr lang="el-GR" dirty="0" smtClean="0"/>
              <a:t>π</a:t>
            </a:r>
            <a:r>
              <a:rPr lang="ru-RU" dirty="0" smtClean="0"/>
              <a:t>[</a:t>
            </a:r>
            <a:r>
              <a:rPr lang="en-US" dirty="0" smtClean="0"/>
              <a:t>v</a:t>
            </a:r>
            <a:r>
              <a:rPr lang="ru-RU" dirty="0" smtClean="0"/>
              <a:t>] равным </a:t>
            </a:r>
            <a:r>
              <a:rPr lang="ru-RU" i="1" dirty="0" smtClean="0"/>
              <a:t>и.</a:t>
            </a:r>
            <a:endParaRPr lang="en-US" i="1" dirty="0" smtClean="0"/>
          </a:p>
          <a:p>
            <a:r>
              <a:rPr lang="ru-RU" i="1" dirty="0" smtClean="0"/>
              <a:t> </a:t>
            </a:r>
            <a:r>
              <a:rPr lang="ru-RU" dirty="0" smtClean="0"/>
              <a:t>В отличие от поиска в ширину, где подграф предшествования образует дерево, при поиске в глубину подграф предшествования может состоять из нескольких деревьев, так как поиск может выполняться из нескольких исходных вершин.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Подграф предшествования</a:t>
            </a:r>
            <a:r>
              <a:rPr lang="ru-RU" dirty="0" smtClean="0"/>
              <a:t> (</a:t>
            </a:r>
            <a:r>
              <a:rPr lang="en-US" dirty="0" smtClean="0"/>
              <a:t>predecessor </a:t>
            </a:r>
            <a:r>
              <a:rPr lang="en-US" dirty="0" err="1" smtClean="0"/>
              <a:t>subgraph</a:t>
            </a:r>
            <a:r>
              <a:rPr lang="ru-RU" dirty="0" smtClean="0"/>
              <a:t>) поиска в глубину, таким образом, несколько отличается от такового для поиска в ширину.</a:t>
            </a:r>
            <a:endParaRPr lang="en-US" dirty="0" smtClean="0"/>
          </a:p>
          <a:p>
            <a:r>
              <a:rPr lang="ru-RU" dirty="0" smtClean="0"/>
              <a:t> Определим его как граф </a:t>
            </a:r>
            <a:r>
              <a:rPr lang="en-US" i="1" dirty="0" smtClean="0"/>
              <a:t>G</a:t>
            </a:r>
            <a:r>
              <a:rPr lang="el-GR" baseline="-25000" dirty="0" smtClean="0"/>
              <a:t>π</a:t>
            </a:r>
            <a:r>
              <a:rPr lang="ru-RU" dirty="0" smtClean="0"/>
              <a:t> = (V, </a:t>
            </a:r>
            <a:r>
              <a:rPr lang="ru-RU" i="1" dirty="0" smtClean="0"/>
              <a:t>Е</a:t>
            </a:r>
            <a:r>
              <a:rPr lang="el-GR" baseline="-25000" dirty="0" smtClean="0"/>
              <a:t>π</a:t>
            </a:r>
            <a:r>
              <a:rPr lang="ru-RU" i="1" dirty="0" smtClean="0"/>
              <a:t>),</a:t>
            </a:r>
            <a:r>
              <a:rPr lang="ru-RU" dirty="0" smtClean="0"/>
              <a:t> где</a:t>
            </a:r>
            <a:endParaRPr lang="en-US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Е</a:t>
            </a:r>
            <a:r>
              <a:rPr lang="el-GR" baseline="-25000" dirty="0" smtClean="0"/>
              <a:t>π</a:t>
            </a:r>
            <a:r>
              <a:rPr lang="ru-RU" dirty="0" smtClean="0"/>
              <a:t> = {(</a:t>
            </a:r>
            <a:r>
              <a:rPr lang="el-GR" dirty="0" smtClean="0"/>
              <a:t>π</a:t>
            </a:r>
            <a:r>
              <a:rPr lang="ru-RU" dirty="0" smtClean="0"/>
              <a:t> [</a:t>
            </a:r>
            <a:r>
              <a:rPr lang="en-US" dirty="0" smtClean="0"/>
              <a:t>v</a:t>
            </a:r>
            <a:r>
              <a:rPr lang="ru-RU" dirty="0" smtClean="0"/>
              <a:t>], </a:t>
            </a:r>
            <a:r>
              <a:rPr lang="en-US" i="1" dirty="0" smtClean="0"/>
              <a:t>v</a:t>
            </a:r>
            <a:r>
              <a:rPr lang="ru-RU" i="1" dirty="0" smtClean="0"/>
              <a:t>)</a:t>
            </a:r>
            <a:r>
              <a:rPr lang="ru-RU" dirty="0" smtClean="0"/>
              <a:t> :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Є </a:t>
            </a:r>
            <a:r>
              <a:rPr lang="ru-RU" i="1" dirty="0" smtClean="0"/>
              <a:t>V</a:t>
            </a:r>
            <a:r>
              <a:rPr lang="ru-RU" dirty="0" smtClean="0"/>
              <a:t> и </a:t>
            </a:r>
            <a:r>
              <a:rPr lang="el-GR" dirty="0" smtClean="0"/>
              <a:t>π</a:t>
            </a:r>
            <a:r>
              <a:rPr lang="ru-RU" dirty="0" smtClean="0"/>
              <a:t>[</a:t>
            </a:r>
            <a:r>
              <a:rPr lang="en-US" dirty="0" smtClean="0"/>
              <a:t>v</a:t>
            </a:r>
            <a:r>
              <a:rPr lang="ru-RU" dirty="0" smtClean="0"/>
              <a:t>] </a:t>
            </a:r>
            <a:r>
              <a:rPr lang="ru-RU" i="1" dirty="0" smtClean="0"/>
              <a:t>≠</a:t>
            </a:r>
            <a:r>
              <a:rPr lang="ru-RU" dirty="0" smtClean="0"/>
              <a:t> </a:t>
            </a:r>
            <a:r>
              <a:rPr lang="en-US" b="1" dirty="0" smtClean="0"/>
              <a:t>NIL</a:t>
            </a:r>
            <a:r>
              <a:rPr lang="en-US" dirty="0" smtClean="0"/>
              <a:t>}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/>
              <a:t>Подграф предшествования поиска в глубин образует </a:t>
            </a:r>
            <a:r>
              <a:rPr lang="ru-RU" i="1" dirty="0" smtClean="0"/>
              <a:t>лес поиска в глубину</a:t>
            </a:r>
            <a:r>
              <a:rPr lang="ru-RU" dirty="0" smtClean="0"/>
              <a:t> (</a:t>
            </a:r>
            <a:r>
              <a:rPr lang="en-US" dirty="0" smtClean="0"/>
              <a:t>depth</a:t>
            </a:r>
            <a:r>
              <a:rPr lang="ru-RU" dirty="0" smtClean="0"/>
              <a:t>- </a:t>
            </a:r>
            <a:r>
              <a:rPr lang="en-US" dirty="0" smtClean="0"/>
              <a:t>first forest</a:t>
            </a:r>
            <a:r>
              <a:rPr lang="ru-RU" dirty="0" smtClean="0"/>
              <a:t>), который состоит из нескольких </a:t>
            </a:r>
            <a:r>
              <a:rPr lang="ru-RU" i="1" dirty="0" smtClean="0"/>
              <a:t>деревьев поиска в глубину</a:t>
            </a:r>
            <a:r>
              <a:rPr lang="ru-RU" dirty="0" smtClean="0"/>
              <a:t> (</a:t>
            </a:r>
            <a:r>
              <a:rPr lang="en-US" dirty="0" smtClean="0"/>
              <a:t>depth</a:t>
            </a:r>
            <a:r>
              <a:rPr lang="ru-RU" dirty="0" smtClean="0"/>
              <a:t>-</a:t>
            </a:r>
            <a:r>
              <a:rPr lang="en-US" dirty="0" smtClean="0"/>
              <a:t>first trees</a:t>
            </a:r>
            <a:r>
              <a:rPr lang="ru-RU" dirty="0" smtClean="0"/>
              <a:t>). Ребра в </a:t>
            </a:r>
            <a:r>
              <a:rPr lang="ru-RU" i="1" dirty="0" smtClean="0"/>
              <a:t>Е</a:t>
            </a:r>
            <a:r>
              <a:rPr lang="el-GR" baseline="-25000" dirty="0" smtClean="0"/>
              <a:t> π</a:t>
            </a:r>
            <a:r>
              <a:rPr lang="ru-RU" dirty="0" smtClean="0"/>
              <a:t> называются </a:t>
            </a:r>
            <a:r>
              <a:rPr lang="ru-RU" i="1" dirty="0" smtClean="0"/>
              <a:t>ребрами дерева</a:t>
            </a:r>
            <a:r>
              <a:rPr lang="ru-RU" dirty="0" smtClean="0"/>
              <a:t> (</a:t>
            </a:r>
            <a:r>
              <a:rPr lang="en-US" dirty="0" smtClean="0"/>
              <a:t>tree edges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Как и в процессе выполнения поиска в ширину, вершины графа раскрашиваются в разные цвета, свидетельствующие о их состоянии.</a:t>
            </a:r>
            <a:endParaRPr lang="en-US" dirty="0" smtClean="0"/>
          </a:p>
          <a:p>
            <a:r>
              <a:rPr lang="ru-RU" dirty="0" smtClean="0"/>
              <a:t> Каждая вершина изначально белая, затем при </a:t>
            </a:r>
            <a:r>
              <a:rPr lang="ru-RU" i="1" dirty="0" smtClean="0"/>
              <a:t>открытии</a:t>
            </a:r>
            <a:r>
              <a:rPr lang="ru-RU" dirty="0" smtClean="0"/>
              <a:t> (</a:t>
            </a:r>
            <a:r>
              <a:rPr lang="en-US" dirty="0" smtClean="0"/>
              <a:t>discover</a:t>
            </a:r>
            <a:r>
              <a:rPr lang="ru-RU" dirty="0" smtClean="0"/>
              <a:t>) в процессе поиска она окрашивается в серый цвет, и по </a:t>
            </a:r>
            <a:r>
              <a:rPr lang="ru-RU" i="1" dirty="0" smtClean="0"/>
              <a:t>завершении</a:t>
            </a:r>
            <a:r>
              <a:rPr lang="ru-RU" dirty="0" smtClean="0"/>
              <a:t> (</a:t>
            </a:r>
            <a:r>
              <a:rPr lang="en-US" dirty="0" smtClean="0"/>
              <a:t>finish</a:t>
            </a:r>
            <a:r>
              <a:rPr lang="ru-RU" dirty="0" smtClean="0"/>
              <a:t>), когда ее список смежности полностью сканирован, она становится черной.</a:t>
            </a:r>
            <a:endParaRPr lang="en-US" dirty="0" smtClean="0"/>
          </a:p>
          <a:p>
            <a:r>
              <a:rPr lang="ru-RU" dirty="0" smtClean="0"/>
              <a:t> Такая методика гарантирует, что каждая вершина в конечном счете находится только в одном дереве поиска в глубину, так что деревья не пересекаются.</a:t>
            </a:r>
          </a:p>
          <a:p>
            <a:r>
              <a:rPr lang="ru-RU" dirty="0" smtClean="0"/>
              <a:t>Помимо построения леса поиска в глубину, поиск в глубину также проставляет в вершинах </a:t>
            </a:r>
            <a:r>
              <a:rPr lang="ru-RU" i="1" dirty="0" smtClean="0"/>
              <a:t>метки времени</a:t>
            </a:r>
            <a:r>
              <a:rPr lang="ru-RU" dirty="0" smtClean="0"/>
              <a:t> (</a:t>
            </a:r>
            <a:r>
              <a:rPr lang="en-US" dirty="0" smtClean="0"/>
              <a:t>timestamp</a:t>
            </a:r>
            <a:r>
              <a:rPr lang="ru-RU" dirty="0" smtClean="0"/>
              <a:t>). Каждая вершина имеет две такие метки — первую </a:t>
            </a:r>
            <a:r>
              <a:rPr lang="en-US" i="1" dirty="0" smtClean="0"/>
              <a:t>d</a:t>
            </a:r>
            <a:r>
              <a:rPr lang="ru-RU" dirty="0" smtClean="0"/>
              <a:t> [</a:t>
            </a:r>
            <a:r>
              <a:rPr lang="en-US" dirty="0" smtClean="0"/>
              <a:t>v</a:t>
            </a:r>
            <a:r>
              <a:rPr lang="ru-RU" dirty="0" smtClean="0"/>
              <a:t>], в которой указывается, когда вершина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открывается (и окрашивается в серый цвет), и вторая — </a:t>
            </a:r>
            <a:r>
              <a:rPr lang="en-US" dirty="0" smtClean="0"/>
              <a:t>f</a:t>
            </a:r>
            <a:r>
              <a:rPr lang="ru-RU" dirty="0" smtClean="0"/>
              <a:t>[</a:t>
            </a:r>
            <a:r>
              <a:rPr lang="en-US" dirty="0" smtClean="0"/>
              <a:t>v</a:t>
            </a:r>
            <a:r>
              <a:rPr lang="ru-RU" dirty="0" smtClean="0"/>
              <a:t>], которая фиксирует момент, когда поиск завершает сканирование списка смежности вершины </a:t>
            </a:r>
            <a:r>
              <a:rPr lang="en-US" i="1" dirty="0" smtClean="0"/>
              <a:t>v</a:t>
            </a:r>
            <a:r>
              <a:rPr lang="en-US" b="1" dirty="0" smtClean="0"/>
              <a:t> </a:t>
            </a:r>
            <a:r>
              <a:rPr lang="ru-RU" dirty="0" smtClean="0"/>
              <a:t>и она становится черной.</a:t>
            </a:r>
            <a:endParaRPr lang="en-US" dirty="0" smtClean="0"/>
          </a:p>
          <a:p>
            <a:r>
              <a:rPr lang="ru-RU" dirty="0" smtClean="0"/>
              <a:t> Эти метки используются многими алгоритмами и полезны при рассмотрении поведения поиска в глубину.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процедура </a:t>
            </a:r>
            <a:r>
              <a:rPr lang="en-US" dirty="0" smtClean="0"/>
              <a:t>DFS </a:t>
            </a:r>
            <a:r>
              <a:rPr lang="ru-RU" dirty="0" smtClean="0"/>
              <a:t>записывает в поле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u</a:t>
            </a:r>
            <a:r>
              <a:rPr lang="ru-RU" dirty="0" smtClean="0"/>
              <a:t>] момент, когда вершина </a:t>
            </a:r>
            <a:r>
              <a:rPr lang="ru-RU" i="1" dirty="0" smtClean="0"/>
              <a:t>и</a:t>
            </a:r>
            <a:r>
              <a:rPr lang="ru-RU" dirty="0" smtClean="0"/>
              <a:t> открывается, а в поле </a:t>
            </a:r>
            <a:r>
              <a:rPr lang="en-US" dirty="0" smtClean="0"/>
              <a:t>f</a:t>
            </a:r>
            <a:r>
              <a:rPr lang="ru-RU" dirty="0" smtClean="0"/>
              <a:t> [</a:t>
            </a:r>
            <a:r>
              <a:rPr lang="en-US" dirty="0" smtClean="0"/>
              <a:t>u</a:t>
            </a:r>
            <a:r>
              <a:rPr lang="ru-RU" dirty="0" smtClean="0"/>
              <a:t>] — момент завершения работы с вершиной </a:t>
            </a:r>
            <a:r>
              <a:rPr lang="ru-RU" i="1" dirty="0" smtClean="0"/>
              <a:t>и. </a:t>
            </a:r>
            <a:r>
              <a:rPr lang="ru-RU" dirty="0" smtClean="0"/>
              <a:t>Эти метки времени представляют собой целые числа в диапазоне от 1 до 2 |</a:t>
            </a:r>
            <a:r>
              <a:rPr lang="en-US" dirty="0" smtClean="0"/>
              <a:t>V</a:t>
            </a:r>
            <a:r>
              <a:rPr lang="ru-RU" dirty="0" smtClean="0"/>
              <a:t>|, поскольку для каждой из |</a:t>
            </a:r>
            <a:r>
              <a:rPr lang="en-US" dirty="0" smtClean="0"/>
              <a:t>V</a:t>
            </a:r>
            <a:r>
              <a:rPr lang="ru-RU" dirty="0" smtClean="0"/>
              <a:t>| вершин имеется только одно событие открытия и одно — завершения.</a:t>
            </a:r>
            <a:endParaRPr lang="en-US" dirty="0" smtClean="0"/>
          </a:p>
          <a:p>
            <a:r>
              <a:rPr lang="ru-RU" dirty="0" smtClean="0"/>
              <a:t> Для каждой вершины </a:t>
            </a:r>
            <a:r>
              <a:rPr lang="en-US" i="1" dirty="0" smtClean="0"/>
              <a:t>и</a:t>
            </a:r>
            <a:endParaRPr lang="ru-RU" dirty="0" smtClean="0"/>
          </a:p>
          <a:p>
            <a:pPr algn="ctr">
              <a:buNone/>
            </a:pPr>
            <a:r>
              <a:rPr lang="en-US" i="1" dirty="0" smtClean="0"/>
              <a:t>d</a:t>
            </a:r>
            <a:r>
              <a:rPr lang="ru-RU" i="1" dirty="0" smtClean="0"/>
              <a:t>[</a:t>
            </a:r>
            <a:r>
              <a:rPr lang="en-US" i="1" dirty="0" smtClean="0"/>
              <a:t>u</a:t>
            </a:r>
            <a:r>
              <a:rPr lang="ru-RU" i="1" dirty="0" smtClean="0"/>
              <a:t>]&lt;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u</a:t>
            </a:r>
            <a:r>
              <a:rPr lang="ru-RU" dirty="0" smtClean="0"/>
              <a:t>].	</a:t>
            </a:r>
          </a:p>
          <a:p>
            <a:r>
              <a:rPr lang="ru-RU" dirty="0" smtClean="0"/>
              <a:t>До момента времени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u</a:t>
            </a:r>
            <a:r>
              <a:rPr lang="ru-RU" dirty="0" smtClean="0"/>
              <a:t>] вершина имеет цвет </a:t>
            </a:r>
            <a:r>
              <a:rPr lang="en-US" b="1" cap="small" dirty="0" smtClean="0"/>
              <a:t>white, </a:t>
            </a:r>
            <a:r>
              <a:rPr lang="ru-RU" dirty="0" smtClean="0"/>
              <a:t>между </a:t>
            </a:r>
            <a:r>
              <a:rPr lang="en-US" i="1" dirty="0" smtClean="0"/>
              <a:t>d</a:t>
            </a:r>
            <a:r>
              <a:rPr lang="ru-RU" i="1" dirty="0" smtClean="0"/>
              <a:t>[</a:t>
            </a:r>
            <a:r>
              <a:rPr lang="en-US" i="1" dirty="0" smtClean="0"/>
              <a:t>u</a:t>
            </a:r>
            <a:r>
              <a:rPr lang="ru-RU" i="1" dirty="0" smtClean="0"/>
              <a:t>] </a:t>
            </a:r>
            <a:r>
              <a:rPr lang="ru-RU" dirty="0" smtClean="0"/>
              <a:t>и</a:t>
            </a:r>
            <a:r>
              <a:rPr lang="ru-RU" i="1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u</a:t>
            </a:r>
            <a:r>
              <a:rPr lang="ru-RU" dirty="0" smtClean="0"/>
              <a:t>] — цвет </a:t>
            </a:r>
            <a:r>
              <a:rPr lang="en-US" b="1" cap="small" dirty="0" smtClean="0"/>
              <a:t>GRAY</a:t>
            </a:r>
            <a:r>
              <a:rPr lang="en-US" b="1" dirty="0" smtClean="0"/>
              <a:t>, </a:t>
            </a:r>
            <a:r>
              <a:rPr lang="ru-RU" dirty="0" smtClean="0"/>
              <a:t>а после </a:t>
            </a:r>
            <a:r>
              <a:rPr lang="en-US" dirty="0" smtClean="0"/>
              <a:t>f</a:t>
            </a:r>
            <a:r>
              <a:rPr lang="ru-RU" dirty="0" smtClean="0"/>
              <a:t> [</a:t>
            </a:r>
            <a:r>
              <a:rPr lang="en-US" dirty="0" smtClean="0"/>
              <a:t>u</a:t>
            </a:r>
            <a:r>
              <a:rPr lang="ru-RU" dirty="0" smtClean="0"/>
              <a:t>] — цвет </a:t>
            </a:r>
            <a:r>
              <a:rPr lang="en-US" b="1" cap="small" dirty="0" smtClean="0"/>
              <a:t>black.</a:t>
            </a:r>
            <a:endParaRPr lang="ru-RU" dirty="0" smtClean="0"/>
          </a:p>
          <a:p>
            <a:r>
              <a:rPr lang="ru-RU" dirty="0" smtClean="0"/>
              <a:t>Далее представлен псевдокод алгоритма поиска в глубину. Входной граф </a:t>
            </a:r>
            <a:r>
              <a:rPr lang="en-US" i="1" dirty="0" smtClean="0"/>
              <a:t>G </a:t>
            </a:r>
            <a:r>
              <a:rPr lang="ru-RU" dirty="0" smtClean="0"/>
              <a:t>может быть как ориентированным, так и неориентированным. Переменная </a:t>
            </a:r>
            <a:r>
              <a:rPr lang="en-US" i="1" dirty="0" smtClean="0"/>
              <a:t>time </a:t>
            </a:r>
            <a:r>
              <a:rPr lang="ru-RU" i="1" dirty="0" smtClean="0"/>
              <a:t>— </a:t>
            </a:r>
            <a:r>
              <a:rPr lang="ru-RU" dirty="0" smtClean="0"/>
              <a:t>глобальная и используется нами для меток времени.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3714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DFS(G)</a:t>
            </a:r>
            <a:endParaRPr lang="ru-RU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400" b="1" dirty="0" smtClean="0"/>
              <a:t>for</a:t>
            </a:r>
            <a:r>
              <a:rPr lang="en-US" sz="2400" dirty="0" smtClean="0"/>
              <a:t> </a:t>
            </a:r>
            <a:r>
              <a:rPr lang="ru-RU" sz="2400" dirty="0" smtClean="0"/>
              <a:t>(Для) каждой вершины </a:t>
            </a:r>
            <a:r>
              <a:rPr lang="en-US" sz="2400" i="1" dirty="0" smtClean="0"/>
              <a:t>и </a:t>
            </a:r>
            <a:r>
              <a:rPr lang="ru-RU" sz="2400" i="1" dirty="0" smtClean="0"/>
              <a:t>Є</a:t>
            </a:r>
            <a:r>
              <a:rPr lang="en-US" sz="2400" i="1" dirty="0" smtClean="0"/>
              <a:t> V</a:t>
            </a:r>
            <a:r>
              <a:rPr lang="ru-RU" sz="2400" i="1" dirty="0" smtClean="0"/>
              <a:t>[</a:t>
            </a:r>
            <a:r>
              <a:rPr lang="en-US" sz="2400" i="1" dirty="0" smtClean="0"/>
              <a:t>G</a:t>
            </a:r>
            <a:r>
              <a:rPr lang="ru-RU" sz="2400" i="1" dirty="0" smtClean="0"/>
              <a:t>]</a:t>
            </a:r>
            <a:endParaRPr lang="ru-RU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400" dirty="0" smtClean="0"/>
              <a:t>       </a:t>
            </a:r>
            <a:r>
              <a:rPr lang="en-US" sz="2400" b="1" dirty="0" smtClean="0"/>
              <a:t>do</a:t>
            </a:r>
            <a:r>
              <a:rPr lang="en-US" sz="2400" dirty="0" smtClean="0"/>
              <a:t> </a:t>
            </a:r>
            <a:r>
              <a:rPr lang="en-US" sz="2400" i="1" dirty="0" smtClean="0"/>
              <a:t>color [и]</a:t>
            </a:r>
            <a:r>
              <a:rPr lang="ru-RU" sz="2400" dirty="0" smtClean="0"/>
              <a:t> </a:t>
            </a:r>
            <a:r>
              <a:rPr lang="en-US" sz="2400" dirty="0" smtClean="0"/>
              <a:t>←</a:t>
            </a:r>
            <a:r>
              <a:rPr lang="ru-RU" sz="2400" dirty="0" smtClean="0"/>
              <a:t> </a:t>
            </a:r>
            <a:r>
              <a:rPr lang="en-US" sz="2400" dirty="0" smtClean="0"/>
              <a:t>WHITE</a:t>
            </a:r>
            <a:endParaRPr lang="ru-RU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400" dirty="0" smtClean="0"/>
              <a:t>             </a:t>
            </a:r>
            <a:r>
              <a:rPr lang="el-GR" sz="2400" dirty="0" smtClean="0"/>
              <a:t>π</a:t>
            </a:r>
            <a:r>
              <a:rPr lang="ru-RU" sz="2400" dirty="0" smtClean="0"/>
              <a:t>[</a:t>
            </a:r>
            <a:r>
              <a:rPr lang="en-US" sz="2400" dirty="0" smtClean="0"/>
              <a:t>u</a:t>
            </a:r>
            <a:r>
              <a:rPr lang="ru-RU" sz="2400" dirty="0" smtClean="0"/>
              <a:t>] </a:t>
            </a:r>
            <a:r>
              <a:rPr lang="en-US" sz="2400" dirty="0" smtClean="0"/>
              <a:t>←</a:t>
            </a:r>
            <a:r>
              <a:rPr lang="ru-RU" sz="2400" dirty="0" smtClean="0"/>
              <a:t> </a:t>
            </a:r>
            <a:r>
              <a:rPr lang="en-US" sz="2400" dirty="0" smtClean="0"/>
              <a:t>NIL</a:t>
            </a:r>
            <a:endParaRPr lang="ru-RU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400" dirty="0" err="1" smtClean="0"/>
              <a:t>time</a:t>
            </a:r>
            <a:r>
              <a:rPr lang="ru-RU" sz="2400" dirty="0" smtClean="0"/>
              <a:t> </a:t>
            </a:r>
            <a:r>
              <a:rPr lang="en-US" sz="2400" dirty="0" smtClean="0"/>
              <a:t>←</a:t>
            </a:r>
            <a:r>
              <a:rPr lang="ru-RU" sz="2400" i="1" dirty="0" smtClean="0"/>
              <a:t> О</a:t>
            </a:r>
            <a:endParaRPr lang="ru-RU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400" b="1" dirty="0" smtClean="0"/>
              <a:t>for</a:t>
            </a:r>
            <a:r>
              <a:rPr lang="en-US" sz="2400" dirty="0" smtClean="0"/>
              <a:t> </a:t>
            </a:r>
            <a:r>
              <a:rPr lang="ru-RU" sz="2400" dirty="0" smtClean="0"/>
              <a:t>(Для) каждой вершины </a:t>
            </a:r>
            <a:r>
              <a:rPr lang="en-US" sz="2400" i="1" dirty="0" smtClean="0"/>
              <a:t>и </a:t>
            </a:r>
            <a:r>
              <a:rPr lang="ru-RU" sz="2400" i="1" dirty="0" smtClean="0"/>
              <a:t>Є</a:t>
            </a:r>
            <a:r>
              <a:rPr lang="ru-RU" sz="2400" dirty="0" smtClean="0"/>
              <a:t> </a:t>
            </a:r>
            <a:r>
              <a:rPr lang="en-US" sz="2400" dirty="0" smtClean="0"/>
              <a:t>V</a:t>
            </a:r>
            <a:r>
              <a:rPr lang="ru-RU" sz="2400" dirty="0" smtClean="0"/>
              <a:t>[</a:t>
            </a:r>
            <a:r>
              <a:rPr lang="en-US" sz="2400" dirty="0" smtClean="0"/>
              <a:t>G</a:t>
            </a:r>
            <a:r>
              <a:rPr lang="ru-RU" sz="2400" dirty="0" smtClean="0"/>
              <a:t>]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        </a:t>
            </a:r>
            <a:r>
              <a:rPr lang="en-US" sz="2400" b="1" dirty="0" smtClean="0"/>
              <a:t>do</a:t>
            </a:r>
            <a:r>
              <a:rPr lang="en-US" sz="2400" dirty="0" smtClean="0"/>
              <a:t> if </a:t>
            </a:r>
            <a:r>
              <a:rPr lang="en-US" sz="2400" i="1" dirty="0" smtClean="0"/>
              <a:t>color[u</a:t>
            </a:r>
            <a:r>
              <a:rPr lang="en-US" sz="2400" dirty="0" smtClean="0"/>
              <a:t>] = white</a:t>
            </a:r>
            <a:endParaRPr lang="ru-RU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               </a:t>
            </a:r>
            <a:r>
              <a:rPr lang="en-US" sz="2400" b="1" dirty="0" smtClean="0"/>
              <a:t>then</a:t>
            </a:r>
            <a:r>
              <a:rPr lang="en-US" sz="2400" dirty="0" smtClean="0"/>
              <a:t> </a:t>
            </a:r>
            <a:r>
              <a:rPr lang="en-US" sz="2400" cap="small" dirty="0" err="1" smtClean="0"/>
              <a:t>DFS_Visit</a:t>
            </a:r>
            <a:r>
              <a:rPr lang="en-US" sz="2400" cap="small" dirty="0" smtClean="0"/>
              <a:t>(u)</a:t>
            </a:r>
            <a:endParaRPr lang="ru-RU" sz="2400" cap="small" dirty="0" smtClean="0"/>
          </a:p>
          <a:p>
            <a:pPr lvl="0">
              <a:buNone/>
            </a:pP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cap="small" dirty="0" err="1" smtClean="0"/>
              <a:t>DFS_Visit</a:t>
            </a:r>
            <a:r>
              <a:rPr lang="en-US" cap="small" dirty="0" smtClean="0"/>
              <a:t>(u)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color</a:t>
            </a:r>
            <a:r>
              <a:rPr lang="ru-RU" dirty="0" smtClean="0"/>
              <a:t>[</a:t>
            </a:r>
            <a:r>
              <a:rPr lang="en-US" i="1" dirty="0" smtClean="0"/>
              <a:t>u</a:t>
            </a:r>
            <a:r>
              <a:rPr lang="ru-RU" dirty="0" smtClean="0"/>
              <a:t>] </a:t>
            </a:r>
            <a:r>
              <a:rPr lang="en-US" dirty="0" smtClean="0"/>
              <a:t>←</a:t>
            </a:r>
            <a:r>
              <a:rPr lang="ru-RU" dirty="0" smtClean="0"/>
              <a:t> </a:t>
            </a:r>
            <a:r>
              <a:rPr lang="en-US" dirty="0" smtClean="0"/>
              <a:t>GRAY</a:t>
            </a:r>
            <a:r>
              <a:rPr lang="ru-RU" dirty="0" smtClean="0"/>
              <a:t>	</a:t>
            </a:r>
            <a:r>
              <a:rPr lang="en-US" dirty="0" smtClean="0">
                <a:solidFill>
                  <a:srgbClr val="00B0F0"/>
                </a:solidFill>
              </a:rPr>
              <a:t>//</a:t>
            </a:r>
            <a:r>
              <a:rPr lang="ru-RU" dirty="0" smtClean="0">
                <a:solidFill>
                  <a:srgbClr val="00B0F0"/>
                </a:solidFill>
              </a:rPr>
              <a:t> Открыта белая вершина </a:t>
            </a:r>
            <a:r>
              <a:rPr lang="ru-RU" i="1" dirty="0" smtClean="0">
                <a:solidFill>
                  <a:srgbClr val="00B0F0"/>
                </a:solidFill>
              </a:rPr>
              <a:t>и</a:t>
            </a:r>
            <a:endParaRPr lang="ru-RU" dirty="0" smtClean="0">
              <a:solidFill>
                <a:srgbClr val="00B0F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time</a:t>
            </a:r>
            <a:r>
              <a:rPr lang="ru-RU" i="1" dirty="0" smtClean="0"/>
              <a:t> </a:t>
            </a:r>
            <a:r>
              <a:rPr lang="en-US" dirty="0" smtClean="0"/>
              <a:t>←</a:t>
            </a:r>
            <a:r>
              <a:rPr lang="ru-RU" i="1" dirty="0" smtClean="0"/>
              <a:t> </a:t>
            </a:r>
            <a:r>
              <a:rPr lang="ru-RU" dirty="0" err="1" smtClean="0"/>
              <a:t>time</a:t>
            </a:r>
            <a:r>
              <a:rPr lang="en-US" i="1" dirty="0" smtClean="0"/>
              <a:t> +1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d[u]</a:t>
            </a:r>
            <a:r>
              <a:rPr lang="en-US" i="1" dirty="0" smtClean="0"/>
              <a:t> </a:t>
            </a:r>
            <a:r>
              <a:rPr lang="en-US" dirty="0" smtClean="0"/>
              <a:t>←</a:t>
            </a:r>
            <a:r>
              <a:rPr lang="en-US" i="1" dirty="0" smtClean="0"/>
              <a:t> </a:t>
            </a:r>
            <a:r>
              <a:rPr lang="ru-RU" dirty="0" err="1" smtClean="0"/>
              <a:t>time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ru-RU" dirty="0" smtClean="0"/>
              <a:t>(Для) каждой вершины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i="1" dirty="0" smtClean="0"/>
              <a:t>Є</a:t>
            </a:r>
            <a:r>
              <a:rPr lang="en-US" dirty="0" smtClean="0"/>
              <a:t> </a:t>
            </a:r>
            <a:r>
              <a:rPr lang="en-US" i="1" dirty="0" err="1" smtClean="0"/>
              <a:t>Adj</a:t>
            </a:r>
            <a:r>
              <a:rPr lang="en-US" i="1" dirty="0" smtClean="0"/>
              <a:t> [и]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B0F0"/>
                </a:solidFill>
              </a:rPr>
              <a:t> //</a:t>
            </a:r>
            <a:r>
              <a:rPr lang="ru-RU" dirty="0" smtClean="0">
                <a:solidFill>
                  <a:srgbClr val="00B0F0"/>
                </a:solidFill>
              </a:rPr>
              <a:t>Исследование</a:t>
            </a:r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ru-RU" dirty="0" smtClean="0">
                <a:solidFill>
                  <a:srgbClr val="00B0F0"/>
                </a:solidFill>
              </a:rPr>
              <a:t>ребра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i="1" dirty="0" smtClean="0">
                <a:solidFill>
                  <a:srgbClr val="00B0F0"/>
                </a:solidFill>
              </a:rPr>
              <a:t>(и, v).</a:t>
            </a:r>
            <a:endParaRPr lang="ru-RU" dirty="0" smtClean="0">
              <a:solidFill>
                <a:srgbClr val="00B0F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</a:t>
            </a:r>
            <a:r>
              <a:rPr lang="en-US" b="1" dirty="0" smtClean="0"/>
              <a:t>do</a:t>
            </a:r>
            <a:r>
              <a:rPr lang="en-US" dirty="0" smtClean="0"/>
              <a:t>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i="1" dirty="0" smtClean="0"/>
              <a:t>color[v]</a:t>
            </a:r>
            <a:r>
              <a:rPr lang="en-US" dirty="0" smtClean="0"/>
              <a:t> = WHITE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	</a:t>
            </a:r>
            <a:r>
              <a:rPr lang="en-US" b="1" dirty="0" smtClean="0"/>
              <a:t>then</a:t>
            </a:r>
            <a:r>
              <a:rPr lang="en-US" dirty="0" smtClean="0"/>
              <a:t> </a:t>
            </a:r>
            <a:r>
              <a:rPr lang="el-GR" dirty="0" smtClean="0"/>
              <a:t>π</a:t>
            </a:r>
            <a:r>
              <a:rPr lang="ru-RU" dirty="0" smtClean="0"/>
              <a:t>[</a:t>
            </a:r>
            <a:r>
              <a:rPr lang="en-US" dirty="0" smtClean="0"/>
              <a:t>v</a:t>
            </a:r>
            <a:r>
              <a:rPr lang="ru-RU" dirty="0" smtClean="0"/>
              <a:t>] </a:t>
            </a:r>
            <a:r>
              <a:rPr lang="en-US" dirty="0" smtClean="0"/>
              <a:t>← </a:t>
            </a:r>
            <a:r>
              <a:rPr lang="en-US" i="1" dirty="0" smtClean="0"/>
              <a:t>и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             </a:t>
            </a:r>
            <a:r>
              <a:rPr lang="en-US" dirty="0" err="1" smtClean="0"/>
              <a:t>DFS_VlSIT</a:t>
            </a:r>
            <a:r>
              <a:rPr lang="en-US" dirty="0" smtClean="0"/>
              <a:t>(u)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color[u]</a:t>
            </a:r>
            <a:r>
              <a:rPr lang="en-US" i="1" dirty="0" smtClean="0"/>
              <a:t> </a:t>
            </a:r>
            <a:r>
              <a:rPr lang="en-US" dirty="0" smtClean="0"/>
              <a:t>← BLACK	</a:t>
            </a:r>
            <a:r>
              <a:rPr lang="en-US" dirty="0" smtClean="0">
                <a:solidFill>
                  <a:srgbClr val="00B0F0"/>
                </a:solidFill>
              </a:rPr>
              <a:t>// </a:t>
            </a:r>
            <a:r>
              <a:rPr lang="ru-RU" dirty="0" smtClean="0">
                <a:solidFill>
                  <a:srgbClr val="00B0F0"/>
                </a:solidFill>
              </a:rPr>
              <a:t>Завершение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</a:t>
            </a:r>
            <a:r>
              <a:rPr lang="ru-RU" dirty="0" smtClean="0"/>
              <a:t>[</a:t>
            </a:r>
            <a:r>
              <a:rPr lang="en-US" dirty="0" smtClean="0"/>
              <a:t>u</a:t>
            </a:r>
            <a:r>
              <a:rPr lang="ru-RU" dirty="0" smtClean="0"/>
              <a:t>]</a:t>
            </a:r>
            <a:r>
              <a:rPr lang="en-US" dirty="0" smtClean="0"/>
              <a:t> ←</a:t>
            </a:r>
            <a:r>
              <a:rPr lang="ru-RU" dirty="0" smtClean="0"/>
              <a:t> </a:t>
            </a:r>
            <a:r>
              <a:rPr lang="en-US" i="1" dirty="0" smtClean="0"/>
              <a:t>time </a:t>
            </a:r>
            <a:r>
              <a:rPr lang="en-US" dirty="0" smtClean="0"/>
              <a:t>←</a:t>
            </a:r>
            <a:r>
              <a:rPr lang="en-US" i="1" dirty="0" smtClean="0"/>
              <a:t> time</a:t>
            </a:r>
            <a:r>
              <a:rPr lang="en-US" dirty="0" smtClean="0"/>
              <a:t> +1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Для удобства и краткости в асимптотических обозначениях (таких, как </a:t>
            </a:r>
            <a:r>
              <a:rPr lang="ru-RU" i="1" dirty="0" smtClean="0"/>
              <a:t>О</a:t>
            </a:r>
            <a:r>
              <a:rPr lang="ru-RU" dirty="0" smtClean="0"/>
              <a:t> и </a:t>
            </a:r>
            <a:r>
              <a:rPr lang="el-GR" dirty="0" smtClean="0"/>
              <a:t>θ</a:t>
            </a:r>
            <a:r>
              <a:rPr lang="ru-RU" dirty="0" smtClean="0"/>
              <a:t>-обозначения), и </a:t>
            </a:r>
            <a:r>
              <a:rPr lang="ru-RU" i="1" dirty="0" smtClean="0"/>
              <a:t>только</a:t>
            </a:r>
            <a:r>
              <a:rPr lang="ru-RU" dirty="0" smtClean="0"/>
              <a:t> в них, символ </a:t>
            </a:r>
            <a:r>
              <a:rPr lang="ru-RU" i="1" dirty="0" smtClean="0"/>
              <a:t>V</a:t>
            </a:r>
            <a:r>
              <a:rPr lang="ru-RU" dirty="0" smtClean="0"/>
              <a:t> будет означать </a:t>
            </a:r>
            <a:r>
              <a:rPr lang="en-US" dirty="0" smtClean="0"/>
              <a:t>|</a:t>
            </a:r>
            <a:r>
              <a:rPr lang="en-US" i="1" dirty="0" smtClean="0"/>
              <a:t>V</a:t>
            </a:r>
            <a:r>
              <a:rPr lang="en-US" dirty="0" smtClean="0"/>
              <a:t>|</a:t>
            </a:r>
            <a:r>
              <a:rPr lang="ru-RU" i="1" dirty="0" smtClean="0"/>
              <a:t>, </a:t>
            </a:r>
            <a:r>
              <a:rPr lang="ru-RU" dirty="0" smtClean="0"/>
              <a:t>а символ </a:t>
            </a:r>
            <a:r>
              <a:rPr lang="ru-RU" i="1" dirty="0" smtClean="0"/>
              <a:t>Е — </a:t>
            </a:r>
            <a:r>
              <a:rPr lang="en-US" dirty="0" smtClean="0"/>
              <a:t>|</a:t>
            </a:r>
            <a:r>
              <a:rPr lang="ru-RU" i="1" dirty="0" smtClean="0"/>
              <a:t>Е</a:t>
            </a:r>
            <a:r>
              <a:rPr lang="en-US" dirty="0" smtClean="0"/>
              <a:t>|</a:t>
            </a:r>
            <a:r>
              <a:rPr lang="ru-RU" i="1" dirty="0" smtClean="0"/>
              <a:t>,</a:t>
            </a:r>
            <a:r>
              <a:rPr lang="ru-RU" dirty="0" smtClean="0"/>
              <a:t> т.е. когда мы будем говорить “время работы алгоритма равно </a:t>
            </a:r>
            <a:r>
              <a:rPr lang="ru-RU" i="1" dirty="0" smtClean="0"/>
              <a:t>О</a:t>
            </a:r>
            <a:r>
              <a:rPr lang="ru-RU" dirty="0" smtClean="0"/>
              <a:t>(</a:t>
            </a:r>
            <a:r>
              <a:rPr lang="ru-RU" i="1" dirty="0" smtClean="0"/>
              <a:t>V Е)</a:t>
            </a:r>
            <a:r>
              <a:rPr lang="ru-RU" dirty="0" smtClean="0"/>
              <a:t> то это означает “время работы алгоритма равно </a:t>
            </a:r>
            <a:r>
              <a:rPr lang="ru-RU" i="1" dirty="0" smtClean="0"/>
              <a:t>О</a:t>
            </a:r>
            <a:r>
              <a:rPr lang="ru-RU" dirty="0" smtClean="0"/>
              <a:t> (|</a:t>
            </a:r>
            <a:r>
              <a:rPr lang="en-US" i="1" dirty="0" smtClean="0"/>
              <a:t>V</a:t>
            </a:r>
            <a:r>
              <a:rPr lang="en-US" dirty="0" smtClean="0"/>
              <a:t>|</a:t>
            </a:r>
            <a:r>
              <a:rPr lang="ru-RU" i="1" dirty="0" smtClean="0"/>
              <a:t> </a:t>
            </a:r>
            <a:r>
              <a:rPr lang="en-US" dirty="0" smtClean="0"/>
              <a:t>|</a:t>
            </a:r>
            <a:r>
              <a:rPr lang="ru-RU" i="1" dirty="0" smtClean="0"/>
              <a:t>Е</a:t>
            </a:r>
            <a:r>
              <a:rPr lang="en-US" dirty="0" smtClean="0"/>
              <a:t>|</a:t>
            </a:r>
            <a:r>
              <a:rPr lang="ru-RU" i="1" dirty="0" smtClean="0"/>
              <a:t>)”.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Еще одно соглашение принято для псевдокода. Мы обозначаем множество вершин графа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как </a:t>
            </a:r>
            <a:r>
              <a:rPr lang="ru-RU" i="1" dirty="0" smtClean="0"/>
              <a:t>V [</a:t>
            </a:r>
            <a:r>
              <a:rPr lang="en-US" i="1" dirty="0" smtClean="0"/>
              <a:t>G</a:t>
            </a:r>
            <a:r>
              <a:rPr lang="ru-RU" i="1" dirty="0" smtClean="0"/>
              <a:t>],</a:t>
            </a:r>
            <a:r>
              <a:rPr lang="ru-RU" dirty="0" smtClean="0"/>
              <a:t> а множество ребер — как </a:t>
            </a:r>
            <a:r>
              <a:rPr lang="ru-RU" i="1" dirty="0" smtClean="0"/>
              <a:t>Е [</a:t>
            </a:r>
            <a:r>
              <a:rPr lang="en-US" i="1" dirty="0" smtClean="0"/>
              <a:t>G</a:t>
            </a:r>
            <a:r>
              <a:rPr lang="ru-RU" i="1" dirty="0" smtClean="0"/>
              <a:t>],</a:t>
            </a:r>
            <a:r>
              <a:rPr lang="ru-RU" dirty="0" smtClean="0"/>
              <a:t> т.е. в псевдокоде множества вершин и ребер рассматриваются как атрибуты графа.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30</a:t>
            </a:fld>
            <a:endParaRPr lang="ru-RU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2" cstate="print"/>
          <a:srcRect l="14192" t="15827" r="14193" b="14928"/>
          <a:stretch>
            <a:fillRect/>
          </a:stretch>
        </p:blipFill>
        <p:spPr bwMode="auto">
          <a:xfrm>
            <a:off x="0" y="21429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500834"/>
          </a:xfrm>
        </p:spPr>
        <p:txBody>
          <a:bodyPr>
            <a:noAutofit/>
          </a:bodyPr>
          <a:lstStyle/>
          <a:p>
            <a:r>
              <a:rPr lang="ru-RU" sz="2300" dirty="0" smtClean="0"/>
              <a:t>Ребра, исследованные алгоритмом, либо закрашены (если этот ребра деревьев), либо помечены пунктиром (в противном случае).</a:t>
            </a:r>
            <a:endParaRPr lang="en-US" sz="2300" dirty="0" smtClean="0"/>
          </a:p>
          <a:p>
            <a:r>
              <a:rPr lang="ru-RU" sz="2300" dirty="0" smtClean="0"/>
              <a:t> Ребра, не являющиеся ребрами деревьев, помечены на рисунке буквами В (обратные — </a:t>
            </a:r>
            <a:r>
              <a:rPr lang="en-US" sz="2300" dirty="0" smtClean="0"/>
              <a:t>back</a:t>
            </a:r>
            <a:r>
              <a:rPr lang="ru-RU" sz="2300" dirty="0" smtClean="0"/>
              <a:t>), </a:t>
            </a:r>
            <a:r>
              <a:rPr lang="en-US" sz="2300" dirty="0" smtClean="0"/>
              <a:t>F </a:t>
            </a:r>
            <a:r>
              <a:rPr lang="ru-RU" sz="2300" dirty="0" smtClean="0"/>
              <a:t>(прямые — </a:t>
            </a:r>
            <a:r>
              <a:rPr lang="en-US" sz="2300" dirty="0" smtClean="0"/>
              <a:t>forward</a:t>
            </a:r>
            <a:r>
              <a:rPr lang="ru-RU" sz="2300" dirty="0" smtClean="0"/>
              <a:t>) и С (перекрестные — </a:t>
            </a:r>
            <a:r>
              <a:rPr lang="en-US" sz="2300" dirty="0" smtClean="0"/>
              <a:t>cross</a:t>
            </a:r>
            <a:r>
              <a:rPr lang="ru-RU" sz="2300" dirty="0" smtClean="0"/>
              <a:t>). В вершинах указаны метки времени в формате открытие/завершение.</a:t>
            </a:r>
            <a:endParaRPr lang="en-US" sz="2300" dirty="0" smtClean="0"/>
          </a:p>
          <a:p>
            <a:r>
              <a:rPr lang="ru-RU" sz="2300" dirty="0" smtClean="0"/>
              <a:t>В строках 1-3 все вершины окрашиваются в белый цвет, а их поля </a:t>
            </a:r>
            <a:r>
              <a:rPr lang="el-GR" sz="2300" i="1" dirty="0" smtClean="0"/>
              <a:t>π</a:t>
            </a:r>
            <a:r>
              <a:rPr lang="ru-RU" sz="2300" dirty="0" smtClean="0"/>
              <a:t> инициализируются значением </a:t>
            </a:r>
            <a:r>
              <a:rPr lang="en-US" sz="2300" dirty="0" smtClean="0"/>
              <a:t>NIL</a:t>
            </a:r>
            <a:r>
              <a:rPr lang="ru-RU" sz="2300" dirty="0" smtClean="0"/>
              <a:t>. В строке 4 выполняется сброс глобального счетчика времени. В строках 5-7 поочередно проверяются все вершины из </a:t>
            </a:r>
            <a:r>
              <a:rPr lang="ru-RU" sz="2300" i="1" dirty="0" smtClean="0"/>
              <a:t>V,</a:t>
            </a:r>
            <a:r>
              <a:rPr lang="ru-RU" sz="2300" dirty="0" smtClean="0"/>
              <a:t> и когда обнаруживается белая вершина, она обрабатывается при помощи процедуры </a:t>
            </a:r>
            <a:r>
              <a:rPr lang="en-US" sz="2300" dirty="0" smtClean="0"/>
              <a:t>DFS</a:t>
            </a:r>
            <a:r>
              <a:rPr lang="ru-RU" sz="2300" dirty="0" smtClean="0"/>
              <a:t>_</a:t>
            </a:r>
            <a:r>
              <a:rPr lang="en-US" sz="2300" dirty="0" smtClean="0"/>
              <a:t>Visit</a:t>
            </a:r>
            <a:r>
              <a:rPr lang="ru-RU" sz="2300" dirty="0" smtClean="0"/>
              <a:t>.</a:t>
            </a:r>
            <a:endParaRPr lang="en-US" sz="2300" dirty="0" smtClean="0"/>
          </a:p>
          <a:p>
            <a:r>
              <a:rPr lang="ru-RU" sz="2300" dirty="0" smtClean="0"/>
              <a:t> Каждый раз при вызове процедуры </a:t>
            </a:r>
            <a:r>
              <a:rPr lang="en-US" sz="2300" dirty="0" smtClean="0"/>
              <a:t>DFS</a:t>
            </a:r>
            <a:r>
              <a:rPr lang="ru-RU" sz="2300" dirty="0" smtClean="0"/>
              <a:t>_</a:t>
            </a:r>
            <a:r>
              <a:rPr lang="en-US" sz="2300" dirty="0" smtClean="0"/>
              <a:t>Visit</a:t>
            </a:r>
            <a:r>
              <a:rPr lang="ru-RU" sz="2300" dirty="0" smtClean="0"/>
              <a:t>(</a:t>
            </a:r>
            <a:r>
              <a:rPr lang="en-US" sz="2300" dirty="0" smtClean="0"/>
              <a:t>u</a:t>
            </a:r>
            <a:r>
              <a:rPr lang="ru-RU" sz="2300" dirty="0" smtClean="0"/>
              <a:t>) в строке 7, вершина </a:t>
            </a:r>
            <a:r>
              <a:rPr lang="ru-RU" sz="2300" i="1" dirty="0" smtClean="0"/>
              <a:t>и</a:t>
            </a:r>
            <a:r>
              <a:rPr lang="ru-RU" sz="2300" dirty="0" smtClean="0"/>
              <a:t> становится корнем нового дерева леса поиска в глубину. При возврате из процедуры </a:t>
            </a:r>
            <a:r>
              <a:rPr lang="en-US" sz="2300" dirty="0" smtClean="0"/>
              <a:t>DFS </a:t>
            </a:r>
            <a:r>
              <a:rPr lang="ru-RU" sz="2300" dirty="0" smtClean="0"/>
              <a:t>каждой вершине </a:t>
            </a:r>
            <a:r>
              <a:rPr lang="ru-RU" sz="2300" i="1" dirty="0" smtClean="0"/>
              <a:t>и</a:t>
            </a:r>
            <a:r>
              <a:rPr lang="ru-RU" sz="2300" dirty="0" smtClean="0"/>
              <a:t> сопоставляются два момента времени — </a:t>
            </a:r>
            <a:r>
              <a:rPr lang="ru-RU" sz="2300" i="1" dirty="0" smtClean="0"/>
              <a:t>время открытия</a:t>
            </a:r>
            <a:r>
              <a:rPr lang="ru-RU" sz="2300" dirty="0" smtClean="0"/>
              <a:t> (</a:t>
            </a:r>
            <a:r>
              <a:rPr lang="en-US" sz="2300" dirty="0" smtClean="0"/>
              <a:t>discovery time</a:t>
            </a:r>
            <a:r>
              <a:rPr lang="ru-RU" sz="2300" dirty="0" smtClean="0"/>
              <a:t>) </a:t>
            </a:r>
            <a:r>
              <a:rPr lang="en-US" sz="2300" i="1" dirty="0" smtClean="0"/>
              <a:t>d</a:t>
            </a:r>
            <a:r>
              <a:rPr lang="en-US" sz="2300" dirty="0" smtClean="0"/>
              <a:t> </a:t>
            </a:r>
            <a:r>
              <a:rPr lang="ru-RU" sz="2300" dirty="0" smtClean="0"/>
              <a:t>[</a:t>
            </a:r>
            <a:r>
              <a:rPr lang="en-US" sz="2300" dirty="0" smtClean="0"/>
              <a:t>u</a:t>
            </a:r>
            <a:r>
              <a:rPr lang="ru-RU" sz="2300" dirty="0" smtClean="0"/>
              <a:t>] и </a:t>
            </a:r>
            <a:r>
              <a:rPr lang="ru-RU" sz="2300" i="1" dirty="0" smtClean="0"/>
              <a:t>время завершения </a:t>
            </a:r>
            <a:r>
              <a:rPr lang="ru-RU" sz="2300" dirty="0" smtClean="0"/>
              <a:t>(</a:t>
            </a:r>
            <a:r>
              <a:rPr lang="en-US" sz="2300" dirty="0" smtClean="0"/>
              <a:t>finishing time</a:t>
            </a:r>
            <a:r>
              <a:rPr lang="ru-RU" sz="2300" dirty="0" smtClean="0"/>
              <a:t>) </a:t>
            </a:r>
            <a:r>
              <a:rPr lang="en-US" sz="2300" dirty="0" smtClean="0"/>
              <a:t>f</a:t>
            </a:r>
            <a:r>
              <a:rPr lang="ru-RU" sz="2300" dirty="0" smtClean="0"/>
              <a:t>[</a:t>
            </a:r>
            <a:r>
              <a:rPr lang="en-US" sz="2300" dirty="0" smtClean="0"/>
              <a:t>u</a:t>
            </a:r>
            <a:r>
              <a:rPr lang="ru-RU" sz="2300" dirty="0" smtClean="0"/>
              <a:t>].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При каждом вызове </a:t>
            </a:r>
            <a:r>
              <a:rPr lang="en-US" dirty="0" smtClean="0"/>
              <a:t>DFS</a:t>
            </a:r>
            <a:r>
              <a:rPr lang="ru-RU" dirty="0" smtClean="0"/>
              <a:t>_</a:t>
            </a:r>
            <a:r>
              <a:rPr lang="en-US" dirty="0" smtClean="0"/>
              <a:t>VISIT</a:t>
            </a:r>
            <a:r>
              <a:rPr lang="ru-RU" dirty="0" smtClean="0"/>
              <a:t>(</a:t>
            </a:r>
            <a:r>
              <a:rPr lang="en-US" dirty="0" smtClean="0"/>
              <a:t>u</a:t>
            </a:r>
            <a:r>
              <a:rPr lang="ru-RU" dirty="0" smtClean="0"/>
              <a:t>) вершина </a:t>
            </a:r>
            <a:r>
              <a:rPr lang="ru-RU" i="1" dirty="0" smtClean="0"/>
              <a:t>и</a:t>
            </a:r>
            <a:r>
              <a:rPr lang="ru-RU" dirty="0" smtClean="0"/>
              <a:t> изначально имеет белый цвет. В строке 1 она окрашивается в серый цвет, в строке 2 увеличивается глобальная переменная </a:t>
            </a:r>
            <a:r>
              <a:rPr lang="en-US" i="1" dirty="0" smtClean="0"/>
              <a:t>time</a:t>
            </a:r>
            <a:r>
              <a:rPr lang="ru-RU" i="1" dirty="0" smtClean="0"/>
              <a:t>,</a:t>
            </a:r>
            <a:r>
              <a:rPr lang="ru-RU" dirty="0" smtClean="0"/>
              <a:t> а в строке 3 выполняется запись нового значения переменной </a:t>
            </a:r>
            <a:r>
              <a:rPr lang="en-US" i="1" dirty="0" smtClean="0"/>
              <a:t>time</a:t>
            </a:r>
            <a:r>
              <a:rPr lang="en-US" dirty="0" smtClean="0"/>
              <a:t> </a:t>
            </a:r>
            <a:r>
              <a:rPr lang="ru-RU" dirty="0" smtClean="0"/>
              <a:t>в поле времени открытия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u</a:t>
            </a:r>
            <a:r>
              <a:rPr lang="ru-RU" dirty="0" smtClean="0"/>
              <a:t>].</a:t>
            </a:r>
            <a:endParaRPr lang="en-US" dirty="0" smtClean="0"/>
          </a:p>
          <a:p>
            <a:r>
              <a:rPr lang="ru-RU" dirty="0" smtClean="0"/>
              <a:t> В строках 4-7 исследуются все вершины, смежные с и, и выполняется рекурсивное посещение белых вершин. При рассмотрении в строке 4 вершины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Є </a:t>
            </a:r>
            <a:r>
              <a:rPr lang="en-US" i="1" dirty="0" err="1" smtClean="0"/>
              <a:t>Adj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u</a:t>
            </a:r>
            <a:r>
              <a:rPr lang="ru-RU" dirty="0" smtClean="0"/>
              <a:t>], мы говорим, что ребро </a:t>
            </a:r>
            <a:r>
              <a:rPr lang="ru-RU" i="1" dirty="0" smtClean="0"/>
              <a:t>(</a:t>
            </a:r>
            <a:r>
              <a:rPr lang="en-US" i="1" dirty="0" smtClean="0"/>
              <a:t>u</a:t>
            </a:r>
            <a:r>
              <a:rPr lang="ru-RU" i="1" dirty="0" smtClean="0"/>
              <a:t>,</a:t>
            </a:r>
            <a:r>
              <a:rPr lang="en-US" i="1" dirty="0" smtClean="0"/>
              <a:t>v</a:t>
            </a:r>
            <a:r>
              <a:rPr lang="ru-RU" i="1" dirty="0" smtClean="0"/>
              <a:t>) исследуется </a:t>
            </a:r>
            <a:r>
              <a:rPr lang="ru-RU" dirty="0" smtClean="0"/>
              <a:t>(</a:t>
            </a:r>
            <a:r>
              <a:rPr lang="en-US" dirty="0" smtClean="0"/>
              <a:t>explored</a:t>
            </a:r>
            <a:r>
              <a:rPr lang="ru-RU" dirty="0" smtClean="0"/>
              <a:t>) поиском в глубину.</a:t>
            </a:r>
            <a:endParaRPr lang="en-US" dirty="0" smtClean="0"/>
          </a:p>
          <a:p>
            <a:r>
              <a:rPr lang="ru-RU" dirty="0" smtClean="0"/>
              <a:t> И наконец, после того как будут исследованы все</a:t>
            </a:r>
            <a:r>
              <a:rPr lang="en-US" dirty="0" smtClean="0"/>
              <a:t> </a:t>
            </a:r>
            <a:r>
              <a:rPr lang="ru-RU" dirty="0" smtClean="0"/>
              <a:t>ребра, покидающие </a:t>
            </a:r>
            <a:r>
              <a:rPr lang="ru-RU" i="1" dirty="0" smtClean="0"/>
              <a:t>и,</a:t>
            </a:r>
            <a:r>
              <a:rPr lang="ru-RU" dirty="0" smtClean="0"/>
              <a:t> в строках 8-9 вершина </a:t>
            </a:r>
            <a:r>
              <a:rPr lang="ru-RU" i="1" dirty="0" smtClean="0"/>
              <a:t>и</a:t>
            </a:r>
            <a:r>
              <a:rPr lang="ru-RU" dirty="0" smtClean="0"/>
              <a:t> окрашивается в черный цвет, а в поле </a:t>
            </a:r>
            <a:r>
              <a:rPr lang="en-US" dirty="0" smtClean="0"/>
              <a:t>f</a:t>
            </a:r>
            <a:r>
              <a:rPr lang="ru-RU" dirty="0" smtClean="0"/>
              <a:t> [</a:t>
            </a:r>
            <a:r>
              <a:rPr lang="en-US" dirty="0" smtClean="0"/>
              <a:t>u</a:t>
            </a:r>
            <a:r>
              <a:rPr lang="ru-RU" dirty="0" smtClean="0"/>
              <a:t>] записывается время завершения работы с ней.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Заметим, что результат поиска в глубину может зависеть от порядка, в котором выполняется рассмотрение вершин в строке 5 процедуры </a:t>
            </a:r>
            <a:r>
              <a:rPr lang="en-US" dirty="0" smtClean="0"/>
              <a:t>DFS</a:t>
            </a:r>
            <a:r>
              <a:rPr lang="ru-RU" dirty="0" smtClean="0"/>
              <a:t>, а также от порядка посещения смежных вершин в строке 4 процедуры </a:t>
            </a:r>
            <a:r>
              <a:rPr lang="en-US" dirty="0" smtClean="0"/>
              <a:t>DFS</a:t>
            </a:r>
            <a:r>
              <a:rPr lang="ru-RU" dirty="0" smtClean="0"/>
              <a:t>_</a:t>
            </a:r>
            <a:r>
              <a:rPr lang="en-US" dirty="0" smtClean="0"/>
              <a:t>VISIT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На практике это обычно не вызывает каких-либо проблем, так как обычно эффективно использован может быть </a:t>
            </a:r>
            <a:r>
              <a:rPr lang="ru-RU" i="1" dirty="0" smtClean="0"/>
              <a:t>любой</a:t>
            </a:r>
            <a:r>
              <a:rPr lang="ru-RU" dirty="0" smtClean="0"/>
              <a:t> результат поиска в глубину, приводя по сути к одинаковым результатам работы алгоритма, опирающегося на поиск в глубину.</a:t>
            </a:r>
            <a:endParaRPr lang="en-US" dirty="0" smtClean="0"/>
          </a:p>
          <a:p>
            <a:r>
              <a:rPr lang="ru-RU" dirty="0" smtClean="0"/>
              <a:t>Чему равно время работы процедуры </a:t>
            </a:r>
            <a:r>
              <a:rPr lang="en-US" dirty="0" smtClean="0"/>
              <a:t>DFS</a:t>
            </a:r>
            <a:r>
              <a:rPr lang="ru-RU" dirty="0" smtClean="0"/>
              <a:t>? Циклы в строках 1-3 и 5-7 процедуры </a:t>
            </a:r>
            <a:r>
              <a:rPr lang="en-US" dirty="0" smtClean="0"/>
              <a:t>DFS </a:t>
            </a:r>
            <a:r>
              <a:rPr lang="ru-RU" dirty="0" smtClean="0"/>
              <a:t>выполняются за время </a:t>
            </a:r>
            <a:r>
              <a:rPr lang="el-GR" dirty="0" smtClean="0"/>
              <a:t>θ</a:t>
            </a:r>
            <a:r>
              <a:rPr lang="ru-RU" dirty="0" smtClean="0"/>
              <a:t> (</a:t>
            </a:r>
            <a:r>
              <a:rPr lang="ru-RU" i="1" dirty="0" smtClean="0"/>
              <a:t>V</a:t>
            </a:r>
            <a:r>
              <a:rPr lang="ru-RU" dirty="0" smtClean="0"/>
              <a:t>), исключая время, необходимое для вызова процедуры </a:t>
            </a:r>
            <a:r>
              <a:rPr lang="en-US" dirty="0" smtClean="0"/>
              <a:t>DFS</a:t>
            </a:r>
            <a:r>
              <a:rPr lang="ru-RU" dirty="0" smtClean="0"/>
              <a:t>_</a:t>
            </a:r>
            <a:r>
              <a:rPr lang="en-US" dirty="0" smtClean="0"/>
              <a:t>VISIT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Общая стоимость выполнения строк 4-7 процедуры </a:t>
            </a:r>
            <a:r>
              <a:rPr lang="en-US" dirty="0" smtClean="0"/>
              <a:t>DFS</a:t>
            </a:r>
            <a:r>
              <a:rPr lang="ru-RU" dirty="0" smtClean="0"/>
              <a:t>_</a:t>
            </a:r>
            <a:r>
              <a:rPr lang="en-US" dirty="0" err="1" smtClean="0"/>
              <a:t>VlSlT</a:t>
            </a:r>
            <a:r>
              <a:rPr lang="en-US" dirty="0" smtClean="0"/>
              <a:t> </a:t>
            </a:r>
            <a:r>
              <a:rPr lang="ru-RU" dirty="0" smtClean="0"/>
              <a:t>равна </a:t>
            </a:r>
            <a:r>
              <a:rPr lang="el-GR" dirty="0" smtClean="0"/>
              <a:t>θ</a:t>
            </a:r>
            <a:r>
              <a:rPr lang="ru-RU" dirty="0" smtClean="0"/>
              <a:t> (</a:t>
            </a:r>
            <a:r>
              <a:rPr lang="ru-RU" i="1" dirty="0" smtClean="0"/>
              <a:t>Е</a:t>
            </a:r>
            <a:r>
              <a:rPr lang="ru-RU" dirty="0" smtClean="0"/>
              <a:t>). Время работы процедуры </a:t>
            </a:r>
            <a:r>
              <a:rPr lang="en-US" dirty="0" smtClean="0"/>
              <a:t>DFS</a:t>
            </a:r>
            <a:r>
              <a:rPr lang="ru-RU" dirty="0" smtClean="0"/>
              <a:t>, таким образом, равно </a:t>
            </a:r>
            <a:r>
              <a:rPr lang="el-GR" dirty="0" smtClean="0"/>
              <a:t>θ</a:t>
            </a:r>
            <a:r>
              <a:rPr lang="ru-RU" dirty="0" smtClean="0"/>
              <a:t> (</a:t>
            </a:r>
            <a:r>
              <a:rPr lang="en-US" dirty="0" smtClean="0"/>
              <a:t>V</a:t>
            </a:r>
            <a:r>
              <a:rPr lang="ru-RU" dirty="0" smtClean="0"/>
              <a:t> + </a:t>
            </a:r>
            <a:r>
              <a:rPr lang="ru-RU" i="1" dirty="0" smtClean="0"/>
              <a:t>Е).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Топологическая сортировка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Рассмотрим, каким образом можно использовать поиск в глубину для топологической сортировки ориентированного ациклического графа (</a:t>
            </a:r>
            <a:r>
              <a:rPr lang="en-US" dirty="0" smtClean="0"/>
              <a:t>directed acyclic graph</a:t>
            </a:r>
            <a:r>
              <a:rPr lang="ru-RU" dirty="0" smtClean="0"/>
              <a:t>, для которого иногда используется аббревиатура “</a:t>
            </a:r>
            <a:r>
              <a:rPr lang="en-US" dirty="0" smtClean="0"/>
              <a:t>dag</a:t>
            </a:r>
            <a:r>
              <a:rPr lang="ru-RU" dirty="0" smtClean="0"/>
              <a:t>”). </a:t>
            </a:r>
          </a:p>
          <a:p>
            <a:r>
              <a:rPr lang="ru-RU" i="1" dirty="0" smtClean="0"/>
              <a:t>Топологическая сортировка</a:t>
            </a:r>
            <a:r>
              <a:rPr lang="ru-RU" dirty="0" smtClean="0"/>
              <a:t> (</a:t>
            </a:r>
            <a:r>
              <a:rPr lang="en-US" dirty="0" smtClean="0"/>
              <a:t>topological sort</a:t>
            </a:r>
            <a:r>
              <a:rPr lang="ru-RU" dirty="0" smtClean="0"/>
              <a:t>) ориентированного ациклического графа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= = </a:t>
            </a:r>
            <a:r>
              <a:rPr lang="ru-RU" i="1" dirty="0" smtClean="0"/>
              <a:t>(V, Е)</a:t>
            </a:r>
            <a:r>
              <a:rPr lang="ru-RU" dirty="0" smtClean="0"/>
              <a:t> представляет собой такое линейное упорядочение всех его вершин, что если граф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содержит ребро (</a:t>
            </a:r>
            <a:r>
              <a:rPr lang="en-US" i="1" dirty="0" smtClean="0"/>
              <a:t>u</a:t>
            </a:r>
            <a:r>
              <a:rPr lang="ru-RU" i="1" dirty="0" smtClean="0"/>
              <a:t>,</a:t>
            </a:r>
            <a:r>
              <a:rPr lang="en-US" i="1" dirty="0" smtClean="0"/>
              <a:t>v</a:t>
            </a:r>
            <a:r>
              <a:rPr lang="ru-RU" dirty="0" smtClean="0"/>
              <a:t>), то </a:t>
            </a:r>
            <a:r>
              <a:rPr lang="ru-RU" i="1" dirty="0" smtClean="0"/>
              <a:t>и</a:t>
            </a:r>
            <a:r>
              <a:rPr lang="ru-RU" dirty="0" smtClean="0"/>
              <a:t> при таком упорядочении располагается до </a:t>
            </a:r>
            <a:r>
              <a:rPr lang="en-US" i="1" dirty="0" smtClean="0"/>
              <a:t>v</a:t>
            </a:r>
            <a:r>
              <a:rPr lang="en-US" b="1" dirty="0" smtClean="0"/>
              <a:t> </a:t>
            </a:r>
            <a:r>
              <a:rPr lang="ru-RU" dirty="0" smtClean="0"/>
              <a:t>(если граф не является </a:t>
            </a:r>
            <a:r>
              <a:rPr lang="ru-RU" dirty="0" err="1" smtClean="0"/>
              <a:t>ацикличным</a:t>
            </a:r>
            <a:r>
              <a:rPr lang="ru-RU" dirty="0" smtClean="0"/>
              <a:t>, такая сортировка невозможна). </a:t>
            </a:r>
          </a:p>
          <a:p>
            <a:r>
              <a:rPr lang="ru-RU" dirty="0" smtClean="0"/>
              <a:t>Топологическую сортировку графа можно рассматривать как такое упорядочение его вершин вдоль горизонтальной линии, что все ребра направлены слева направо.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Ориентированные ациклические графы используются во многих приложениях для указания последовательности событий. На след. слайде приведен пример графа, построенного профессором Рассеянным для утреннего одевания.</a:t>
            </a:r>
          </a:p>
          <a:p>
            <a:r>
              <a:rPr lang="ru-RU" dirty="0" smtClean="0"/>
              <a:t> Некоторые вещи надо обязательно одевать раньше других, например, сначала носки, а затем туфли. Другие вещи могут быть одеты в произвольном порядке (например, носки и рубашка). Ребро </a:t>
            </a:r>
            <a:r>
              <a:rPr lang="en-US" i="1" dirty="0" smtClean="0"/>
              <a:t>(и, v)</a:t>
            </a:r>
            <a:r>
              <a:rPr lang="en-US" b="1" dirty="0" smtClean="0"/>
              <a:t> </a:t>
            </a:r>
            <a:r>
              <a:rPr lang="ru-RU" dirty="0" smtClean="0"/>
              <a:t>в ориентированном ациклическом графе на рис. а показывает, что вещь </a:t>
            </a:r>
            <a:r>
              <a:rPr lang="en-US" i="1" dirty="0" smtClean="0"/>
              <a:t>и</a:t>
            </a:r>
            <a:r>
              <a:rPr lang="en-US" b="1" dirty="0" smtClean="0"/>
              <a:t> </a:t>
            </a:r>
            <a:r>
              <a:rPr lang="ru-RU" dirty="0" smtClean="0"/>
              <a:t>должна быть одета раньше вещи </a:t>
            </a:r>
            <a:r>
              <a:rPr lang="en-US" i="1" dirty="0" smtClean="0"/>
              <a:t>v.</a:t>
            </a:r>
            <a:r>
              <a:rPr lang="en-US" b="1" dirty="0" smtClean="0"/>
              <a:t> </a:t>
            </a:r>
            <a:endParaRPr lang="ru-RU" b="1" dirty="0" smtClean="0"/>
          </a:p>
          <a:p>
            <a:r>
              <a:rPr lang="ru-RU" dirty="0" smtClean="0"/>
              <a:t>Топологическая сортировка этого графа дает нам порядок одевания. На рис. </a:t>
            </a:r>
            <a:r>
              <a:rPr lang="ru-RU" i="1" smtClean="0"/>
              <a:t>б</a:t>
            </a:r>
            <a:r>
              <a:rPr lang="ru-RU" smtClean="0"/>
              <a:t> </a:t>
            </a:r>
            <a:r>
              <a:rPr lang="ru-RU" dirty="0" smtClean="0"/>
              <a:t>показан отсортированный ориентированный ациклический граф, вершины которого расположены вдоль горизонтальной линии так, что все ребра направлены слева направо.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00570"/>
            <a:ext cx="8229600" cy="1625593"/>
          </a:xfrm>
        </p:spPr>
        <p:txBody>
          <a:bodyPr>
            <a:normAutofit/>
          </a:bodyPr>
          <a:lstStyle/>
          <a:p>
            <a:r>
              <a:rPr lang="ru-RU" dirty="0" smtClean="0"/>
              <a:t>На слайде видно, что </a:t>
            </a:r>
            <a:r>
              <a:rPr lang="ru-RU" dirty="0" err="1" smtClean="0"/>
              <a:t>топологически</a:t>
            </a:r>
            <a:r>
              <a:rPr lang="ru-RU" dirty="0" smtClean="0"/>
              <a:t> отсортированные вершины располагаются в порядке убывания времени завершения.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36</a:t>
            </a:fld>
            <a:endParaRPr lang="ru-RU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/>
          <a:srcRect l="14323" t="22482" r="15364" b="27158"/>
          <a:stretch>
            <a:fillRect/>
          </a:stretch>
        </p:blipFill>
        <p:spPr bwMode="auto">
          <a:xfrm>
            <a:off x="214282" y="214290"/>
            <a:ext cx="771530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Простой алгоритм топологической сортировки ориентированного ациклического графа:</a:t>
            </a:r>
          </a:p>
          <a:p>
            <a:endParaRPr lang="ru-RU" dirty="0" smtClean="0"/>
          </a:p>
          <a:p>
            <a:pPr>
              <a:buNone/>
            </a:pPr>
            <a:r>
              <a:rPr lang="en-US" b="1" cap="small" dirty="0" err="1" smtClean="0"/>
              <a:t>Topological_Sort</a:t>
            </a:r>
            <a:r>
              <a:rPr lang="en-US" b="1" cap="small" dirty="0" smtClean="0"/>
              <a:t>(G)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Вызов </a:t>
            </a:r>
            <a:r>
              <a:rPr lang="en-US" dirty="0" smtClean="0"/>
              <a:t>DFS</a:t>
            </a:r>
            <a:r>
              <a:rPr lang="ru-RU" dirty="0" smtClean="0"/>
              <a:t>(</a:t>
            </a:r>
            <a:r>
              <a:rPr lang="en-US" dirty="0" smtClean="0"/>
              <a:t>G</a:t>
            </a:r>
            <a:r>
              <a:rPr lang="ru-RU" dirty="0" smtClean="0"/>
              <a:t>) для вычисления времени завершения </a:t>
            </a:r>
            <a:r>
              <a:rPr lang="en-US" i="1" dirty="0" smtClean="0"/>
              <a:t>f</a:t>
            </a:r>
            <a:r>
              <a:rPr lang="ru-RU" i="1" dirty="0" smtClean="0"/>
              <a:t>[</a:t>
            </a:r>
            <a:r>
              <a:rPr lang="en-US" i="1" dirty="0" smtClean="0"/>
              <a:t>v</a:t>
            </a:r>
            <a:r>
              <a:rPr lang="ru-RU" i="1" dirty="0" smtClean="0"/>
              <a:t>] </a:t>
            </a:r>
            <a:r>
              <a:rPr lang="ru-RU" dirty="0" smtClean="0"/>
              <a:t>для каждой вершины </a:t>
            </a:r>
            <a:r>
              <a:rPr lang="en-US" i="1" dirty="0" smtClean="0"/>
              <a:t>v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 завершении работы над вершиной внести ее в начало связанного списка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return </a:t>
            </a:r>
            <a:r>
              <a:rPr lang="ru-RU" dirty="0" smtClean="0"/>
              <a:t>Связанный список вершин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Мы можем выполнить топологическую сортировку за время 0 </a:t>
            </a:r>
            <a:r>
              <a:rPr lang="ru-RU" i="1" dirty="0" smtClean="0"/>
              <a:t>(V</a:t>
            </a:r>
            <a:r>
              <a:rPr lang="ru-RU" dirty="0" smtClean="0"/>
              <a:t> + </a:t>
            </a:r>
            <a:r>
              <a:rPr lang="ru-RU" i="1" dirty="0" smtClean="0"/>
              <a:t>Е),</a:t>
            </a:r>
            <a:r>
              <a:rPr lang="ru-RU" dirty="0" smtClean="0"/>
              <a:t> поскольку поиск в глубину выполняется именно за это время, а вставка каждой из </a:t>
            </a:r>
            <a:r>
              <a:rPr lang="en-US" dirty="0" smtClean="0"/>
              <a:t>|</a:t>
            </a:r>
            <a:r>
              <a:rPr lang="en-US" i="1" dirty="0" smtClean="0"/>
              <a:t>V</a:t>
            </a:r>
            <a:r>
              <a:rPr lang="en-US" dirty="0" smtClean="0"/>
              <a:t>|</a:t>
            </a:r>
            <a:r>
              <a:rPr lang="ru-RU" dirty="0" smtClean="0"/>
              <a:t> вершин в начало связанного списка занимает время 0(1).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графов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Имеется два стандартных способа представления графа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= </a:t>
            </a:r>
            <a:r>
              <a:rPr lang="ru-RU" i="1" dirty="0" smtClean="0"/>
              <a:t>(</a:t>
            </a:r>
            <a:r>
              <a:rPr lang="en-US" i="1" dirty="0" smtClean="0"/>
              <a:t>V</a:t>
            </a:r>
            <a:r>
              <a:rPr lang="ru-RU" i="1" dirty="0" smtClean="0"/>
              <a:t>, </a:t>
            </a:r>
            <a:r>
              <a:rPr lang="en-US" i="1" dirty="0" smtClean="0"/>
              <a:t>E</a:t>
            </a:r>
            <a:r>
              <a:rPr lang="ru-RU" i="1" dirty="0" smtClean="0"/>
              <a:t>):</a:t>
            </a:r>
            <a:r>
              <a:rPr lang="ru-RU" dirty="0" smtClean="0"/>
              <a:t> как набора списков смежных вершин или как матрицы смежности.</a:t>
            </a:r>
          </a:p>
          <a:p>
            <a:r>
              <a:rPr lang="ru-RU" dirty="0" smtClean="0"/>
              <a:t> Оба способа представления применимы как для ориентированных, так и для неориентированных графов. </a:t>
            </a:r>
          </a:p>
          <a:p>
            <a:r>
              <a:rPr lang="ru-RU" dirty="0" smtClean="0"/>
              <a:t>Обычно более предпочтительно представление с помощью списков смежности, поскольку оно обеспечивает компактное представление </a:t>
            </a:r>
            <a:r>
              <a:rPr lang="ru-RU" i="1" dirty="0" smtClean="0"/>
              <a:t>разреженных</a:t>
            </a:r>
            <a:r>
              <a:rPr lang="ru-RU" dirty="0" smtClean="0"/>
              <a:t> (</a:t>
            </a:r>
            <a:r>
              <a:rPr lang="en-US" dirty="0" smtClean="0"/>
              <a:t>sparse</a:t>
            </a:r>
            <a:r>
              <a:rPr lang="ru-RU" dirty="0" smtClean="0"/>
              <a:t>) графов, т.е. таких, для которых |</a:t>
            </a:r>
            <a:r>
              <a:rPr lang="ru-RU" i="1" dirty="0" smtClean="0"/>
              <a:t>Е</a:t>
            </a:r>
            <a:r>
              <a:rPr lang="ru-RU" dirty="0" smtClean="0"/>
              <a:t>| гораздо меньше |</a:t>
            </a:r>
            <a:r>
              <a:rPr lang="en-US" i="1" dirty="0" smtClean="0"/>
              <a:t>V</a:t>
            </a:r>
            <a:r>
              <a:rPr lang="ru-RU" dirty="0" smtClean="0"/>
              <a:t>|</a:t>
            </a:r>
            <a:r>
              <a:rPr lang="ru-RU" i="1" baseline="30000" dirty="0" smtClean="0"/>
              <a:t>2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>Представление при помощи матрицы смежности предпочтительнее в случае </a:t>
            </a:r>
            <a:r>
              <a:rPr lang="ru-RU" i="1" dirty="0" smtClean="0"/>
              <a:t>плотных</a:t>
            </a:r>
            <a:r>
              <a:rPr lang="ru-RU" dirty="0" smtClean="0"/>
              <a:t> (</a:t>
            </a:r>
            <a:r>
              <a:rPr lang="en-US" dirty="0" smtClean="0"/>
              <a:t>dense</a:t>
            </a:r>
            <a:r>
              <a:rPr lang="ru-RU" dirty="0" smtClean="0"/>
              <a:t>) графов, т.е. когда значение |</a:t>
            </a:r>
            <a:r>
              <a:rPr lang="ru-RU" i="1" dirty="0" smtClean="0"/>
              <a:t>Е</a:t>
            </a:r>
            <a:r>
              <a:rPr lang="ru-RU" dirty="0" smtClean="0"/>
              <a:t>| близко к |</a:t>
            </a:r>
            <a:r>
              <a:rPr lang="en-US" i="1" dirty="0" smtClean="0"/>
              <a:t>V</a:t>
            </a:r>
            <a:r>
              <a:rPr lang="ru-RU" dirty="0" smtClean="0"/>
              <a:t>| </a:t>
            </a:r>
            <a:r>
              <a:rPr lang="ru-RU" i="1" baseline="30000" dirty="0" smtClean="0"/>
              <a:t>2</a:t>
            </a:r>
            <a:r>
              <a:rPr lang="ru-RU" i="1" dirty="0" smtClean="0"/>
              <a:t>,</a:t>
            </a:r>
            <a:r>
              <a:rPr lang="ru-RU" dirty="0" smtClean="0"/>
              <a:t> или когда нам надо иметь возможность быстро определить, имеется ли ребро, соединяющие две данные вершины.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графов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 l="14323" t="55756" r="13411" b="15467"/>
          <a:stretch>
            <a:fillRect/>
          </a:stretch>
        </p:blipFill>
        <p:spPr bwMode="auto">
          <a:xfrm>
            <a:off x="785786" y="4143380"/>
            <a:ext cx="792961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14323" t="23381" r="14062" b="49640"/>
          <a:stretch>
            <a:fillRect/>
          </a:stretch>
        </p:blipFill>
        <p:spPr bwMode="auto">
          <a:xfrm>
            <a:off x="714348" y="1643050"/>
            <a:ext cx="785818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Представление графа </a:t>
            </a:r>
            <a:r>
              <a:rPr lang="en-US" i="1" dirty="0" smtClean="0"/>
              <a:t>G </a:t>
            </a:r>
            <a:r>
              <a:rPr lang="ru-RU" i="1" dirty="0" smtClean="0"/>
              <a:t>—</a:t>
            </a:r>
            <a:r>
              <a:rPr lang="ru-RU" dirty="0" smtClean="0"/>
              <a:t> (</a:t>
            </a:r>
            <a:r>
              <a:rPr lang="en-US" dirty="0" smtClean="0"/>
              <a:t>V</a:t>
            </a:r>
            <a:r>
              <a:rPr lang="ru-RU" dirty="0" smtClean="0"/>
              <a:t>, </a:t>
            </a:r>
            <a:r>
              <a:rPr lang="ru-RU" i="1" dirty="0" smtClean="0"/>
              <a:t>Е)</a:t>
            </a:r>
            <a:r>
              <a:rPr lang="ru-RU" dirty="0" smtClean="0"/>
              <a:t> в виде </a:t>
            </a:r>
            <a:r>
              <a:rPr lang="ru-RU" i="1" dirty="0" smtClean="0"/>
              <a:t>списка смежности</a:t>
            </a:r>
            <a:r>
              <a:rPr lang="ru-RU" dirty="0" smtClean="0"/>
              <a:t> (</a:t>
            </a:r>
            <a:r>
              <a:rPr lang="en-US" dirty="0" smtClean="0"/>
              <a:t>adjacency</a:t>
            </a:r>
            <a:r>
              <a:rPr lang="ru-RU" dirty="0" smtClean="0"/>
              <a:t>-</a:t>
            </a:r>
            <a:r>
              <a:rPr lang="en-US" dirty="0" smtClean="0"/>
              <a:t>list representation</a:t>
            </a:r>
            <a:r>
              <a:rPr lang="ru-RU" dirty="0" smtClean="0"/>
              <a:t>) использует массив </a:t>
            </a:r>
            <a:r>
              <a:rPr lang="en-US" i="1" dirty="0" err="1" smtClean="0"/>
              <a:t>Adj</a:t>
            </a:r>
            <a:r>
              <a:rPr lang="en-US" dirty="0" smtClean="0"/>
              <a:t> </a:t>
            </a:r>
            <a:r>
              <a:rPr lang="ru-RU" dirty="0" smtClean="0"/>
              <a:t>из |</a:t>
            </a:r>
            <a:r>
              <a:rPr lang="en-US" dirty="0" smtClean="0"/>
              <a:t>V</a:t>
            </a:r>
            <a:r>
              <a:rPr lang="ru-RU" dirty="0" smtClean="0"/>
              <a:t>| списков, по одному для каждой вершины из </a:t>
            </a:r>
            <a:r>
              <a:rPr lang="ru-RU" i="1" dirty="0" smtClean="0"/>
              <a:t>V.</a:t>
            </a:r>
            <a:endParaRPr lang="en-US" dirty="0" smtClean="0"/>
          </a:p>
          <a:p>
            <a:r>
              <a:rPr lang="ru-RU" dirty="0" smtClean="0"/>
              <a:t>Для каждой вершины </a:t>
            </a:r>
            <a:r>
              <a:rPr lang="ru-RU" i="1" dirty="0" smtClean="0"/>
              <a:t>и Є V</a:t>
            </a:r>
            <a:r>
              <a:rPr lang="ru-RU" dirty="0" smtClean="0"/>
              <a:t> список </a:t>
            </a:r>
            <a:r>
              <a:rPr lang="en-US" i="1" dirty="0" err="1" smtClean="0"/>
              <a:t>Adj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u</a:t>
            </a:r>
            <a:r>
              <a:rPr lang="ru-RU" dirty="0" smtClean="0"/>
              <a:t>] содержит все вершины </a:t>
            </a:r>
            <a:r>
              <a:rPr lang="en-US" i="1" dirty="0" smtClean="0"/>
              <a:t>v</a:t>
            </a:r>
            <a:r>
              <a:rPr lang="ru-RU" i="1" dirty="0" smtClean="0"/>
              <a:t>,</a:t>
            </a:r>
            <a:r>
              <a:rPr lang="ru-RU" dirty="0" smtClean="0"/>
              <a:t> такие что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dirty="0" smtClean="0"/>
              <a:t>) </a:t>
            </a:r>
            <a:r>
              <a:rPr lang="ru-RU" i="1" dirty="0" smtClean="0"/>
              <a:t>Є</a:t>
            </a:r>
            <a:r>
              <a:rPr lang="ru-RU" dirty="0" smtClean="0"/>
              <a:t> </a:t>
            </a:r>
            <a:r>
              <a:rPr lang="ru-RU" i="1" dirty="0" smtClean="0"/>
              <a:t>Е,</a:t>
            </a:r>
            <a:r>
              <a:rPr lang="ru-RU" dirty="0" smtClean="0"/>
              <a:t> т.е. </a:t>
            </a:r>
            <a:r>
              <a:rPr lang="en-US" i="1" dirty="0" err="1" smtClean="0"/>
              <a:t>Adj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u</a:t>
            </a:r>
            <a:r>
              <a:rPr lang="ru-RU" dirty="0" smtClean="0"/>
              <a:t>] состоит из всех вершин, смежных с</a:t>
            </a:r>
            <a:r>
              <a:rPr lang="en-US" dirty="0" smtClean="0"/>
              <a:t> u </a:t>
            </a:r>
            <a:r>
              <a:rPr lang="ru-RU" dirty="0" smtClean="0"/>
              <a:t>в графе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cap="small" dirty="0" smtClean="0"/>
              <a:t>(список </a:t>
            </a:r>
            <a:r>
              <a:rPr lang="ru-RU" dirty="0" smtClean="0"/>
              <a:t>может содержать и не сами вершины, а указатели на них).</a:t>
            </a:r>
            <a:endParaRPr lang="en-US" dirty="0" smtClean="0"/>
          </a:p>
          <a:p>
            <a:r>
              <a:rPr lang="ru-RU" dirty="0" smtClean="0"/>
              <a:t>Вершины в каждом списке обычно хранятся в произвольном порядке.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Если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— ориентированный граф, то сумма длин всех списков смежности равна |</a:t>
            </a:r>
            <a:r>
              <a:rPr lang="ru-RU" i="1" dirty="0" smtClean="0"/>
              <a:t>Е</a:t>
            </a:r>
            <a:r>
              <a:rPr lang="ru-RU" dirty="0" smtClean="0"/>
              <a:t>|</a:t>
            </a:r>
            <a:r>
              <a:rPr lang="ru-RU" i="1" dirty="0" smtClean="0"/>
              <a:t>,</a:t>
            </a:r>
            <a:r>
              <a:rPr lang="ru-RU" dirty="0" smtClean="0"/>
              <a:t> поскольку ребру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i="1" dirty="0" smtClean="0"/>
              <a:t>)</a:t>
            </a:r>
            <a:r>
              <a:rPr lang="ru-RU" dirty="0" smtClean="0"/>
              <a:t> однозначно соответствует элемент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в списке </a:t>
            </a:r>
            <a:r>
              <a:rPr lang="en-US" i="1" dirty="0" err="1" smtClean="0"/>
              <a:t>Adj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u</a:t>
            </a:r>
            <a:r>
              <a:rPr lang="ru-RU" dirty="0" smtClean="0"/>
              <a:t>].</a:t>
            </a:r>
            <a:endParaRPr lang="en-US" dirty="0" smtClean="0"/>
          </a:p>
          <a:p>
            <a:r>
              <a:rPr lang="ru-RU" dirty="0" smtClean="0"/>
              <a:t> Если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— неориентированный граф, то сумма длин всех списков смежности равна 2|</a:t>
            </a:r>
            <a:r>
              <a:rPr lang="ru-RU" i="1" dirty="0" smtClean="0"/>
              <a:t>Е</a:t>
            </a:r>
            <a:r>
              <a:rPr lang="ru-RU" dirty="0" smtClean="0"/>
              <a:t>|</a:t>
            </a:r>
            <a:r>
              <a:rPr lang="ru-RU" i="1" dirty="0" smtClean="0"/>
              <a:t>,</a:t>
            </a:r>
            <a:r>
              <a:rPr lang="ru-RU" dirty="0" smtClean="0"/>
              <a:t> поскольку ребро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dirty="0" smtClean="0"/>
              <a:t>), будучи неориентированным, появляется в списке </a:t>
            </a:r>
            <a:r>
              <a:rPr lang="en-US" i="1" dirty="0" err="1" smtClean="0"/>
              <a:t>Adj</a:t>
            </a:r>
            <a:r>
              <a:rPr lang="ru-RU" dirty="0" smtClean="0"/>
              <a:t> [</a:t>
            </a:r>
            <a:r>
              <a:rPr lang="en-US" dirty="0" smtClean="0"/>
              <a:t>v</a:t>
            </a:r>
            <a:r>
              <a:rPr lang="ru-RU" dirty="0" smtClean="0"/>
              <a:t>] как </a:t>
            </a:r>
            <a:r>
              <a:rPr lang="ru-RU" i="1" dirty="0" smtClean="0"/>
              <a:t>и,</a:t>
            </a:r>
            <a:r>
              <a:rPr lang="ru-RU" dirty="0" smtClean="0"/>
              <a:t> и в списке </a:t>
            </a:r>
            <a:r>
              <a:rPr lang="en-US" i="1" dirty="0" err="1" smtClean="0"/>
              <a:t>Adj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u</a:t>
            </a:r>
            <a:r>
              <a:rPr lang="ru-RU" dirty="0" smtClean="0"/>
              <a:t>] — как </a:t>
            </a:r>
            <a:r>
              <a:rPr lang="en-US" i="1" dirty="0" smtClean="0"/>
              <a:t>v</a:t>
            </a:r>
            <a:r>
              <a:rPr lang="ru-RU" i="1" dirty="0" smtClean="0"/>
              <a:t>.</a:t>
            </a:r>
            <a:endParaRPr lang="en-US" i="1" dirty="0" smtClean="0"/>
          </a:p>
          <a:p>
            <a:r>
              <a:rPr lang="ru-RU" dirty="0" smtClean="0"/>
              <a:t> Как для ориентированных, так и для неориентированных графов представление в виде списков требует объем памяти, равный </a:t>
            </a:r>
            <a:r>
              <a:rPr lang="el-GR" dirty="0" smtClean="0"/>
              <a:t>θ</a:t>
            </a:r>
            <a:r>
              <a:rPr lang="ru-RU" dirty="0" smtClean="0"/>
              <a:t> </a:t>
            </a:r>
            <a:r>
              <a:rPr lang="ru-RU" i="1" dirty="0" smtClean="0"/>
              <a:t>(V + Е).</a:t>
            </a:r>
            <a:endParaRPr lang="en-US" i="1" dirty="0" smtClean="0"/>
          </a:p>
          <a:p>
            <a:r>
              <a:rPr lang="ru-RU" dirty="0" smtClean="0"/>
              <a:t>Списки смежности легко адаптируются для представления </a:t>
            </a:r>
            <a:r>
              <a:rPr lang="ru-RU" i="1" dirty="0" smtClean="0"/>
              <a:t>взвешенных графов</a:t>
            </a:r>
            <a:r>
              <a:rPr lang="ru-RU" dirty="0" smtClean="0"/>
              <a:t> (</a:t>
            </a:r>
            <a:r>
              <a:rPr lang="en-US" dirty="0" smtClean="0"/>
              <a:t>weighted graph</a:t>
            </a:r>
            <a:r>
              <a:rPr lang="ru-RU" dirty="0" smtClean="0"/>
              <a:t>), т.е. графов, с каждым ребром которых связан определенный </a:t>
            </a:r>
            <a:r>
              <a:rPr lang="ru-RU" i="1" dirty="0" smtClean="0"/>
              <a:t>вес</a:t>
            </a:r>
            <a:r>
              <a:rPr lang="ru-RU" dirty="0" smtClean="0"/>
              <a:t> (</a:t>
            </a:r>
            <a:r>
              <a:rPr lang="en-US" dirty="0" smtClean="0"/>
              <a:t>weight</a:t>
            </a:r>
            <a:r>
              <a:rPr lang="ru-RU" dirty="0" smtClean="0"/>
              <a:t>), обычно определяемый </a:t>
            </a:r>
            <a:r>
              <a:rPr lang="ru-RU" i="1" dirty="0" smtClean="0"/>
              <a:t>весовой функцией</a:t>
            </a:r>
            <a:r>
              <a:rPr lang="ru-RU" dirty="0" smtClean="0"/>
              <a:t> (</a:t>
            </a:r>
            <a:r>
              <a:rPr lang="en-US" dirty="0" smtClean="0"/>
              <a:t>weight function</a:t>
            </a:r>
            <a:r>
              <a:rPr lang="ru-RU" dirty="0" smtClean="0"/>
              <a:t>) </a:t>
            </a:r>
            <a:r>
              <a:rPr lang="en-US" i="1" dirty="0" smtClean="0"/>
              <a:t>w </a:t>
            </a:r>
            <a:r>
              <a:rPr lang="ru-RU" i="1" dirty="0" smtClean="0"/>
              <a:t>: Е</a:t>
            </a:r>
            <a:r>
              <a:rPr lang="ru-RU" dirty="0" smtClean="0"/>
              <a:t> → </a:t>
            </a:r>
            <a:r>
              <a:rPr lang="en-US" dirty="0" smtClean="0"/>
              <a:t>R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Например, пусть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= (V, </a:t>
            </a:r>
            <a:r>
              <a:rPr lang="ru-RU" i="1" dirty="0" smtClean="0"/>
              <a:t>Е)</a:t>
            </a:r>
            <a:r>
              <a:rPr lang="ru-RU" dirty="0" smtClean="0"/>
              <a:t> — взвешенный граф с весовой функцией </a:t>
            </a:r>
            <a:r>
              <a:rPr lang="en-US" i="1" dirty="0" smtClean="0"/>
              <a:t>w</a:t>
            </a:r>
            <a:r>
              <a:rPr lang="ru-RU" i="1" dirty="0" smtClean="0"/>
              <a:t>.</a:t>
            </a:r>
            <a:endParaRPr lang="en-US" i="1" dirty="0" smtClean="0"/>
          </a:p>
          <a:p>
            <a:r>
              <a:rPr lang="ru-RU" dirty="0" smtClean="0"/>
              <a:t> Вес </a:t>
            </a:r>
            <a:r>
              <a:rPr lang="en-US" i="1" dirty="0" smtClean="0"/>
              <a:t>w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i="1" dirty="0" smtClean="0"/>
              <a:t>)</a:t>
            </a:r>
            <a:r>
              <a:rPr lang="ru-RU" dirty="0" smtClean="0"/>
              <a:t> ребра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i="1" dirty="0" smtClean="0"/>
              <a:t>)</a:t>
            </a:r>
            <a:r>
              <a:rPr lang="ru-RU" dirty="0" smtClean="0"/>
              <a:t> </a:t>
            </a:r>
            <a:r>
              <a:rPr lang="ru-RU" i="1" dirty="0" smtClean="0"/>
              <a:t>Є</a:t>
            </a:r>
            <a:r>
              <a:rPr lang="ru-RU" dirty="0" smtClean="0"/>
              <a:t> </a:t>
            </a:r>
            <a:r>
              <a:rPr lang="ru-RU" i="1" dirty="0" smtClean="0"/>
              <a:t>Е</a:t>
            </a:r>
            <a:r>
              <a:rPr lang="ru-RU" dirty="0" smtClean="0"/>
              <a:t> просто хранится вместе с вершиной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в списке смежности </a:t>
            </a:r>
            <a:r>
              <a:rPr lang="ru-RU" i="1" dirty="0" smtClean="0"/>
              <a:t>и.</a:t>
            </a:r>
            <a:r>
              <a:rPr lang="ru-RU" dirty="0" smtClean="0"/>
              <a:t> Представление с помощью списков смежности достаточно гибко в том смысле, что легко адаптируется для поддержки многих других вариантов графов.</a:t>
            </a:r>
          </a:p>
          <a:p>
            <a:r>
              <a:rPr lang="ru-RU" dirty="0" smtClean="0"/>
              <a:t>Потенциальный недостаток представления при помощи списков смежности заключается в том, что при этом нет более быстрого способа определить, имеется ли данное ребро </a:t>
            </a:r>
            <a:r>
              <a:rPr lang="ru-RU" i="1" dirty="0" smtClean="0"/>
              <a:t>(и, </a:t>
            </a:r>
            <a:r>
              <a:rPr lang="en-US" i="1" dirty="0" smtClean="0"/>
              <a:t>v</a:t>
            </a:r>
            <a:r>
              <a:rPr lang="ru-RU" i="1" dirty="0" smtClean="0"/>
              <a:t>)</a:t>
            </a:r>
            <a:r>
              <a:rPr lang="ru-RU" dirty="0" smtClean="0"/>
              <a:t> в графе, чем поиск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в списке </a:t>
            </a:r>
            <a:r>
              <a:rPr lang="en-US" i="1" dirty="0" err="1" smtClean="0"/>
              <a:t>Adj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u</a:t>
            </a:r>
            <a:r>
              <a:rPr lang="ru-RU" dirty="0" smtClean="0"/>
              <a:t>].</a:t>
            </a:r>
            <a:endParaRPr lang="en-US" dirty="0" smtClean="0"/>
          </a:p>
          <a:p>
            <a:r>
              <a:rPr lang="ru-RU" dirty="0" smtClean="0"/>
              <a:t> Этот недостаток можно устранить ценой использования асимптотически большего количества памяти и представления графа с помощью матрицы смежности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9"/>
            <a:ext cx="8229600" cy="271464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Представление графа </a:t>
            </a:r>
            <a:r>
              <a:rPr lang="en-US" sz="2400" i="1" dirty="0" smtClean="0"/>
              <a:t>G </a:t>
            </a:r>
            <a:r>
              <a:rPr lang="ru-RU" sz="2400" i="1" dirty="0" smtClean="0"/>
              <a:t>= (V, Е)</a:t>
            </a:r>
            <a:r>
              <a:rPr lang="ru-RU" sz="2400" dirty="0" smtClean="0"/>
              <a:t> с помощью </a:t>
            </a:r>
            <a:r>
              <a:rPr lang="ru-RU" sz="2400" i="1" dirty="0" smtClean="0"/>
              <a:t>матрицы смежности</a:t>
            </a:r>
            <a:r>
              <a:rPr lang="ru-RU" sz="2400" dirty="0" smtClean="0"/>
              <a:t> (</a:t>
            </a:r>
            <a:r>
              <a:rPr lang="en-US" sz="2400" dirty="0" smtClean="0"/>
              <a:t>adjacency</a:t>
            </a:r>
            <a:r>
              <a:rPr lang="ru-RU" sz="2400" dirty="0" smtClean="0"/>
              <a:t>-</a:t>
            </a:r>
            <a:r>
              <a:rPr lang="en-US" sz="2400" dirty="0" smtClean="0"/>
              <a:t>matrix representation</a:t>
            </a:r>
            <a:r>
              <a:rPr lang="ru-RU" sz="2400" dirty="0" smtClean="0"/>
              <a:t>) предполагает, что вершины перенумерованы в некотором порядке числами 1,2,...,|</a:t>
            </a:r>
            <a:r>
              <a:rPr lang="en-US" sz="2400" dirty="0" smtClean="0"/>
              <a:t>V</a:t>
            </a:r>
            <a:r>
              <a:rPr lang="ru-RU" sz="2400" dirty="0" smtClean="0"/>
              <a:t>|.</a:t>
            </a:r>
            <a:endParaRPr lang="en-US" sz="2400" dirty="0" smtClean="0"/>
          </a:p>
          <a:p>
            <a:r>
              <a:rPr lang="ru-RU" sz="2400" dirty="0" smtClean="0"/>
              <a:t> В таком случае представление графа 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r>
              <a:rPr lang="ru-RU" sz="2400" dirty="0" smtClean="0"/>
              <a:t>с использованием матрицы смежности представляет собой матрицу </a:t>
            </a:r>
            <a:r>
              <a:rPr lang="ru-RU" sz="2400" i="1" dirty="0" smtClean="0"/>
              <a:t>А</a:t>
            </a:r>
            <a:r>
              <a:rPr lang="ru-RU" sz="2400" dirty="0" smtClean="0"/>
              <a:t> = (</a:t>
            </a:r>
            <a:r>
              <a:rPr lang="ru-RU" sz="2400" dirty="0" err="1" smtClean="0"/>
              <a:t>а</a:t>
            </a:r>
            <a:r>
              <a:rPr lang="en-US" sz="2400" baseline="-25000" dirty="0" err="1" smtClean="0"/>
              <a:t>ij</a:t>
            </a:r>
            <a:r>
              <a:rPr lang="ru-RU" sz="2400" dirty="0" smtClean="0"/>
              <a:t>) размером |</a:t>
            </a:r>
            <a:r>
              <a:rPr lang="en-US" sz="2400" dirty="0" smtClean="0"/>
              <a:t>V</a:t>
            </a:r>
            <a:r>
              <a:rPr lang="ru-RU" sz="2400" dirty="0" smtClean="0"/>
              <a:t>| </a:t>
            </a:r>
            <a:r>
              <a:rPr lang="ru-RU" sz="2400" dirty="0" err="1" smtClean="0"/>
              <a:t>х</a:t>
            </a:r>
            <a:r>
              <a:rPr lang="ru-RU" sz="2400" dirty="0" smtClean="0"/>
              <a:t> |</a:t>
            </a:r>
            <a:r>
              <a:rPr lang="en-US" sz="2400" dirty="0" smtClean="0"/>
              <a:t>V</a:t>
            </a:r>
            <a:r>
              <a:rPr lang="ru-RU" sz="2400" dirty="0" smtClean="0"/>
              <a:t>|, такую что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143108" y="3000372"/>
          <a:ext cx="3771920" cy="942980"/>
        </p:xfrm>
        <a:graphic>
          <a:graphicData uri="http://schemas.openxmlformats.org/presentationml/2006/ole">
            <p:oleObj spid="_x0000_s46082" name="Формула" r:id="rId3" imgW="1828800" imgH="4572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158" y="4000504"/>
            <a:ext cx="84296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Поскольку граф</a:t>
            </a:r>
            <a:r>
              <a:rPr lang="en-US" sz="2400" dirty="0" smtClean="0"/>
              <a:t> </a:t>
            </a:r>
            <a:r>
              <a:rPr lang="ru-RU" sz="2400" dirty="0" err="1" smtClean="0"/>
              <a:t>неориентирован</a:t>
            </a:r>
            <a:r>
              <a:rPr lang="ru-RU" sz="2400" dirty="0" smtClean="0"/>
              <a:t>, </a:t>
            </a:r>
            <a:r>
              <a:rPr lang="ru-RU" sz="2400" i="1" dirty="0" smtClean="0"/>
              <a:t>(и, </a:t>
            </a:r>
            <a:r>
              <a:rPr lang="en-US" sz="2400" i="1" dirty="0" smtClean="0"/>
              <a:t>v</a:t>
            </a:r>
            <a:r>
              <a:rPr lang="ru-RU" sz="2400" i="1" dirty="0" smtClean="0"/>
              <a:t>)</a:t>
            </a:r>
            <a:r>
              <a:rPr lang="ru-RU" sz="2400" dirty="0" smtClean="0"/>
              <a:t> и </a:t>
            </a:r>
            <a:r>
              <a:rPr lang="ru-RU" sz="2400" i="1" dirty="0" smtClean="0"/>
              <a:t>(</a:t>
            </a:r>
            <a:r>
              <a:rPr lang="en-US" sz="2400" i="1" dirty="0" smtClean="0"/>
              <a:t>v</a:t>
            </a:r>
            <a:r>
              <a:rPr lang="ru-RU" sz="2400" i="1" dirty="0" smtClean="0"/>
              <a:t>, и)</a:t>
            </a:r>
            <a:r>
              <a:rPr lang="ru-RU" sz="2400" dirty="0" smtClean="0"/>
              <a:t> представляют одно и то же ребро, так что матрица смежности неориентированного графа совпадает с транспонированной матрицей смежности, т.е. </a:t>
            </a:r>
            <a:r>
              <a:rPr lang="ru-RU" sz="2400" i="1" dirty="0" smtClean="0"/>
              <a:t>А — А</a:t>
            </a:r>
            <a:r>
              <a:rPr lang="ru-RU" sz="2400" i="1" baseline="30000" dirty="0" smtClean="0"/>
              <a:t>Т</a:t>
            </a:r>
            <a:r>
              <a:rPr lang="ru-RU" sz="2400" i="1" dirty="0" smtClean="0"/>
              <a:t>.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r>
              <a:rPr lang="ru-RU" sz="2400" dirty="0" smtClean="0"/>
              <a:t>В ряде приложений это свойство позволяет хранить только элементы матрицы, находящиеся на главной диагонали и выше нее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3624</Words>
  <Application>Microsoft Office PowerPoint</Application>
  <PresentationFormat>Экран (4:3)</PresentationFormat>
  <Paragraphs>208</Paragraphs>
  <Slides>38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0" baseType="lpstr">
      <vt:lpstr>Тема Office</vt:lpstr>
      <vt:lpstr>Формула</vt:lpstr>
      <vt:lpstr>Работа с графами</vt:lpstr>
      <vt:lpstr>Графы</vt:lpstr>
      <vt:lpstr>Слайд 3</vt:lpstr>
      <vt:lpstr>Представление графов</vt:lpstr>
      <vt:lpstr>Представление графов</vt:lpstr>
      <vt:lpstr>Слайд 6</vt:lpstr>
      <vt:lpstr>Слайд 7</vt:lpstr>
      <vt:lpstr>Слайд 8</vt:lpstr>
      <vt:lpstr>Слайд 9</vt:lpstr>
      <vt:lpstr>Поиск в ширину</vt:lpstr>
      <vt:lpstr>Слайд 11</vt:lpstr>
      <vt:lpstr>Слайд 12</vt:lpstr>
      <vt:lpstr>Слайд 13</vt:lpstr>
      <vt:lpstr>Процедура поиска в ширину</vt:lpstr>
      <vt:lpstr>Слайд 15</vt:lpstr>
      <vt:lpstr>Слайд 16</vt:lpstr>
      <vt:lpstr>Слайд 17</vt:lpstr>
      <vt:lpstr>Слайд 18</vt:lpstr>
      <vt:lpstr>Слайд 19</vt:lpstr>
      <vt:lpstr>Анализ</vt:lpstr>
      <vt:lpstr>Деревья поиска в ширину</vt:lpstr>
      <vt:lpstr>Слайд 22</vt:lpstr>
      <vt:lpstr>Поиск в глубину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Топологическая сортировка</vt:lpstr>
      <vt:lpstr>Слайд 35</vt:lpstr>
      <vt:lpstr>Слайд 36</vt:lpstr>
      <vt:lpstr>Слайд 37</vt:lpstr>
      <vt:lpstr>Слайд 38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Элементарные структуры данных</dc:title>
  <dc:creator>1</dc:creator>
  <cp:lastModifiedBy>1</cp:lastModifiedBy>
  <cp:revision>183</cp:revision>
  <dcterms:created xsi:type="dcterms:W3CDTF">2013-02-20T08:50:42Z</dcterms:created>
  <dcterms:modified xsi:type="dcterms:W3CDTF">2014-03-24T05:30:15Z</dcterms:modified>
</cp:coreProperties>
</file>