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34"/>
  </p:notesMasterIdLst>
  <p:sldIdLst>
    <p:sldId id="256" r:id="rId2"/>
    <p:sldId id="279" r:id="rId3"/>
    <p:sldId id="280" r:id="rId4"/>
    <p:sldId id="281" r:id="rId5"/>
    <p:sldId id="282" r:id="rId6"/>
    <p:sldId id="286" r:id="rId7"/>
    <p:sldId id="287" r:id="rId8"/>
    <p:sldId id="288" r:id="rId9"/>
    <p:sldId id="290" r:id="rId10"/>
    <p:sldId id="289" r:id="rId11"/>
    <p:sldId id="291" r:id="rId12"/>
    <p:sldId id="292" r:id="rId13"/>
    <p:sldId id="293" r:id="rId14"/>
    <p:sldId id="294" r:id="rId15"/>
    <p:sldId id="296" r:id="rId16"/>
    <p:sldId id="295" r:id="rId17"/>
    <p:sldId id="309" r:id="rId18"/>
    <p:sldId id="310" r:id="rId19"/>
    <p:sldId id="298" r:id="rId20"/>
    <p:sldId id="297" r:id="rId21"/>
    <p:sldId id="300" r:id="rId22"/>
    <p:sldId id="301" r:id="rId23"/>
    <p:sldId id="311" r:id="rId24"/>
    <p:sldId id="312" r:id="rId25"/>
    <p:sldId id="303" r:id="rId26"/>
    <p:sldId id="304" r:id="rId27"/>
    <p:sldId id="305" r:id="rId28"/>
    <p:sldId id="302" r:id="rId29"/>
    <p:sldId id="299" r:id="rId30"/>
    <p:sldId id="306" r:id="rId31"/>
    <p:sldId id="307" r:id="rId32"/>
    <p:sldId id="30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F56B6-6B23-40A2-A9D2-42E688AB3D2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F6A99-0FEF-49A4-AC89-DA39C549C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AAD4-8FD6-4AF3-934E-43D09E2BA730}" type="datetime1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07D-AE31-4473-B96A-35D7AA9080AE}" type="datetime1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3296-B1D6-42C0-AA1F-0D777FFEAECD}" type="datetime1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F559-AD6F-478D-9F3D-40DB23D519DE}" type="datetime1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96E4-24EE-48F6-A299-0AFF037262A6}" type="datetime1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9040-474C-4A04-A11E-BBC2D921AEBD}" type="datetime1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8CEF-E3D8-4A8C-8E2B-65F81379AF37}" type="datetime1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3245-8508-48BE-9577-5B7913E108F7}" type="datetime1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5AAA-2A75-40BD-8DEF-EB9B1A0A2041}" type="datetime1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3DA3-8063-42AA-B567-CFC6F6F97435}" type="datetime1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3B7E-FDF2-43DB-8272-B60216AF2E25}" type="datetime1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44B82-EEB5-4F3A-891B-836B83DE82F1}" type="datetime1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Работа с графами.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</a:t>
            </a:r>
            <a:r>
              <a:rPr lang="en-US" smtClean="0"/>
              <a:t>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Правило для распознавания безопасных ребер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86253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Теорема</a:t>
            </a:r>
            <a:r>
              <a:rPr lang="ru-RU" sz="2400" b="1" dirty="0" smtClean="0"/>
              <a:t>. </a:t>
            </a:r>
            <a:r>
              <a:rPr lang="ru-RU" sz="2400" dirty="0" smtClean="0"/>
              <a:t>Пусть </a:t>
            </a:r>
            <a:r>
              <a:rPr lang="en-US" sz="2400" i="1" dirty="0" smtClean="0"/>
              <a:t>G</a:t>
            </a:r>
            <a:r>
              <a:rPr lang="en-US" sz="2400" dirty="0" smtClean="0"/>
              <a:t> </a:t>
            </a:r>
            <a:r>
              <a:rPr lang="ru-RU" sz="2400" dirty="0" smtClean="0"/>
              <a:t>= (V, </a:t>
            </a:r>
            <a:r>
              <a:rPr lang="ru-RU" sz="2400" i="1" dirty="0" smtClean="0"/>
              <a:t>Е)</a:t>
            </a:r>
            <a:r>
              <a:rPr lang="ru-RU" sz="2400" dirty="0" smtClean="0"/>
              <a:t> — связный неориентированный граф с действительной весовой функцией го, определенной на </a:t>
            </a:r>
            <a:r>
              <a:rPr lang="ru-RU" sz="2400" i="1" dirty="0" smtClean="0"/>
              <a:t>Е.</a:t>
            </a:r>
            <a:r>
              <a:rPr lang="ru-RU" sz="2400" dirty="0" smtClean="0"/>
              <a:t> Пусть </a:t>
            </a:r>
            <a:r>
              <a:rPr lang="ru-RU" sz="2400" i="1" dirty="0" smtClean="0"/>
              <a:t>А</a:t>
            </a:r>
            <a:r>
              <a:rPr lang="ru-RU" sz="2400" dirty="0" smtClean="0"/>
              <a:t> — подмножество </a:t>
            </a:r>
            <a:r>
              <a:rPr lang="ru-RU" sz="2400" i="1" dirty="0" smtClean="0"/>
              <a:t>Е, </a:t>
            </a:r>
            <a:r>
              <a:rPr lang="ru-RU" sz="2400" dirty="0" smtClean="0"/>
              <a:t>которое входит в некоторое минимальное </a:t>
            </a:r>
            <a:r>
              <a:rPr lang="ru-RU" sz="2400" dirty="0" err="1" smtClean="0"/>
              <a:t>остовное</a:t>
            </a:r>
            <a:r>
              <a:rPr lang="ru-RU" sz="2400" dirty="0" smtClean="0"/>
              <a:t> дерево </a:t>
            </a:r>
            <a:r>
              <a:rPr lang="en-US" sz="2400" i="1" dirty="0" smtClean="0"/>
              <a:t>G</a:t>
            </a:r>
            <a:r>
              <a:rPr lang="ru-RU" sz="2400" i="1" dirty="0" smtClean="0"/>
              <a:t>,</a:t>
            </a:r>
            <a:r>
              <a:rPr lang="ru-RU" sz="2400" dirty="0" smtClean="0"/>
              <a:t> (</a:t>
            </a:r>
            <a:r>
              <a:rPr lang="en-US" sz="2400" dirty="0" smtClean="0"/>
              <a:t>S</a:t>
            </a:r>
            <a:r>
              <a:rPr lang="ru-RU" sz="2400" dirty="0" smtClean="0"/>
              <a:t>, </a:t>
            </a:r>
            <a:r>
              <a:rPr lang="ru-RU" sz="2400" i="1" dirty="0" smtClean="0"/>
              <a:t>V — </a:t>
            </a:r>
            <a:r>
              <a:rPr lang="en-US" sz="2400" i="1" dirty="0" smtClean="0"/>
              <a:t>S</a:t>
            </a:r>
            <a:r>
              <a:rPr lang="ru-RU" sz="2400" i="1" dirty="0" smtClean="0"/>
              <a:t>) —</a:t>
            </a:r>
            <a:r>
              <a:rPr lang="ru-RU" sz="2400" dirty="0" smtClean="0"/>
              <a:t> разрез </a:t>
            </a:r>
            <a:r>
              <a:rPr lang="en-US" sz="2400" i="1" dirty="0" smtClean="0"/>
              <a:t>G</a:t>
            </a:r>
            <a:r>
              <a:rPr lang="ru-RU" sz="2400" i="1" dirty="0" smtClean="0"/>
              <a:t>,</a:t>
            </a:r>
            <a:r>
              <a:rPr lang="ru-RU" sz="2400" dirty="0" smtClean="0"/>
              <a:t> согласованный с Л по ребрам, а </a:t>
            </a:r>
            <a:r>
              <a:rPr lang="ru-RU" sz="2400" i="1" dirty="0" smtClean="0"/>
              <a:t>(и, </a:t>
            </a:r>
            <a:r>
              <a:rPr lang="en-US" sz="2400" i="1" dirty="0" smtClean="0"/>
              <a:t>v</a:t>
            </a:r>
            <a:r>
              <a:rPr lang="ru-RU" sz="2400" dirty="0" smtClean="0"/>
              <a:t>) — легкое ребро, пересекающее разрез (5, </a:t>
            </a:r>
            <a:r>
              <a:rPr lang="ru-RU" sz="2400" i="1" dirty="0" smtClean="0"/>
              <a:t>V</a:t>
            </a:r>
            <a:r>
              <a:rPr lang="ru-RU" sz="2400" dirty="0" smtClean="0"/>
              <a:t> — </a:t>
            </a:r>
            <a:r>
              <a:rPr lang="en-US" sz="2400" dirty="0" smtClean="0"/>
              <a:t>S</a:t>
            </a:r>
            <a:r>
              <a:rPr lang="ru-RU" sz="2400" dirty="0" smtClean="0"/>
              <a:t>). Тогда ребро </a:t>
            </a:r>
            <a:r>
              <a:rPr lang="ru-RU" sz="2400" i="1" dirty="0" smtClean="0"/>
              <a:t>(и, </a:t>
            </a:r>
            <a:r>
              <a:rPr lang="en-US" sz="2400" i="1" dirty="0" smtClean="0"/>
              <a:t>v</a:t>
            </a:r>
            <a:r>
              <a:rPr lang="ru-RU" sz="2400" i="1" dirty="0" smtClean="0"/>
              <a:t>)</a:t>
            </a:r>
            <a:r>
              <a:rPr lang="ru-RU" sz="2400" dirty="0" smtClean="0"/>
              <a:t> является безопасным для </a:t>
            </a:r>
            <a:r>
              <a:rPr lang="ru-RU" sz="2400" i="1" dirty="0" smtClean="0"/>
              <a:t>А.</a:t>
            </a:r>
          </a:p>
          <a:p>
            <a:endParaRPr lang="ru-RU" sz="2400" i="1" dirty="0" smtClean="0"/>
          </a:p>
          <a:p>
            <a:r>
              <a:rPr lang="ru-RU" sz="2400" dirty="0" smtClean="0"/>
              <a:t>Теорема помогает нам лучше понять, как работает процедура </a:t>
            </a:r>
            <a:r>
              <a:rPr lang="en-US" sz="2400" b="1" cap="small" dirty="0" smtClean="0"/>
              <a:t>Generic_ </a:t>
            </a:r>
            <a:r>
              <a:rPr lang="en-US" sz="2400" dirty="0" smtClean="0"/>
              <a:t>MST</a:t>
            </a:r>
            <a:r>
              <a:rPr lang="ru-RU" sz="2400" dirty="0" smtClean="0"/>
              <a:t>. В процессе работы алгоритма множество </a:t>
            </a:r>
            <a:r>
              <a:rPr lang="ru-RU" sz="2400" i="1" dirty="0" smtClean="0"/>
              <a:t>А</a:t>
            </a:r>
            <a:r>
              <a:rPr lang="ru-RU" sz="2400" dirty="0" smtClean="0"/>
              <a:t> всегда ациклическое; в противном случае минимальное </a:t>
            </a:r>
            <a:r>
              <a:rPr lang="ru-RU" sz="2400" dirty="0" err="1" smtClean="0"/>
              <a:t>остовное</a:t>
            </a:r>
            <a:r>
              <a:rPr lang="ru-RU" sz="2400" dirty="0" smtClean="0"/>
              <a:t> дерево, включающее </a:t>
            </a:r>
            <a:r>
              <a:rPr lang="ru-RU" sz="2400" i="1" dirty="0" smtClean="0"/>
              <a:t>А,</a:t>
            </a:r>
            <a:r>
              <a:rPr lang="ru-RU" sz="2400" dirty="0" smtClean="0"/>
              <a:t> содержало бы цикл, что приводит к противоречию.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любой момент выполнения алгоритма граф </a:t>
            </a:r>
            <a:r>
              <a:rPr lang="en-US" i="1" dirty="0" err="1" smtClean="0"/>
              <a:t>Ga</a:t>
            </a:r>
            <a:r>
              <a:rPr lang="en-US" i="1" dirty="0" smtClean="0"/>
              <a:t> </a:t>
            </a:r>
            <a:r>
              <a:rPr lang="ru-RU" i="1" dirty="0" smtClean="0"/>
              <a:t> </a:t>
            </a:r>
            <a:r>
              <a:rPr lang="ru-RU" dirty="0" smtClean="0"/>
              <a:t>= (V, </a:t>
            </a:r>
            <a:r>
              <a:rPr lang="ru-RU" i="1" dirty="0" smtClean="0"/>
              <a:t>Е)</a:t>
            </a:r>
            <a:r>
              <a:rPr lang="ru-RU" dirty="0" smtClean="0"/>
              <a:t> представляет собой лес и каждый из связных компонентов </a:t>
            </a:r>
            <a:r>
              <a:rPr lang="en-US" i="1" dirty="0" smtClean="0"/>
              <a:t>G</a:t>
            </a:r>
            <a:r>
              <a:rPr lang="ru-RU" i="1" dirty="0" smtClean="0"/>
              <a:t>а</a:t>
            </a:r>
            <a:r>
              <a:rPr lang="ru-RU" dirty="0" smtClean="0"/>
              <a:t> является деревом. (Некоторые из деревьев могут содержать всего одну вершину, например, в случае, когда алгоритм начинает работу: множество </a:t>
            </a:r>
            <a:r>
              <a:rPr lang="ru-RU" i="1" dirty="0" smtClean="0"/>
              <a:t>А</a:t>
            </a:r>
            <a:r>
              <a:rPr lang="ru-RU" dirty="0" smtClean="0"/>
              <a:t> в этот момент пустое, а лес содержит |</a:t>
            </a:r>
            <a:r>
              <a:rPr lang="en-US" dirty="0" smtClean="0"/>
              <a:t>V</a:t>
            </a:r>
            <a:r>
              <a:rPr lang="ru-RU" dirty="0" smtClean="0"/>
              <a:t>| деревьев, по одному для каждой вершины.) Кроме того, любое безопасное для </a:t>
            </a:r>
            <a:r>
              <a:rPr lang="ru-RU" i="1" dirty="0" smtClean="0"/>
              <a:t>А</a:t>
            </a:r>
            <a:r>
              <a:rPr lang="ru-RU" dirty="0" smtClean="0"/>
              <a:t> ребро (</a:t>
            </a:r>
            <a:r>
              <a:rPr lang="en-US" dirty="0" smtClean="0"/>
              <a:t>u</a:t>
            </a:r>
            <a:r>
              <a:rPr lang="ru-RU" dirty="0" smtClean="0"/>
              <a:t>, </a:t>
            </a:r>
            <a:r>
              <a:rPr lang="en-US" i="1" dirty="0" smtClean="0"/>
              <a:t>v</a:t>
            </a:r>
            <a:r>
              <a:rPr lang="ru-RU" dirty="0" smtClean="0"/>
              <a:t>) соединяет различные компоненты </a:t>
            </a:r>
            <a:r>
              <a:rPr lang="en-US" i="1" dirty="0" smtClean="0"/>
              <a:t>G </a:t>
            </a:r>
            <a:r>
              <a:rPr lang="ru-RU" b="1" i="1" cap="small" dirty="0" smtClean="0"/>
              <a:t>а,</a:t>
            </a:r>
            <a:r>
              <a:rPr lang="ru-RU" dirty="0" smtClean="0"/>
              <a:t> поскольку множество </a:t>
            </a:r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dirty="0" smtClean="0"/>
              <a:t>U </a:t>
            </a:r>
            <a:r>
              <a:rPr lang="ru-RU" dirty="0" smtClean="0"/>
              <a:t>{(и, и)} должно быть ациклическим.</a:t>
            </a:r>
          </a:p>
          <a:p>
            <a:r>
              <a:rPr lang="ru-RU" dirty="0" smtClean="0"/>
              <a:t>Цикл в строках 2-4 процедуры </a:t>
            </a:r>
            <a:r>
              <a:rPr lang="en-US" dirty="0" smtClean="0"/>
              <a:t>GENERIC</a:t>
            </a:r>
            <a:r>
              <a:rPr lang="ru-RU" dirty="0" smtClean="0"/>
              <a:t>_</a:t>
            </a:r>
            <a:r>
              <a:rPr lang="en-US" dirty="0" smtClean="0"/>
              <a:t>MST </a:t>
            </a:r>
            <a:r>
              <a:rPr lang="ru-RU" dirty="0" smtClean="0"/>
              <a:t>выполняется |</a:t>
            </a:r>
            <a:r>
              <a:rPr lang="en-US" dirty="0" smtClean="0"/>
              <a:t>V</a:t>
            </a:r>
            <a:r>
              <a:rPr lang="ru-RU" dirty="0" smtClean="0"/>
              <a:t>| — 1 раз, так как должны быть найдены все |</a:t>
            </a:r>
            <a:r>
              <a:rPr lang="en-US" dirty="0" smtClean="0"/>
              <a:t>V</a:t>
            </a:r>
            <a:r>
              <a:rPr lang="ru-RU" dirty="0" smtClean="0"/>
              <a:t>| — 1 ребер минимального </a:t>
            </a:r>
            <a:r>
              <a:rPr lang="ru-RU" dirty="0" err="1" smtClean="0"/>
              <a:t>остовного</a:t>
            </a:r>
            <a:r>
              <a:rPr lang="ru-RU" dirty="0" smtClean="0"/>
              <a:t> дерева. Изначально, когда </a:t>
            </a:r>
            <a:r>
              <a:rPr lang="en-US" i="1" dirty="0" smtClean="0"/>
              <a:t>А</a:t>
            </a:r>
            <a:r>
              <a:rPr lang="en-US" dirty="0" smtClean="0"/>
              <a:t> </a:t>
            </a:r>
            <a:r>
              <a:rPr lang="ru-RU" dirty="0" smtClean="0"/>
              <a:t>= 0, в </a:t>
            </a:r>
            <a:r>
              <a:rPr lang="en-US" i="1" dirty="0" smtClean="0"/>
              <a:t>G</a:t>
            </a:r>
            <a:r>
              <a:rPr lang="ru-RU" i="1" cap="small" dirty="0" smtClean="0"/>
              <a:t>а</a:t>
            </a:r>
            <a:r>
              <a:rPr lang="ru-RU" dirty="0" smtClean="0"/>
              <a:t> имеется |</a:t>
            </a:r>
            <a:r>
              <a:rPr lang="en-US" dirty="0" smtClean="0"/>
              <a:t>V</a:t>
            </a:r>
            <a:r>
              <a:rPr lang="ru-RU" dirty="0" smtClean="0"/>
              <a:t>| деревьев и каждая итерация уменьшает их количество на единицу. Когда лес содержит только одно дерево, алгоритм завершается.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Алгоритмы </a:t>
            </a:r>
            <a:r>
              <a:rPr lang="ru-RU" dirty="0" err="1" smtClean="0"/>
              <a:t>Крускала</a:t>
            </a:r>
            <a:r>
              <a:rPr lang="ru-RU" dirty="0" smtClean="0"/>
              <a:t> и Прима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Описанные в этом разделе алгоритмы следуют общей схеме поиска минимального </a:t>
            </a:r>
            <a:r>
              <a:rPr lang="ru-RU" dirty="0" err="1" smtClean="0"/>
              <a:t>остовного</a:t>
            </a:r>
            <a:r>
              <a:rPr lang="ru-RU" dirty="0" smtClean="0"/>
              <a:t> дерева. Каждый из них использует свое правило для определения безопасных ребер в строке 3 процедуры </a:t>
            </a:r>
            <a:r>
              <a:rPr lang="en-US" dirty="0" smtClean="0"/>
              <a:t>Generic</a:t>
            </a:r>
            <a:r>
              <a:rPr lang="ru-RU" dirty="0" smtClean="0"/>
              <a:t>_</a:t>
            </a:r>
            <a:r>
              <a:rPr lang="en-US" dirty="0" smtClean="0"/>
              <a:t>MST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В алгоритме </a:t>
            </a:r>
            <a:r>
              <a:rPr lang="ru-RU" dirty="0" err="1" smtClean="0"/>
              <a:t>Крускала</a:t>
            </a:r>
            <a:r>
              <a:rPr lang="ru-RU" dirty="0" smtClean="0"/>
              <a:t> множество </a:t>
            </a:r>
            <a:r>
              <a:rPr lang="ru-RU" i="1" dirty="0" smtClean="0"/>
              <a:t>А</a:t>
            </a:r>
            <a:r>
              <a:rPr lang="ru-RU" dirty="0" smtClean="0"/>
              <a:t> является лесом. В </a:t>
            </a:r>
            <a:r>
              <a:rPr lang="ru-RU" i="1" dirty="0" smtClean="0"/>
              <a:t>А</a:t>
            </a:r>
            <a:r>
              <a:rPr lang="ru-RU" dirty="0" smtClean="0"/>
              <a:t> добавляются безопасные ребра, которые являются ребрами минимального веса, объединяющими два различных компонента.</a:t>
            </a:r>
          </a:p>
          <a:p>
            <a:r>
              <a:rPr lang="ru-RU" dirty="0" smtClean="0"/>
              <a:t> В алгоритме Прима множество </a:t>
            </a:r>
            <a:r>
              <a:rPr lang="ru-RU" i="1" dirty="0" smtClean="0"/>
              <a:t>А</a:t>
            </a:r>
            <a:r>
              <a:rPr lang="ru-RU" dirty="0" smtClean="0"/>
              <a:t> образует единое дерево. В </a:t>
            </a:r>
            <a:r>
              <a:rPr lang="ru-RU" i="1" dirty="0" smtClean="0"/>
              <a:t>А</a:t>
            </a:r>
            <a:r>
              <a:rPr lang="ru-RU" dirty="0" smtClean="0"/>
              <a:t> добавляются безопасные ребра, которые являются ребрами минимального веса, соединяющими дерево с вершиной вне дерева.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</a:t>
            </a:r>
            <a:r>
              <a:rPr lang="ru-RU" dirty="0" err="1" smtClean="0"/>
              <a:t>Крускала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Алгоритм </a:t>
            </a:r>
            <a:r>
              <a:rPr lang="ru-RU" dirty="0" err="1" smtClean="0"/>
              <a:t>Крускала</a:t>
            </a:r>
            <a:r>
              <a:rPr lang="ru-RU" dirty="0" smtClean="0"/>
              <a:t> непосредственно основан на обобщенном алгоритме поиска минимального </a:t>
            </a:r>
            <a:r>
              <a:rPr lang="ru-RU" dirty="0" err="1" smtClean="0"/>
              <a:t>остовного</a:t>
            </a:r>
            <a:r>
              <a:rPr lang="ru-RU" dirty="0" smtClean="0"/>
              <a:t> дерева.</a:t>
            </a:r>
            <a:endParaRPr lang="en-US" dirty="0" smtClean="0"/>
          </a:p>
          <a:p>
            <a:r>
              <a:rPr lang="ru-RU" dirty="0" smtClean="0"/>
              <a:t> Он находит безопасное ребро для добавления в растущий лес путем поиска ребра </a:t>
            </a:r>
            <a:r>
              <a:rPr lang="ru-RU" i="1" dirty="0" smtClean="0"/>
              <a:t>(и, </a:t>
            </a:r>
            <a:r>
              <a:rPr lang="en-US" i="1" dirty="0" smtClean="0"/>
              <a:t>v</a:t>
            </a:r>
            <a:r>
              <a:rPr lang="ru-RU" i="1" dirty="0" smtClean="0"/>
              <a:t>)</a:t>
            </a:r>
            <a:r>
              <a:rPr lang="ru-RU" dirty="0" smtClean="0"/>
              <a:t> с минимальным весом среди всех ребер, соединяющих два дерева в лесу.</a:t>
            </a:r>
            <a:endParaRPr lang="en-US" dirty="0" smtClean="0"/>
          </a:p>
          <a:p>
            <a:r>
              <a:rPr lang="ru-RU" dirty="0" smtClean="0"/>
              <a:t> Обозначим два дерева, соединяемые ребром </a:t>
            </a:r>
            <a:r>
              <a:rPr lang="ru-RU" i="1" dirty="0" smtClean="0"/>
              <a:t>(и, </a:t>
            </a:r>
            <a:r>
              <a:rPr lang="en-US" i="1" dirty="0" smtClean="0"/>
              <a:t>v</a:t>
            </a:r>
            <a:r>
              <a:rPr lang="ru-RU" dirty="0" smtClean="0"/>
              <a:t>), как </a:t>
            </a:r>
            <a:r>
              <a:rPr lang="ru-RU" i="1" dirty="0" smtClean="0"/>
              <a:t>С</a:t>
            </a:r>
            <a:r>
              <a:rPr lang="en-US" i="1" dirty="0" smtClean="0"/>
              <a:t>1</a:t>
            </a:r>
            <a:r>
              <a:rPr lang="ru-RU" dirty="0" smtClean="0"/>
              <a:t>и С</a:t>
            </a:r>
            <a:r>
              <a:rPr lang="en-US" dirty="0" smtClean="0"/>
              <a:t>2.</a:t>
            </a:r>
            <a:r>
              <a:rPr lang="ru-RU" dirty="0" smtClean="0"/>
              <a:t> Поскольку </a:t>
            </a:r>
            <a:r>
              <a:rPr lang="ru-RU" i="1" dirty="0" smtClean="0"/>
              <a:t>(и, </a:t>
            </a:r>
            <a:r>
              <a:rPr lang="en-US" i="1" dirty="0" smtClean="0"/>
              <a:t>v</a:t>
            </a:r>
            <a:r>
              <a:rPr lang="ru-RU" dirty="0" smtClean="0"/>
              <a:t>) должно быть легким ребром, соединяющим </a:t>
            </a:r>
            <a:r>
              <a:rPr lang="ru-RU" i="1" dirty="0" smtClean="0"/>
              <a:t>С</a:t>
            </a:r>
            <a:r>
              <a:rPr lang="en-US" i="1" dirty="0" smtClean="0"/>
              <a:t>1</a:t>
            </a:r>
            <a:r>
              <a:rPr lang="ru-RU" dirty="0" smtClean="0"/>
              <a:t> с некоторым другим деревом, из следствия 23.2 вытекает, что </a:t>
            </a:r>
            <a:r>
              <a:rPr lang="ru-RU" i="1" dirty="0" smtClean="0"/>
              <a:t>(и, </a:t>
            </a:r>
            <a:r>
              <a:rPr lang="en-US" i="1" dirty="0" smtClean="0"/>
              <a:t>v</a:t>
            </a:r>
            <a:r>
              <a:rPr lang="ru-RU" i="1" dirty="0" smtClean="0"/>
              <a:t>)</a:t>
            </a:r>
            <a:r>
              <a:rPr lang="ru-RU" dirty="0" smtClean="0"/>
              <a:t> — безопасное для </a:t>
            </a:r>
            <a:r>
              <a:rPr lang="ru-RU" i="1" dirty="0" smtClean="0"/>
              <a:t>С</a:t>
            </a:r>
            <a:r>
              <a:rPr lang="en-US" i="1" dirty="0" smtClean="0"/>
              <a:t>1</a:t>
            </a:r>
            <a:r>
              <a:rPr lang="ru-RU" dirty="0" smtClean="0"/>
              <a:t> ребро.</a:t>
            </a:r>
            <a:endParaRPr lang="en-US" dirty="0" smtClean="0"/>
          </a:p>
          <a:p>
            <a:r>
              <a:rPr lang="ru-RU" dirty="0" smtClean="0"/>
              <a:t> Алгоритм </a:t>
            </a:r>
            <a:r>
              <a:rPr lang="ru-RU" dirty="0" err="1" smtClean="0"/>
              <a:t>Крускала</a:t>
            </a:r>
            <a:r>
              <a:rPr lang="ru-RU" dirty="0" smtClean="0"/>
              <a:t> является жадным, поскольку на каждом шаге он добавляет к лесу ребро с минимально возможным весом.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Реализация алгоритма </a:t>
            </a:r>
            <a:r>
              <a:rPr lang="ru-RU" dirty="0" err="1" smtClean="0"/>
              <a:t>Крускала</a:t>
            </a:r>
            <a:r>
              <a:rPr lang="ru-RU" dirty="0" smtClean="0"/>
              <a:t> напоминает алгоритм для вычисления связных компонентов. </a:t>
            </a:r>
            <a:endParaRPr lang="en-US" dirty="0" smtClean="0"/>
          </a:p>
          <a:p>
            <a:r>
              <a:rPr lang="ru-RU" dirty="0" smtClean="0"/>
              <a:t>Она использует структуру для представления непересекающихся множеств.</a:t>
            </a:r>
            <a:endParaRPr lang="en-US" dirty="0" smtClean="0"/>
          </a:p>
          <a:p>
            <a:r>
              <a:rPr lang="ru-RU" dirty="0" smtClean="0"/>
              <a:t> Каждое множество содержит вершины де­рева в текущем лесу.</a:t>
            </a:r>
            <a:endParaRPr lang="en-US" dirty="0" smtClean="0"/>
          </a:p>
          <a:p>
            <a:r>
              <a:rPr lang="ru-RU" dirty="0" smtClean="0"/>
              <a:t> Операция </a:t>
            </a:r>
            <a:r>
              <a:rPr lang="en-US" cap="small" dirty="0" err="1" smtClean="0"/>
              <a:t>Find_Set</a:t>
            </a:r>
            <a:r>
              <a:rPr lang="en-US" cap="small" dirty="0" smtClean="0"/>
              <a:t>(</a:t>
            </a:r>
            <a:r>
              <a:rPr lang="en-US" dirty="0" smtClean="0"/>
              <a:t>u</a:t>
            </a:r>
            <a:r>
              <a:rPr lang="en-US" cap="small" dirty="0" smtClean="0"/>
              <a:t>) </a:t>
            </a:r>
            <a:r>
              <a:rPr lang="ru-RU" dirty="0" smtClean="0"/>
              <a:t>возвращает представительный элемент множества, содержащего </a:t>
            </a:r>
            <a:r>
              <a:rPr lang="ru-RU" i="1" dirty="0" smtClean="0"/>
              <a:t>и.</a:t>
            </a:r>
            <a:r>
              <a:rPr lang="ru-RU" dirty="0" smtClean="0"/>
              <a:t> Таким образом, мы можем определить, принадлежат ли две вершины </a:t>
            </a:r>
            <a:r>
              <a:rPr lang="ru-RU" i="1" dirty="0" smtClean="0"/>
              <a:t>и </a:t>
            </a:r>
            <a:r>
              <a:rPr lang="ru-RU" i="1" dirty="0" err="1" smtClean="0"/>
              <a:t>и</a:t>
            </a:r>
            <a:r>
              <a:rPr lang="ru-RU" i="1" dirty="0" smtClean="0"/>
              <a:t>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ru-RU" dirty="0" smtClean="0"/>
              <a:t>одному и тому же дереву, проверяя равенство </a:t>
            </a:r>
            <a:r>
              <a:rPr lang="en-US" cap="small" dirty="0" err="1" smtClean="0"/>
              <a:t>Find_Set</a:t>
            </a:r>
            <a:r>
              <a:rPr lang="en-US" cap="small" dirty="0" smtClean="0"/>
              <a:t>(</a:t>
            </a:r>
            <a:r>
              <a:rPr lang="en-US" dirty="0" smtClean="0"/>
              <a:t>u</a:t>
            </a:r>
            <a:r>
              <a:rPr lang="en-US" cap="small" dirty="0" smtClean="0"/>
              <a:t>) </a:t>
            </a:r>
            <a:r>
              <a:rPr lang="ru-RU" dirty="0" smtClean="0"/>
              <a:t>и </a:t>
            </a:r>
            <a:r>
              <a:rPr lang="en-US" cap="small" dirty="0" err="1" smtClean="0"/>
              <a:t>Find_Set</a:t>
            </a:r>
            <a:r>
              <a:rPr lang="en-US" cap="small" dirty="0" smtClean="0"/>
              <a:t>(</a:t>
            </a:r>
            <a:r>
              <a:rPr lang="en-US" dirty="0" smtClean="0"/>
              <a:t>v</a:t>
            </a:r>
            <a:r>
              <a:rPr lang="en-US" cap="small" dirty="0" smtClean="0"/>
              <a:t>).</a:t>
            </a:r>
          </a:p>
          <a:p>
            <a:r>
              <a:rPr lang="en-US" cap="small" dirty="0" smtClean="0"/>
              <a:t> </a:t>
            </a:r>
            <a:r>
              <a:rPr lang="ru-RU" dirty="0" smtClean="0"/>
              <a:t>Объединение деревьев выполняется при помощи процедуры </a:t>
            </a:r>
            <a:r>
              <a:rPr lang="en-US" cap="small" dirty="0" smtClean="0"/>
              <a:t>Union.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Реализация </a:t>
            </a:r>
            <a:r>
              <a:rPr lang="ru-RU" dirty="0" err="1" smtClean="0"/>
              <a:t>доп</a:t>
            </a:r>
            <a:r>
              <a:rPr lang="ru-RU" dirty="0" smtClean="0"/>
              <a:t> функций с </a:t>
            </a:r>
            <a:r>
              <a:rPr lang="ru-RU" smtClean="0"/>
              <a:t>след слайда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cap="small" dirty="0" err="1" smtClean="0"/>
              <a:t>MST_Kruskal</a:t>
            </a:r>
            <a:r>
              <a:rPr lang="en-US" cap="small" dirty="0" smtClean="0"/>
              <a:t>(G, </a:t>
            </a:r>
            <a:r>
              <a:rPr lang="en-US" i="1" dirty="0" smtClean="0"/>
              <a:t>w)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i="1" dirty="0" smtClean="0"/>
              <a:t>А</a:t>
            </a:r>
            <a:r>
              <a:rPr lang="ru-RU" dirty="0" smtClean="0"/>
              <a:t> </a:t>
            </a:r>
            <a:r>
              <a:rPr lang="en-US" dirty="0" smtClean="0"/>
              <a:t>←</a:t>
            </a:r>
            <a:r>
              <a:rPr lang="ru-RU" dirty="0" smtClean="0"/>
              <a:t> 0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ru-RU" dirty="0" smtClean="0"/>
              <a:t>(Для) каждой вершины </a:t>
            </a:r>
            <a:r>
              <a:rPr lang="en-US" i="1" dirty="0" smtClean="0"/>
              <a:t>v </a:t>
            </a:r>
            <a:r>
              <a:rPr lang="ru-RU" i="1" dirty="0" smtClean="0"/>
              <a:t>Є </a:t>
            </a:r>
            <a:r>
              <a:rPr lang="en-US" i="1" dirty="0" smtClean="0"/>
              <a:t>V</a:t>
            </a:r>
            <a:r>
              <a:rPr lang="ru-RU" i="1" dirty="0" smtClean="0"/>
              <a:t>[</a:t>
            </a:r>
            <a:r>
              <a:rPr lang="en-US" i="1" dirty="0" smtClean="0"/>
              <a:t>G</a:t>
            </a:r>
            <a:r>
              <a:rPr lang="ru-RU" i="1" dirty="0" smtClean="0"/>
              <a:t>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	do</a:t>
            </a:r>
            <a:r>
              <a:rPr lang="en-US" dirty="0" smtClean="0"/>
              <a:t> </a:t>
            </a:r>
            <a:r>
              <a:rPr lang="en-US" cap="small" dirty="0" err="1" smtClean="0"/>
              <a:t>Make_Set</a:t>
            </a:r>
            <a:r>
              <a:rPr lang="en-US" cap="small" dirty="0" smtClean="0"/>
              <a:t>(v)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Сортируем ребра из </a:t>
            </a:r>
            <a:r>
              <a:rPr lang="ru-RU" i="1" dirty="0" smtClean="0"/>
              <a:t>Е</a:t>
            </a:r>
            <a:r>
              <a:rPr lang="ru-RU" dirty="0" smtClean="0"/>
              <a:t> в неубывающем порядке их весов </a:t>
            </a:r>
            <a:r>
              <a:rPr lang="en-US" i="1" dirty="0" smtClean="0"/>
              <a:t>w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ru-RU" dirty="0" smtClean="0"/>
              <a:t>(Для) каждого </a:t>
            </a:r>
            <a:r>
              <a:rPr lang="en-US" i="1" dirty="0" smtClean="0"/>
              <a:t>(u, v)</a:t>
            </a:r>
            <a:r>
              <a:rPr lang="en-US" dirty="0" smtClean="0"/>
              <a:t> </a:t>
            </a:r>
            <a:r>
              <a:rPr lang="ru-RU" i="1" dirty="0" smtClean="0"/>
              <a:t>Є</a:t>
            </a:r>
            <a:r>
              <a:rPr lang="en-US" dirty="0" smtClean="0"/>
              <a:t> </a:t>
            </a:r>
            <a:r>
              <a:rPr lang="en-US" i="1" dirty="0" smtClean="0"/>
              <a:t>Е</a:t>
            </a:r>
            <a:r>
              <a:rPr lang="en-US" dirty="0" smtClean="0"/>
              <a:t> </a:t>
            </a:r>
            <a:r>
              <a:rPr lang="ru-RU" dirty="0" smtClean="0"/>
              <a:t>(в порядке возрастания веса)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	do if </a:t>
            </a:r>
            <a:r>
              <a:rPr lang="en-US" dirty="0" err="1" smtClean="0"/>
              <a:t>Find_Set</a:t>
            </a:r>
            <a:r>
              <a:rPr lang="en-US" dirty="0" smtClean="0"/>
              <a:t>(u) </a:t>
            </a:r>
            <a:r>
              <a:rPr lang="en-US" i="1" dirty="0" smtClean="0"/>
              <a:t>≠</a:t>
            </a:r>
            <a:r>
              <a:rPr lang="en-US" dirty="0" smtClean="0"/>
              <a:t> </a:t>
            </a:r>
            <a:r>
              <a:rPr lang="en-US" dirty="0" err="1" smtClean="0"/>
              <a:t>Find_Set</a:t>
            </a:r>
            <a:r>
              <a:rPr lang="en-US" dirty="0" smtClean="0"/>
              <a:t>(v)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		then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← </a:t>
            </a:r>
            <a:r>
              <a:rPr lang="en-US" i="1" dirty="0" smtClean="0"/>
              <a:t>A</a:t>
            </a:r>
            <a:r>
              <a:rPr lang="en-US" dirty="0" smtClean="0"/>
              <a:t> U </a:t>
            </a:r>
            <a:r>
              <a:rPr lang="ru-RU" dirty="0" smtClean="0"/>
              <a:t>{(</a:t>
            </a:r>
            <a:r>
              <a:rPr lang="en-US" dirty="0" smtClean="0"/>
              <a:t>u</a:t>
            </a:r>
            <a:r>
              <a:rPr lang="ru-RU" dirty="0" smtClean="0"/>
              <a:t>, </a:t>
            </a:r>
            <a:r>
              <a:rPr lang="en-US" dirty="0" smtClean="0"/>
              <a:t>v)}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		          Union(u, </a:t>
            </a:r>
            <a:r>
              <a:rPr lang="en-US" i="1" dirty="0" smtClean="0"/>
              <a:t>v)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876"/>
            <a:ext cx="8115328" cy="300039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Алгоритм </a:t>
            </a:r>
            <a:r>
              <a:rPr lang="ru-RU" dirty="0" err="1" smtClean="0"/>
              <a:t>Крускала</a:t>
            </a:r>
            <a:r>
              <a:rPr lang="ru-RU" dirty="0" smtClean="0"/>
              <a:t> работает так, как показано на рис.</a:t>
            </a:r>
            <a:r>
              <a:rPr lang="en-US" dirty="0" smtClean="0"/>
              <a:t> </a:t>
            </a:r>
          </a:p>
          <a:p>
            <a:r>
              <a:rPr lang="ru-RU" dirty="0" smtClean="0"/>
              <a:t>В строках 1-3 выполняется инициализация множества </a:t>
            </a:r>
            <a:r>
              <a:rPr lang="en-US" i="1" dirty="0" smtClean="0"/>
              <a:t>А</a:t>
            </a:r>
            <a:r>
              <a:rPr lang="ru-RU" dirty="0" smtClean="0"/>
              <a:t> пустым множеством и создается </a:t>
            </a:r>
            <a:r>
              <a:rPr lang="en-US" i="1" dirty="0" smtClean="0"/>
              <a:t>\V\ </a:t>
            </a:r>
            <a:r>
              <a:rPr lang="ru-RU" dirty="0" smtClean="0"/>
              <a:t>деревьев, каждое из которых содержит по одной вершине.</a:t>
            </a:r>
            <a:r>
              <a:rPr lang="en-US" dirty="0" smtClean="0"/>
              <a:t> </a:t>
            </a:r>
          </a:p>
          <a:p>
            <a:r>
              <a:rPr lang="ru-RU" dirty="0" smtClean="0"/>
              <a:t>Ребра в </a:t>
            </a:r>
            <a:r>
              <a:rPr lang="en-US" i="1" dirty="0" smtClean="0"/>
              <a:t>Е</a:t>
            </a:r>
            <a:r>
              <a:rPr lang="ru-RU" dirty="0" smtClean="0"/>
              <a:t> в строке 4 сортируются согласно их весу в неубывающем порядке.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2644" t="28939" r="14818" b="14898"/>
          <a:stretch>
            <a:fillRect/>
          </a:stretch>
        </p:blipFill>
        <p:spPr bwMode="auto">
          <a:xfrm>
            <a:off x="642910" y="142852"/>
            <a:ext cx="778671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857628"/>
            <a:ext cx="8115328" cy="278608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Цикл </a:t>
            </a:r>
            <a:r>
              <a:rPr lang="en-US" b="1" dirty="0" smtClean="0"/>
              <a:t>for </a:t>
            </a:r>
            <a:r>
              <a:rPr lang="ru-RU" dirty="0" smtClean="0"/>
              <a:t>в строках 5-8 проверяет для каждого ребра </a:t>
            </a:r>
            <a:r>
              <a:rPr lang="en-US" i="1" dirty="0" smtClean="0"/>
              <a:t>(и, v),</a:t>
            </a:r>
            <a:r>
              <a:rPr lang="en-US" dirty="0" smtClean="0"/>
              <a:t> </a:t>
            </a:r>
            <a:r>
              <a:rPr lang="ru-RU" dirty="0" smtClean="0"/>
              <a:t>принадлежат ли его концы одному и тому же дереву. Если это так, то данное ребро не может быть добавлено к лесу без того, чтобы создать при этом цикл, поэтому в таком случае ребро отбрасывается.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1978" t="25429" r="14818" b="19579"/>
          <a:stretch>
            <a:fillRect/>
          </a:stretch>
        </p:blipFill>
        <p:spPr bwMode="auto">
          <a:xfrm>
            <a:off x="571472" y="285728"/>
            <a:ext cx="785814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643578"/>
            <a:ext cx="8229600" cy="482585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4974" t="24280" r="14062" b="13669"/>
          <a:stretch>
            <a:fillRect/>
          </a:stretch>
        </p:blipFill>
        <p:spPr bwMode="auto">
          <a:xfrm>
            <a:off x="642910" y="0"/>
            <a:ext cx="7786742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Минимальные </a:t>
            </a:r>
            <a:r>
              <a:rPr lang="ru-RU" dirty="0" err="1" smtClean="0"/>
              <a:t>остовные</a:t>
            </a:r>
            <a:r>
              <a:rPr lang="ru-RU" dirty="0" smtClean="0"/>
              <a:t>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 разработке электронных схем зачастую необходимо электрически </a:t>
            </a:r>
            <a:r>
              <a:rPr lang="ru-RU" dirty="0" smtClean="0"/>
              <a:t>соединить </a:t>
            </a:r>
            <a:r>
              <a:rPr lang="ru-RU" dirty="0" smtClean="0"/>
              <a:t>контакты нескольких компонентов. Для соединения множества из </a:t>
            </a:r>
            <a:r>
              <a:rPr lang="en-US" i="1" dirty="0" smtClean="0"/>
              <a:t>n</a:t>
            </a:r>
            <a:r>
              <a:rPr lang="ru-RU" dirty="0" smtClean="0"/>
              <a:t> контактов мы можем использовать некоторую компоновку из </a:t>
            </a:r>
            <a:r>
              <a:rPr lang="en-US" i="1" dirty="0" smtClean="0"/>
              <a:t>n</a:t>
            </a:r>
            <a:r>
              <a:rPr lang="ru-RU" dirty="0" smtClean="0"/>
              <a:t> — 1 проводов, каждый из которых соединяет два контакта.</a:t>
            </a:r>
            <a:endParaRPr lang="en-US" dirty="0" smtClean="0"/>
          </a:p>
          <a:p>
            <a:r>
              <a:rPr lang="ru-RU" dirty="0" smtClean="0"/>
              <a:t> Обычно желательно получить компоновку, которая использует минимальное количество провода.</a:t>
            </a:r>
          </a:p>
          <a:p>
            <a:r>
              <a:rPr lang="ru-RU" dirty="0" smtClean="0"/>
              <a:t>Мы можем смоделировать эту задачу при помощи связного неориентированного графа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= (V, </a:t>
            </a:r>
            <a:r>
              <a:rPr lang="ru-RU" i="1" dirty="0" smtClean="0"/>
              <a:t>Е),</a:t>
            </a:r>
            <a:r>
              <a:rPr lang="ru-RU" dirty="0" smtClean="0"/>
              <a:t> где </a:t>
            </a:r>
            <a:r>
              <a:rPr lang="ru-RU" i="1" dirty="0" smtClean="0"/>
              <a:t>V —</a:t>
            </a:r>
            <a:r>
              <a:rPr lang="ru-RU" dirty="0" smtClean="0"/>
              <a:t> множество контактов, </a:t>
            </a:r>
            <a:r>
              <a:rPr lang="ru-RU" i="1" dirty="0" smtClean="0"/>
              <a:t>Е —</a:t>
            </a:r>
            <a:r>
              <a:rPr lang="ru-RU" dirty="0" smtClean="0"/>
              <a:t> множество возможных соединений между парами контактов, и для каждого ребра (</a:t>
            </a:r>
            <a:r>
              <a:rPr lang="en-US" dirty="0" smtClean="0"/>
              <a:t>u</a:t>
            </a:r>
            <a:r>
              <a:rPr lang="ru-RU" dirty="0" smtClean="0"/>
              <a:t>, </a:t>
            </a:r>
            <a:r>
              <a:rPr lang="en-US" i="1" dirty="0" smtClean="0"/>
              <a:t>v)</a:t>
            </a:r>
            <a:r>
              <a:rPr lang="en-US" dirty="0" smtClean="0"/>
              <a:t> </a:t>
            </a:r>
            <a:r>
              <a:rPr lang="ru-RU" dirty="0" smtClean="0"/>
              <a:t>Є </a:t>
            </a:r>
            <a:r>
              <a:rPr lang="ru-RU" i="1" dirty="0" smtClean="0"/>
              <a:t>Е</a:t>
            </a:r>
            <a:r>
              <a:rPr lang="ru-RU" dirty="0" smtClean="0"/>
              <a:t> задан вес </a:t>
            </a:r>
            <a:r>
              <a:rPr lang="en-US" i="1" dirty="0" smtClean="0"/>
              <a:t>w(</a:t>
            </a:r>
            <a:r>
              <a:rPr lang="en-US" i="1" dirty="0" err="1" smtClean="0"/>
              <a:t>u,v</a:t>
            </a:r>
            <a:r>
              <a:rPr lang="en-US" i="1" dirty="0" smtClean="0"/>
              <a:t>),</a:t>
            </a:r>
            <a:r>
              <a:rPr lang="en-US" b="1" dirty="0" smtClean="0"/>
              <a:t> </a:t>
            </a:r>
            <a:r>
              <a:rPr lang="ru-RU" dirty="0" smtClean="0"/>
              <a:t>определяющий стоимость (количество необходимого провода) соединения </a:t>
            </a:r>
            <a:r>
              <a:rPr lang="ru-RU" i="1" dirty="0" smtClean="0"/>
              <a:t>и</a:t>
            </a:r>
            <a:r>
              <a:rPr lang="en-US" i="1" dirty="0" smtClean="0"/>
              <a:t> </a:t>
            </a:r>
            <a:r>
              <a:rPr lang="ru-RU" dirty="0" smtClean="0"/>
              <a:t>и</a:t>
            </a:r>
            <a:r>
              <a:rPr lang="en-US" i="1" dirty="0" smtClean="0"/>
              <a:t> v</a:t>
            </a:r>
            <a:r>
              <a:rPr lang="ru-RU" i="1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2865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противном случае, когда концы ребра принадлежат разным деревьям, в строке 7 ребро </a:t>
            </a:r>
            <a:r>
              <a:rPr lang="en-US" i="1" dirty="0" smtClean="0"/>
              <a:t>(и, v)</a:t>
            </a:r>
            <a:r>
              <a:rPr lang="en-US" dirty="0" smtClean="0"/>
              <a:t> </a:t>
            </a:r>
            <a:r>
              <a:rPr lang="ru-RU" dirty="0" smtClean="0"/>
              <a:t>добавляется в множество </a:t>
            </a:r>
            <a:r>
              <a:rPr lang="en-US" i="1" dirty="0" smtClean="0"/>
              <a:t>А,</a:t>
            </a:r>
            <a:r>
              <a:rPr lang="ru-RU" dirty="0" smtClean="0"/>
              <a:t> и вершины двух деревьев объединяются в строке 8.</a:t>
            </a:r>
            <a:endParaRPr lang="en-US" dirty="0" smtClean="0"/>
          </a:p>
          <a:p>
            <a:r>
              <a:rPr lang="ru-RU" dirty="0" smtClean="0"/>
              <a:t>Время работы алгоритма </a:t>
            </a:r>
            <a:r>
              <a:rPr lang="ru-RU" dirty="0" err="1" smtClean="0"/>
              <a:t>Крускала</a:t>
            </a:r>
            <a:r>
              <a:rPr lang="ru-RU" dirty="0" smtClean="0"/>
              <a:t> для графа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r>
              <a:rPr lang="en-US" i="1" dirty="0" smtClean="0"/>
              <a:t>G = {V,E)</a:t>
            </a:r>
            <a:r>
              <a:rPr lang="en-US" dirty="0" smtClean="0"/>
              <a:t> </a:t>
            </a:r>
            <a:r>
              <a:rPr lang="ru-RU" dirty="0" smtClean="0"/>
              <a:t>зависит от реализации структуры данных для непересекающихся множеств.</a:t>
            </a:r>
            <a:endParaRPr lang="en-US" dirty="0" smtClean="0"/>
          </a:p>
          <a:p>
            <a:r>
              <a:rPr lang="ru-RU" dirty="0" smtClean="0"/>
              <a:t>Инициализация множества </a:t>
            </a:r>
            <a:r>
              <a:rPr lang="ru-RU" i="1" dirty="0" smtClean="0"/>
              <a:t>А</a:t>
            </a:r>
            <a:r>
              <a:rPr lang="ru-RU" dirty="0" smtClean="0"/>
              <a:t> в строке 1 занимает время </a:t>
            </a:r>
            <a:r>
              <a:rPr lang="en-US" dirty="0" smtClean="0"/>
              <a:t>0(1),</a:t>
            </a:r>
            <a:r>
              <a:rPr lang="ru-RU" dirty="0" smtClean="0"/>
              <a:t> а время, необходимое для сортировки множества в строке 4, равно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 </a:t>
            </a:r>
            <a:r>
              <a:rPr lang="ru-RU" i="1" dirty="0" smtClean="0"/>
              <a:t>О (</a:t>
            </a:r>
            <a:r>
              <a:rPr lang="en-US" i="1" dirty="0" err="1" smtClean="0"/>
              <a:t>ElgE</a:t>
            </a:r>
            <a:r>
              <a:rPr lang="ru-RU" i="1" dirty="0" smtClean="0"/>
              <a:t>)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dirty="0" smtClean="0"/>
              <a:t>Цикл </a:t>
            </a:r>
            <a:r>
              <a:rPr lang="en-US" b="1" dirty="0" smtClean="0"/>
              <a:t>for </a:t>
            </a:r>
            <a:r>
              <a:rPr lang="ru-RU" dirty="0" smtClean="0"/>
              <a:t>в строках 5-8 выполняет </a:t>
            </a:r>
            <a:r>
              <a:rPr lang="ru-RU" i="1" dirty="0" smtClean="0"/>
              <a:t>О</a:t>
            </a:r>
            <a:r>
              <a:rPr lang="ru-RU" dirty="0" smtClean="0"/>
              <a:t> (</a:t>
            </a:r>
            <a:r>
              <a:rPr lang="ru-RU" i="1" dirty="0" smtClean="0"/>
              <a:t>Е</a:t>
            </a:r>
            <a:r>
              <a:rPr lang="ru-RU" dirty="0" smtClean="0"/>
              <a:t>) операций </a:t>
            </a:r>
            <a:r>
              <a:rPr lang="en-US" b="1" cap="small" dirty="0" err="1" smtClean="0"/>
              <a:t>Find_Set</a:t>
            </a:r>
            <a:r>
              <a:rPr lang="en-US" b="1" cap="small" dirty="0" smtClean="0"/>
              <a:t> </a:t>
            </a:r>
            <a:r>
              <a:rPr lang="ru-RU" dirty="0" smtClean="0"/>
              <a:t>и </a:t>
            </a:r>
            <a:r>
              <a:rPr lang="en-US" b="1" cap="small" dirty="0" smtClean="0"/>
              <a:t>Union </a:t>
            </a:r>
            <a:r>
              <a:rPr lang="ru-RU" dirty="0" smtClean="0"/>
              <a:t>над лесом непересекающихся множеств.</a:t>
            </a:r>
          </a:p>
          <a:p>
            <a:pPr>
              <a:buNone/>
            </a:pP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Вместе с |</a:t>
            </a:r>
            <a:r>
              <a:rPr lang="en-US" dirty="0" smtClean="0"/>
              <a:t>V</a:t>
            </a:r>
            <a:r>
              <a:rPr lang="ru-RU" dirty="0" smtClean="0"/>
              <a:t>| операциями </a:t>
            </a:r>
            <a:r>
              <a:rPr lang="en-US" b="1" cap="small" dirty="0" err="1" smtClean="0"/>
              <a:t>Make_Set</a:t>
            </a:r>
            <a:r>
              <a:rPr lang="en-US" b="1" cap="small" dirty="0" smtClean="0"/>
              <a:t> </a:t>
            </a:r>
            <a:r>
              <a:rPr lang="ru-RU" dirty="0" smtClean="0"/>
              <a:t>эта работа требует времени </a:t>
            </a:r>
            <a:r>
              <a:rPr lang="ru-RU" i="1" dirty="0" smtClean="0"/>
              <a:t>О</a:t>
            </a:r>
            <a:r>
              <a:rPr lang="ru-RU" dirty="0" smtClean="0"/>
              <a:t> ((</a:t>
            </a:r>
            <a:r>
              <a:rPr lang="en-US" dirty="0" smtClean="0"/>
              <a:t>V</a:t>
            </a:r>
            <a:r>
              <a:rPr lang="ru-RU" dirty="0" smtClean="0"/>
              <a:t> </a:t>
            </a:r>
            <a:r>
              <a:rPr lang="ru-RU" i="1" dirty="0" smtClean="0"/>
              <a:t>+ Е)</a:t>
            </a:r>
            <a:r>
              <a:rPr lang="en-US" i="1" dirty="0" smtClean="0"/>
              <a:t> *</a:t>
            </a:r>
            <a:r>
              <a:rPr lang="ru-RU" i="1" dirty="0" smtClean="0"/>
              <a:t>а</a:t>
            </a:r>
            <a:r>
              <a:rPr lang="ru-RU" dirty="0" smtClean="0"/>
              <a:t> </a:t>
            </a:r>
            <a:r>
              <a:rPr lang="en-US" dirty="0" smtClean="0"/>
              <a:t>(V)),</a:t>
            </a:r>
            <a:r>
              <a:rPr lang="ru-RU" dirty="0" smtClean="0"/>
              <a:t> где </a:t>
            </a:r>
            <a:r>
              <a:rPr lang="ru-RU" i="1" dirty="0" smtClean="0"/>
              <a:t>а</a:t>
            </a:r>
            <a:r>
              <a:rPr lang="ru-RU" dirty="0" smtClean="0"/>
              <a:t> — очень медленно растущая функция.</a:t>
            </a:r>
            <a:endParaRPr lang="en-US" dirty="0" smtClean="0"/>
          </a:p>
          <a:p>
            <a:r>
              <a:rPr lang="ru-RU" dirty="0" smtClean="0"/>
              <a:t> Поскольку мы предполагаем, что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— связный граф, справедливо соотношение |</a:t>
            </a:r>
            <a:r>
              <a:rPr lang="en-US" dirty="0" smtClean="0"/>
              <a:t>E</a:t>
            </a:r>
            <a:r>
              <a:rPr lang="ru-RU" dirty="0" smtClean="0"/>
              <a:t>| ≥ |</a:t>
            </a:r>
            <a:r>
              <a:rPr lang="en-US" dirty="0" smtClean="0"/>
              <a:t>V</a:t>
            </a:r>
            <a:r>
              <a:rPr lang="ru-RU" dirty="0" smtClean="0"/>
              <a:t>| — 1, так что операции над непересекающимися множествами требуют </a:t>
            </a:r>
            <a:r>
              <a:rPr lang="ru-RU" i="1" dirty="0" smtClean="0"/>
              <a:t>О</a:t>
            </a:r>
            <a:r>
              <a:rPr lang="ru-RU" dirty="0" smtClean="0"/>
              <a:t> </a:t>
            </a:r>
            <a:r>
              <a:rPr lang="ru-RU" i="1" dirty="0" smtClean="0"/>
              <a:t>(Е</a:t>
            </a:r>
            <a:r>
              <a:rPr lang="en-US" i="1" dirty="0" smtClean="0"/>
              <a:t>*</a:t>
            </a:r>
            <a:r>
              <a:rPr lang="ru-RU" i="1" dirty="0" smtClean="0"/>
              <a:t>а</a:t>
            </a:r>
            <a:r>
              <a:rPr lang="ru-RU" dirty="0" smtClean="0"/>
              <a:t>(</a:t>
            </a:r>
            <a:r>
              <a:rPr lang="ru-RU" i="1" dirty="0" smtClean="0"/>
              <a:t>V</a:t>
            </a:r>
            <a:r>
              <a:rPr lang="ru-RU" dirty="0" smtClean="0"/>
              <a:t>)) времени.</a:t>
            </a:r>
            <a:endParaRPr lang="en-US" dirty="0" smtClean="0"/>
          </a:p>
          <a:p>
            <a:r>
              <a:rPr lang="ru-RU" dirty="0" smtClean="0"/>
              <a:t> Кроме того, поскольку </a:t>
            </a:r>
            <a:r>
              <a:rPr lang="en-US" dirty="0" smtClean="0"/>
              <a:t>a(|V|) </a:t>
            </a:r>
            <a:r>
              <a:rPr lang="ru-RU" dirty="0" smtClean="0"/>
              <a:t>= </a:t>
            </a:r>
            <a:r>
              <a:rPr lang="ru-RU" i="1" dirty="0" smtClean="0"/>
              <a:t>О</a:t>
            </a:r>
            <a:r>
              <a:rPr lang="ru-RU" dirty="0" smtClean="0"/>
              <a:t> (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ru-RU" i="1" dirty="0" smtClean="0"/>
              <a:t>V)</a:t>
            </a:r>
            <a:r>
              <a:rPr lang="ru-RU" dirty="0" smtClean="0"/>
              <a:t> = </a:t>
            </a:r>
            <a:r>
              <a:rPr lang="ru-RU" i="1" dirty="0" smtClean="0"/>
              <a:t>О</a:t>
            </a:r>
            <a:r>
              <a:rPr lang="ru-RU" dirty="0" smtClean="0"/>
              <a:t> (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ru-RU" i="1" dirty="0" smtClean="0"/>
              <a:t>Е),</a:t>
            </a:r>
            <a:r>
              <a:rPr lang="ru-RU" dirty="0" smtClean="0"/>
              <a:t> общее время работы алгоритма </a:t>
            </a:r>
            <a:r>
              <a:rPr lang="ru-RU" dirty="0" err="1" smtClean="0"/>
              <a:t>Крускала</a:t>
            </a:r>
            <a:r>
              <a:rPr lang="ru-RU" dirty="0" smtClean="0"/>
              <a:t> равно </a:t>
            </a:r>
            <a:r>
              <a:rPr lang="ru-RU" i="1" dirty="0" smtClean="0"/>
              <a:t>О (</a:t>
            </a:r>
            <a:r>
              <a:rPr lang="en-US" i="1" dirty="0" err="1" smtClean="0"/>
              <a:t>ElgE</a:t>
            </a:r>
            <a:r>
              <a:rPr lang="ru-RU" i="1" dirty="0" smtClean="0"/>
              <a:t>).</a:t>
            </a:r>
          </a:p>
          <a:p>
            <a:r>
              <a:rPr lang="ru-RU" dirty="0" smtClean="0"/>
              <a:t> Заметим, что |</a:t>
            </a:r>
            <a:r>
              <a:rPr lang="en-US" dirty="0" smtClean="0"/>
              <a:t>E</a:t>
            </a:r>
            <a:r>
              <a:rPr lang="ru-RU" dirty="0" smtClean="0"/>
              <a:t>| &lt; </a:t>
            </a:r>
            <a:r>
              <a:rPr lang="en-US" dirty="0" smtClean="0"/>
              <a:t>|V|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  <a:r>
              <a:rPr lang="ru-RU" dirty="0" smtClean="0"/>
              <a:t>поэтому </a:t>
            </a:r>
            <a:r>
              <a:rPr lang="en-US" dirty="0" err="1" smtClean="0"/>
              <a:t>lg</a:t>
            </a:r>
            <a:r>
              <a:rPr lang="ru-RU" dirty="0" smtClean="0"/>
              <a:t>|</a:t>
            </a:r>
            <a:r>
              <a:rPr lang="en-US" dirty="0" smtClean="0"/>
              <a:t>E</a:t>
            </a:r>
            <a:r>
              <a:rPr lang="ru-RU" dirty="0" smtClean="0"/>
              <a:t>|  = </a:t>
            </a:r>
            <a:r>
              <a:rPr lang="ru-RU" i="1" dirty="0" smtClean="0"/>
              <a:t>О</a:t>
            </a:r>
            <a:r>
              <a:rPr lang="ru-RU" dirty="0" smtClean="0"/>
              <a:t> (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ru-RU" dirty="0" smtClean="0"/>
              <a:t>V) и время работы алгоритма </a:t>
            </a:r>
            <a:r>
              <a:rPr lang="ru-RU" dirty="0" err="1" smtClean="0"/>
              <a:t>Крускала</a:t>
            </a:r>
            <a:r>
              <a:rPr lang="ru-RU" dirty="0" smtClean="0"/>
              <a:t> можно записать как </a:t>
            </a:r>
            <a:r>
              <a:rPr lang="ru-RU" i="1" dirty="0" smtClean="0"/>
              <a:t>О (Е</a:t>
            </a:r>
            <a:r>
              <a:rPr lang="ru-RU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ru-RU" dirty="0" smtClean="0"/>
              <a:t>V).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Прима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Аналогично алгоритму </a:t>
            </a:r>
            <a:r>
              <a:rPr lang="ru-RU" dirty="0" err="1" smtClean="0"/>
              <a:t>Крускала</a:t>
            </a:r>
            <a:r>
              <a:rPr lang="ru-RU" dirty="0" smtClean="0"/>
              <a:t>, алгоритм Прима представляет собой част­ный случай обобщенного алгоритма поиска минимального </a:t>
            </a:r>
            <a:r>
              <a:rPr lang="ru-RU" dirty="0" err="1" smtClean="0"/>
              <a:t>остовного</a:t>
            </a:r>
            <a:r>
              <a:rPr lang="ru-RU" dirty="0" smtClean="0"/>
              <a:t> дерева.</a:t>
            </a:r>
            <a:endParaRPr lang="en-US" dirty="0" smtClean="0"/>
          </a:p>
          <a:p>
            <a:r>
              <a:rPr lang="ru-RU" dirty="0" smtClean="0"/>
              <a:t> Алгоритм Прима очень похож на алгоритм </a:t>
            </a:r>
            <a:r>
              <a:rPr lang="ru-RU" dirty="0" err="1" smtClean="0"/>
              <a:t>Дейкстры</a:t>
            </a:r>
            <a:r>
              <a:rPr lang="ru-RU" dirty="0" smtClean="0"/>
              <a:t> для поиска кратчайшего пути в графе.</a:t>
            </a:r>
            <a:endParaRPr lang="en-US" dirty="0" smtClean="0"/>
          </a:p>
          <a:p>
            <a:r>
              <a:rPr lang="ru-RU" dirty="0" smtClean="0"/>
              <a:t> Алгоритм Прима обладает тем свойством, что ребра в множестве </a:t>
            </a:r>
            <a:r>
              <a:rPr lang="ru-RU" i="1" dirty="0" smtClean="0"/>
              <a:t>А</a:t>
            </a:r>
            <a:r>
              <a:rPr lang="ru-RU" dirty="0" smtClean="0"/>
              <a:t> всегда образуют единое дерево.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ru-RU" dirty="0" smtClean="0"/>
              <a:t>Как показано на след. слайде, дерево начинается с произвольной</a:t>
            </a:r>
            <a:r>
              <a:rPr lang="en-US" dirty="0" smtClean="0"/>
              <a:t> </a:t>
            </a:r>
            <a:r>
              <a:rPr lang="ru-RU" dirty="0" smtClean="0"/>
              <a:t>корневой вершины </a:t>
            </a:r>
            <a:r>
              <a:rPr lang="en-US" dirty="0" smtClean="0"/>
              <a:t>r</a:t>
            </a:r>
            <a:r>
              <a:rPr lang="ru-RU" dirty="0" smtClean="0"/>
              <a:t> и растет до тех пор, пока не охватит все вершины в </a:t>
            </a:r>
            <a:r>
              <a:rPr lang="ru-RU" i="1" dirty="0" smtClean="0"/>
              <a:t>V.</a:t>
            </a:r>
            <a:endParaRPr lang="en-US" i="1" dirty="0" smtClean="0"/>
          </a:p>
          <a:p>
            <a:r>
              <a:rPr lang="ru-RU" dirty="0" smtClean="0"/>
              <a:t> На каждом шаге к дереву </a:t>
            </a:r>
            <a:r>
              <a:rPr lang="ru-RU" i="1" dirty="0" smtClean="0"/>
              <a:t>А</a:t>
            </a:r>
            <a:r>
              <a:rPr lang="ru-RU" dirty="0" smtClean="0"/>
              <a:t> добавляется легкое ребро, соединяющее дерево и отдельную вершину из оставшейся части графа.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72074"/>
            <a:ext cx="8229600" cy="150019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соответствии со следствием, данное правило добавляет только безопасные для </a:t>
            </a:r>
            <a:r>
              <a:rPr lang="ru-RU" i="1" dirty="0" smtClean="0"/>
              <a:t>А</a:t>
            </a:r>
            <a:r>
              <a:rPr lang="ru-RU" dirty="0" smtClean="0"/>
              <a:t> ребра; следовательно, по завершении алгоритма ребра в </a:t>
            </a:r>
            <a:r>
              <a:rPr lang="ru-RU" i="1" dirty="0" smtClean="0"/>
              <a:t>А</a:t>
            </a:r>
            <a:r>
              <a:rPr lang="ru-RU" dirty="0" smtClean="0"/>
              <a:t> образуют минимальное </a:t>
            </a:r>
            <a:r>
              <a:rPr lang="ru-RU" dirty="0" err="1" smtClean="0"/>
              <a:t>остовное</a:t>
            </a:r>
            <a:r>
              <a:rPr lang="ru-RU" dirty="0" smtClean="0"/>
              <a:t> дерево.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4323" t="12153" r="14062" b="28819"/>
          <a:stretch>
            <a:fillRect/>
          </a:stretch>
        </p:blipFill>
        <p:spPr bwMode="auto">
          <a:xfrm>
            <a:off x="642910" y="214290"/>
            <a:ext cx="785818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3314"/>
            <a:ext cx="8472518" cy="278608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Следствие из теоремы:</a:t>
            </a:r>
            <a:endParaRPr lang="en-US" dirty="0" smtClean="0"/>
          </a:p>
          <a:p>
            <a:r>
              <a:rPr lang="ru-RU" dirty="0" smtClean="0"/>
              <a:t>Пусть </a:t>
            </a:r>
            <a:r>
              <a:rPr lang="en-US" i="1" dirty="0" smtClean="0"/>
              <a:t>G </a:t>
            </a:r>
            <a:r>
              <a:rPr lang="ru-RU" i="1" dirty="0" smtClean="0"/>
              <a:t>= (</a:t>
            </a:r>
            <a:r>
              <a:rPr lang="en-US" i="1" dirty="0" smtClean="0"/>
              <a:t>V</a:t>
            </a:r>
            <a:r>
              <a:rPr lang="ru-RU" i="1" dirty="0" smtClean="0"/>
              <a:t>,</a:t>
            </a:r>
            <a:r>
              <a:rPr lang="en-US" i="1" dirty="0" smtClean="0"/>
              <a:t>E</a:t>
            </a:r>
            <a:r>
              <a:rPr lang="ru-RU" i="1" dirty="0" smtClean="0"/>
              <a:t>) —</a:t>
            </a:r>
            <a:r>
              <a:rPr lang="ru-RU" dirty="0" smtClean="0"/>
              <a:t> связный неориентированный граф с действительной весовой функцией </a:t>
            </a:r>
            <a:r>
              <a:rPr lang="en-US" i="1" dirty="0" smtClean="0"/>
              <a:t>w</a:t>
            </a:r>
            <a:r>
              <a:rPr lang="ru-RU" i="1" dirty="0" smtClean="0"/>
              <a:t>,</a:t>
            </a:r>
            <a:r>
              <a:rPr lang="ru-RU" dirty="0" smtClean="0"/>
              <a:t> определенной на </a:t>
            </a:r>
            <a:r>
              <a:rPr lang="ru-RU" i="1" dirty="0" smtClean="0"/>
              <a:t>Е.</a:t>
            </a:r>
            <a:r>
              <a:rPr lang="ru-RU" dirty="0" smtClean="0"/>
              <a:t> Пусть </a:t>
            </a:r>
            <a:r>
              <a:rPr lang="ru-RU" i="1" dirty="0" smtClean="0"/>
              <a:t>А</a:t>
            </a:r>
            <a:r>
              <a:rPr lang="ru-RU" dirty="0" smtClean="0"/>
              <a:t> — подмножество </a:t>
            </a:r>
            <a:r>
              <a:rPr lang="ru-RU" i="1" dirty="0" smtClean="0"/>
              <a:t>Е,</a:t>
            </a:r>
            <a:r>
              <a:rPr lang="ru-RU" dirty="0" smtClean="0"/>
              <a:t> которое входит в некоторое минимальное </a:t>
            </a:r>
            <a:r>
              <a:rPr lang="ru-RU" dirty="0" err="1" smtClean="0"/>
              <a:t>остовное</a:t>
            </a:r>
            <a:r>
              <a:rPr lang="ru-RU" dirty="0" smtClean="0"/>
              <a:t> дерево </a:t>
            </a:r>
            <a:r>
              <a:rPr lang="en-US" i="1" dirty="0" smtClean="0"/>
              <a:t>G</a:t>
            </a:r>
            <a:r>
              <a:rPr lang="ru-RU" i="1" dirty="0" smtClean="0"/>
              <a:t>,</a:t>
            </a:r>
            <a:r>
              <a:rPr lang="ru-RU" dirty="0" smtClean="0"/>
              <a:t> и пусть </a:t>
            </a:r>
            <a:r>
              <a:rPr lang="ru-RU" i="1" dirty="0" smtClean="0"/>
              <a:t>С  =</a:t>
            </a:r>
            <a:r>
              <a:rPr lang="ru-RU" dirty="0" smtClean="0"/>
              <a:t> (</a:t>
            </a:r>
            <a:r>
              <a:rPr lang="en-US" i="1" dirty="0" err="1" smtClean="0"/>
              <a:t>Vc</a:t>
            </a:r>
            <a:r>
              <a:rPr lang="ru-RU" i="1" dirty="0" smtClean="0"/>
              <a:t>,</a:t>
            </a:r>
            <a:r>
              <a:rPr lang="en-US" i="1" dirty="0" err="1" smtClean="0"/>
              <a:t>Ec</a:t>
            </a:r>
            <a:r>
              <a:rPr lang="ru-RU" i="1" dirty="0" smtClean="0"/>
              <a:t>) —</a:t>
            </a:r>
            <a:r>
              <a:rPr lang="ru-RU" dirty="0" smtClean="0"/>
              <a:t> связный компонент (дерево) в лесу </a:t>
            </a:r>
            <a:r>
              <a:rPr lang="en-US" i="1" cap="small" dirty="0" err="1" smtClean="0"/>
              <a:t>Ga</a:t>
            </a:r>
            <a:r>
              <a:rPr lang="en-US" dirty="0" smtClean="0"/>
              <a:t> </a:t>
            </a:r>
            <a:r>
              <a:rPr lang="ru-RU" dirty="0" smtClean="0"/>
              <a:t>= (</a:t>
            </a:r>
            <a:r>
              <a:rPr lang="en-US" dirty="0" smtClean="0"/>
              <a:t>V</a:t>
            </a:r>
            <a:r>
              <a:rPr lang="ru-RU" dirty="0" smtClean="0"/>
              <a:t>, </a:t>
            </a:r>
            <a:r>
              <a:rPr lang="ru-RU" i="1" dirty="0" smtClean="0"/>
              <a:t>А).</a:t>
            </a:r>
            <a:r>
              <a:rPr lang="ru-RU" dirty="0" smtClean="0"/>
              <a:t> Если (</a:t>
            </a:r>
            <a:r>
              <a:rPr lang="en-US" i="1" dirty="0" smtClean="0"/>
              <a:t>u</a:t>
            </a:r>
            <a:r>
              <a:rPr lang="ru-RU" i="1" dirty="0" smtClean="0"/>
              <a:t>,</a:t>
            </a:r>
            <a:r>
              <a:rPr lang="en-US" i="1" dirty="0" smtClean="0"/>
              <a:t>v</a:t>
            </a:r>
            <a:r>
              <a:rPr lang="ru-RU" dirty="0" smtClean="0"/>
              <a:t>) — легкое ребро, соединяющее </a:t>
            </a:r>
            <a:r>
              <a:rPr lang="ru-RU" i="1" dirty="0" smtClean="0"/>
              <a:t>С</a:t>
            </a:r>
            <a:r>
              <a:rPr lang="ru-RU" dirty="0" smtClean="0"/>
              <a:t> </a:t>
            </a:r>
            <a:r>
              <a:rPr lang="ru-RU" dirty="0" err="1" smtClean="0"/>
              <a:t>с</a:t>
            </a:r>
            <a:r>
              <a:rPr lang="ru-RU" dirty="0" smtClean="0"/>
              <a:t> некоторым другим компонентом в </a:t>
            </a:r>
            <a:r>
              <a:rPr lang="en-US" i="1" cap="small" dirty="0" err="1" smtClean="0"/>
              <a:t>Ga</a:t>
            </a:r>
            <a:r>
              <a:rPr lang="ru-RU" dirty="0" smtClean="0"/>
              <a:t>, то ребро </a:t>
            </a:r>
            <a:r>
              <a:rPr lang="ru-RU" i="1" dirty="0" smtClean="0"/>
              <a:t>(и, </a:t>
            </a:r>
            <a:r>
              <a:rPr lang="en-US" i="1" dirty="0" smtClean="0"/>
              <a:t>v</a:t>
            </a:r>
            <a:r>
              <a:rPr lang="ru-RU" dirty="0" smtClean="0"/>
              <a:t>) безопасно для </a:t>
            </a:r>
            <a:r>
              <a:rPr lang="ru-RU" i="1" dirty="0" smtClean="0"/>
              <a:t>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24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8620" t="21393" r="14511" b="22637"/>
          <a:stretch>
            <a:fillRect/>
          </a:stretch>
        </p:blipFill>
        <p:spPr bwMode="auto">
          <a:xfrm>
            <a:off x="642910" y="428604"/>
            <a:ext cx="764386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 каждом шаге к дереву добавляется ребро, которое вносит минимально возможный вклад в общий вес.</a:t>
            </a:r>
          </a:p>
          <a:p>
            <a:r>
              <a:rPr lang="ru-RU" dirty="0" smtClean="0"/>
              <a:t>Ключевым моментом в эффективной реализации алгоритма Прима является выбор нового ребра для добавления в дерево. </a:t>
            </a:r>
            <a:endParaRPr lang="en-US" dirty="0" smtClean="0"/>
          </a:p>
          <a:p>
            <a:r>
              <a:rPr lang="ru-RU" dirty="0" smtClean="0"/>
              <a:t>В приведенном ниже псевдокоде в качестве входных данных алгоритму передаются связный граф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и корень </a:t>
            </a:r>
            <a:r>
              <a:rPr lang="en-US" i="1" dirty="0" smtClean="0"/>
              <a:t>r</a:t>
            </a:r>
            <a:r>
              <a:rPr lang="ru-RU" dirty="0" smtClean="0"/>
              <a:t> минимального </a:t>
            </a:r>
            <a:r>
              <a:rPr lang="ru-RU" dirty="0" err="1" smtClean="0"/>
              <a:t>остовного</a:t>
            </a:r>
            <a:r>
              <a:rPr lang="ru-RU" dirty="0" smtClean="0"/>
              <a:t> дерева.</a:t>
            </a: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процессе работы алгоритма все вершины, которые </a:t>
            </a:r>
            <a:r>
              <a:rPr lang="ru-RU" i="1" dirty="0" smtClean="0"/>
              <a:t>не</a:t>
            </a:r>
            <a:r>
              <a:rPr lang="ru-RU" dirty="0" smtClean="0"/>
              <a:t> входят в дерево, располагаются в очереди с приоритетами </a:t>
            </a:r>
            <a:r>
              <a:rPr lang="en-US" i="1" dirty="0" smtClean="0"/>
              <a:t>Q</a:t>
            </a:r>
            <a:r>
              <a:rPr lang="ru-RU" i="1" dirty="0" smtClean="0"/>
              <a:t>,</a:t>
            </a:r>
            <a:r>
              <a:rPr lang="ru-RU" dirty="0" smtClean="0"/>
              <a:t> основанной на значении поля </a:t>
            </a:r>
            <a:r>
              <a:rPr lang="en-US" i="1" dirty="0" smtClean="0"/>
              <a:t>key</a:t>
            </a:r>
            <a:r>
              <a:rPr lang="ru-RU" i="1" dirty="0" smtClean="0"/>
              <a:t>,</a:t>
            </a:r>
            <a:r>
              <a:rPr lang="ru-RU" dirty="0" smtClean="0"/>
              <a:t> причем меньшее значение этого поля означает более высокий приоритет в очереди.</a:t>
            </a:r>
            <a:endParaRPr lang="en-US" dirty="0" smtClean="0"/>
          </a:p>
          <a:p>
            <a:r>
              <a:rPr lang="ru-RU" dirty="0" smtClean="0"/>
              <a:t> Для каждой вершины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ru-RU" dirty="0" smtClean="0"/>
              <a:t>значение поля </a:t>
            </a:r>
            <a:r>
              <a:rPr lang="en-US" i="1" dirty="0" smtClean="0"/>
              <a:t>key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v</a:t>
            </a:r>
            <a:r>
              <a:rPr lang="ru-RU" dirty="0" smtClean="0"/>
              <a:t>] представляет собой минимальный вес среди всех ребер, соединяющих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ru-RU" dirty="0" smtClean="0"/>
              <a:t>с вершиной в дереве.</a:t>
            </a:r>
            <a:endParaRPr lang="en-US" dirty="0" smtClean="0"/>
          </a:p>
          <a:p>
            <a:r>
              <a:rPr lang="ru-RU" dirty="0" smtClean="0"/>
              <a:t> Если ни одного такого ребра нет, считаем, что </a:t>
            </a:r>
            <a:r>
              <a:rPr lang="en-US" i="1" dirty="0" smtClean="0"/>
              <a:t>key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v</a:t>
            </a:r>
            <a:r>
              <a:rPr lang="ru-RU" dirty="0" smtClean="0"/>
              <a:t>] = ∞.</a:t>
            </a:r>
            <a:endParaRPr lang="en-US" dirty="0" smtClean="0"/>
          </a:p>
          <a:p>
            <a:r>
              <a:rPr lang="ru-RU" dirty="0" smtClean="0"/>
              <a:t> Поле </a:t>
            </a:r>
            <a:r>
              <a:rPr lang="el-GR" i="1" dirty="0" smtClean="0"/>
              <a:t>π</a:t>
            </a:r>
            <a:r>
              <a:rPr lang="ru-RU" dirty="0" smtClean="0"/>
              <a:t>[</a:t>
            </a:r>
            <a:r>
              <a:rPr lang="en-US" dirty="0" smtClean="0"/>
              <a:t>v</a:t>
            </a:r>
            <a:r>
              <a:rPr lang="ru-RU" dirty="0" smtClean="0"/>
              <a:t>] указывает родителя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ru-RU" dirty="0" smtClean="0"/>
              <a:t>в дереве.</a:t>
            </a:r>
            <a:endParaRPr lang="en-US" dirty="0" smtClean="0"/>
          </a:p>
          <a:p>
            <a:r>
              <a:rPr lang="ru-RU" dirty="0" smtClean="0"/>
              <a:t> В процессе работы алгоритма множество </a:t>
            </a:r>
            <a:r>
              <a:rPr lang="ru-RU" i="1" dirty="0" smtClean="0"/>
              <a:t>А</a:t>
            </a:r>
            <a:r>
              <a:rPr lang="ru-RU" dirty="0" smtClean="0"/>
              <a:t> из процедуры </a:t>
            </a:r>
            <a:r>
              <a:rPr lang="en-US" dirty="0" smtClean="0"/>
              <a:t>Generic</a:t>
            </a:r>
            <a:r>
              <a:rPr lang="ru-RU" dirty="0" smtClean="0"/>
              <a:t>_</a:t>
            </a:r>
            <a:r>
              <a:rPr lang="en-US" dirty="0" smtClean="0"/>
              <a:t>MST </a:t>
            </a:r>
            <a:r>
              <a:rPr lang="ru-RU" dirty="0" smtClean="0"/>
              <a:t>неявно поддерживается как</a:t>
            </a:r>
          </a:p>
          <a:p>
            <a:pPr algn="ctr">
              <a:buNone/>
            </a:pPr>
            <a:r>
              <a:rPr lang="ru-RU" i="1" dirty="0" smtClean="0"/>
              <a:t>А</a:t>
            </a:r>
            <a:r>
              <a:rPr lang="ru-RU" dirty="0" smtClean="0"/>
              <a:t> = </a:t>
            </a:r>
            <a:r>
              <a:rPr lang="en-US" dirty="0" smtClean="0"/>
              <a:t>{(v, </a:t>
            </a:r>
            <a:r>
              <a:rPr lang="el-GR" i="1" dirty="0" smtClean="0"/>
              <a:t>π</a:t>
            </a:r>
            <a:r>
              <a:rPr lang="ru-RU" dirty="0" smtClean="0"/>
              <a:t>[</a:t>
            </a:r>
            <a:r>
              <a:rPr lang="en-US" dirty="0" smtClean="0"/>
              <a:t>v</a:t>
            </a:r>
            <a:r>
              <a:rPr lang="ru-RU" dirty="0" smtClean="0"/>
              <a:t>]) :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ru-RU" dirty="0" smtClean="0"/>
              <a:t>Є </a:t>
            </a:r>
            <a:r>
              <a:rPr lang="ru-RU" i="1" dirty="0" smtClean="0"/>
              <a:t>V —</a:t>
            </a:r>
            <a:r>
              <a:rPr lang="ru-RU" dirty="0" smtClean="0"/>
              <a:t> {</a:t>
            </a:r>
            <a:r>
              <a:rPr lang="en-US" dirty="0" smtClean="0"/>
              <a:t>r</a:t>
            </a:r>
            <a:r>
              <a:rPr lang="ru-RU" dirty="0" smtClean="0"/>
              <a:t>} </a:t>
            </a:r>
            <a:r>
              <a:rPr lang="ru-RU" i="1" dirty="0" smtClean="0"/>
              <a:t>— </a:t>
            </a:r>
            <a:r>
              <a:rPr lang="en-US" dirty="0" smtClean="0"/>
              <a:t>Q</a:t>
            </a:r>
            <a:r>
              <a:rPr lang="ru-RU" dirty="0" smtClean="0"/>
              <a:t>} 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Когда алгоритм завершает работу, очередь с приоритетами </a:t>
            </a:r>
            <a:r>
              <a:rPr lang="en-US" i="1" dirty="0" smtClean="0"/>
              <a:t>Q</a:t>
            </a:r>
            <a:r>
              <a:rPr lang="en-US" dirty="0" smtClean="0"/>
              <a:t> </a:t>
            </a:r>
            <a:r>
              <a:rPr lang="ru-RU" dirty="0" smtClean="0"/>
              <a:t>пуста и минимальным </a:t>
            </a:r>
            <a:r>
              <a:rPr lang="ru-RU" dirty="0" err="1" smtClean="0"/>
              <a:t>остовным</a:t>
            </a:r>
            <a:r>
              <a:rPr lang="ru-RU" dirty="0" smtClean="0"/>
              <a:t> деревом для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является дерево</a:t>
            </a:r>
            <a:endParaRPr lang="en-US" dirty="0" smtClean="0"/>
          </a:p>
          <a:p>
            <a:pPr algn="ctr">
              <a:buNone/>
            </a:pPr>
            <a:r>
              <a:rPr lang="ru-RU" i="1" dirty="0" smtClean="0"/>
              <a:t>А</a:t>
            </a:r>
            <a:r>
              <a:rPr lang="ru-RU" dirty="0" smtClean="0"/>
              <a:t> = </a:t>
            </a:r>
            <a:r>
              <a:rPr lang="en-US" dirty="0" smtClean="0"/>
              <a:t>{(v, </a:t>
            </a:r>
            <a:r>
              <a:rPr lang="el-GR" i="1" dirty="0" smtClean="0"/>
              <a:t>π</a:t>
            </a:r>
            <a:r>
              <a:rPr lang="ru-RU" dirty="0" smtClean="0"/>
              <a:t>[</a:t>
            </a:r>
            <a:r>
              <a:rPr lang="en-US" dirty="0" smtClean="0"/>
              <a:t>v</a:t>
            </a:r>
            <a:r>
              <a:rPr lang="ru-RU" dirty="0" smtClean="0"/>
              <a:t>]) :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ru-RU" dirty="0" smtClean="0"/>
              <a:t>Є </a:t>
            </a:r>
            <a:r>
              <a:rPr lang="ru-RU" i="1" dirty="0" smtClean="0"/>
              <a:t>V —</a:t>
            </a:r>
            <a:r>
              <a:rPr lang="ru-RU" dirty="0" smtClean="0"/>
              <a:t> {</a:t>
            </a:r>
            <a:r>
              <a:rPr lang="en-US" dirty="0" smtClean="0"/>
              <a:t>r</a:t>
            </a:r>
            <a:r>
              <a:rPr lang="ru-RU" dirty="0" smtClean="0"/>
              <a:t>} }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MST</a:t>
            </a:r>
            <a:r>
              <a:rPr lang="ru-RU" dirty="0" smtClean="0"/>
              <a:t>_</a:t>
            </a:r>
            <a:r>
              <a:rPr lang="en-US" dirty="0" smtClean="0"/>
              <a:t>Prim</a:t>
            </a:r>
            <a:r>
              <a:rPr lang="ru-RU" dirty="0" smtClean="0"/>
              <a:t>(</a:t>
            </a:r>
            <a:r>
              <a:rPr lang="en-US" dirty="0" smtClean="0"/>
              <a:t>G</a:t>
            </a:r>
            <a:r>
              <a:rPr lang="ru-RU" dirty="0" smtClean="0"/>
              <a:t>, </a:t>
            </a:r>
            <a:r>
              <a:rPr lang="en-US" i="1" dirty="0" smtClean="0"/>
              <a:t>w</a:t>
            </a:r>
            <a:r>
              <a:rPr lang="ru-RU" i="1" dirty="0" smtClean="0"/>
              <a:t>, г)</a:t>
            </a:r>
            <a:endParaRPr lang="ru-RU" dirty="0" smtClean="0"/>
          </a:p>
          <a:p>
            <a:pPr lvl="0">
              <a:buNone/>
            </a:pP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ru-RU" dirty="0" smtClean="0"/>
              <a:t>(Для) каждой вершины </a:t>
            </a:r>
            <a:r>
              <a:rPr lang="ru-RU" i="1" dirty="0" smtClean="0"/>
              <a:t>и</a:t>
            </a:r>
            <a:r>
              <a:rPr lang="ru-RU" dirty="0" smtClean="0"/>
              <a:t> Є</a:t>
            </a:r>
            <a:r>
              <a:rPr lang="en-US" dirty="0" smtClean="0"/>
              <a:t> V[G]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b="1" dirty="0" smtClean="0"/>
              <a:t>do</a:t>
            </a:r>
            <a:r>
              <a:rPr lang="en-US" dirty="0" smtClean="0"/>
              <a:t> </a:t>
            </a:r>
            <a:r>
              <a:rPr lang="en-US" i="1" dirty="0" smtClean="0"/>
              <a:t>key </a:t>
            </a:r>
            <a:r>
              <a:rPr lang="ru-RU" i="1" dirty="0" smtClean="0"/>
              <a:t>[и]</a:t>
            </a:r>
            <a:r>
              <a:rPr lang="ru-RU" dirty="0" smtClean="0"/>
              <a:t> ← ∞</a:t>
            </a:r>
          </a:p>
          <a:p>
            <a:pPr lvl="0">
              <a:buNone/>
            </a:pPr>
            <a:r>
              <a:rPr lang="en-US" dirty="0" smtClean="0"/>
              <a:t>	      </a:t>
            </a:r>
            <a:r>
              <a:rPr lang="el-GR" dirty="0" smtClean="0"/>
              <a:t>π</a:t>
            </a:r>
            <a:r>
              <a:rPr lang="en-US" dirty="0" smtClean="0"/>
              <a:t>[u] </a:t>
            </a:r>
            <a:r>
              <a:rPr lang="ru-RU" dirty="0" smtClean="0"/>
              <a:t>← </a:t>
            </a:r>
            <a:r>
              <a:rPr lang="en-US" dirty="0" smtClean="0"/>
              <a:t>NIL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key[г]</a:t>
            </a:r>
            <a:r>
              <a:rPr lang="ru-RU" dirty="0" smtClean="0"/>
              <a:t> ←</a:t>
            </a:r>
            <a:r>
              <a:rPr lang="ru-RU" i="1" dirty="0" smtClean="0"/>
              <a:t> </a:t>
            </a:r>
            <a:r>
              <a:rPr lang="en-US" i="1" dirty="0" smtClean="0"/>
              <a:t>0</a:t>
            </a:r>
            <a:endParaRPr lang="ru-RU" dirty="0" smtClean="0"/>
          </a:p>
          <a:p>
            <a:pPr lvl="0">
              <a:buNone/>
            </a:pPr>
            <a:r>
              <a:rPr lang="ru-RU" i="1" dirty="0" smtClean="0"/>
              <a:t>Q</a:t>
            </a:r>
            <a:r>
              <a:rPr lang="ru-RU" dirty="0" smtClean="0"/>
              <a:t> ← </a:t>
            </a:r>
            <a:r>
              <a:rPr lang="ru-RU" i="1" dirty="0" smtClean="0"/>
              <a:t>V[G</a:t>
            </a:r>
            <a:r>
              <a:rPr lang="en-US" i="1" dirty="0" smtClean="0"/>
              <a:t>]</a:t>
            </a:r>
            <a:endParaRPr lang="ru-RU" dirty="0" smtClean="0"/>
          </a:p>
          <a:p>
            <a:pPr lvl="0">
              <a:buNone/>
            </a:pPr>
            <a:r>
              <a:rPr lang="en-US" b="1" dirty="0" smtClean="0"/>
              <a:t>while</a:t>
            </a:r>
            <a:r>
              <a:rPr lang="en-US" dirty="0" smtClean="0"/>
              <a:t> </a:t>
            </a:r>
            <a:r>
              <a:rPr lang="ru-RU" i="1" dirty="0" smtClean="0"/>
              <a:t>Q ≠</a:t>
            </a:r>
            <a:r>
              <a:rPr lang="ru-RU" dirty="0" smtClean="0"/>
              <a:t> </a:t>
            </a:r>
            <a:r>
              <a:rPr lang="en-US" dirty="0" smtClean="0"/>
              <a:t>0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b="1" dirty="0" smtClean="0"/>
              <a:t>do</a:t>
            </a:r>
            <a:r>
              <a:rPr lang="en-US" dirty="0" smtClean="0"/>
              <a:t> </a:t>
            </a:r>
            <a:r>
              <a:rPr lang="ru-RU" i="1" dirty="0" smtClean="0"/>
              <a:t>и</a:t>
            </a:r>
            <a:r>
              <a:rPr lang="ru-RU" dirty="0" smtClean="0"/>
              <a:t> ←</a:t>
            </a:r>
            <a:r>
              <a:rPr lang="en-US" dirty="0" smtClean="0"/>
              <a:t> </a:t>
            </a:r>
            <a:r>
              <a:rPr lang="en-US" cap="small" dirty="0" err="1" smtClean="0"/>
              <a:t>Extract_Min</a:t>
            </a:r>
            <a:r>
              <a:rPr lang="en-US" cap="small" dirty="0" smtClean="0"/>
              <a:t>(Q)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	      </a:t>
            </a: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ru-RU" dirty="0" smtClean="0"/>
              <a:t>(Для) каждой вершины </a:t>
            </a:r>
            <a:r>
              <a:rPr lang="ru-RU" i="1" dirty="0" err="1" smtClean="0"/>
              <a:t>v</a:t>
            </a:r>
            <a:r>
              <a:rPr lang="ru-RU" dirty="0" smtClean="0"/>
              <a:t> </a:t>
            </a:r>
            <a:r>
              <a:rPr lang="ru-RU" i="1" dirty="0" smtClean="0"/>
              <a:t>Є</a:t>
            </a:r>
            <a:r>
              <a:rPr lang="ru-RU" dirty="0" smtClean="0"/>
              <a:t> </a:t>
            </a:r>
            <a:r>
              <a:rPr lang="ru-RU" i="1" dirty="0" err="1" smtClean="0"/>
              <a:t>Adj</a:t>
            </a:r>
            <a:r>
              <a:rPr lang="ru-RU" dirty="0" smtClean="0"/>
              <a:t> [</a:t>
            </a:r>
            <a:r>
              <a:rPr lang="en-US" dirty="0" smtClean="0"/>
              <a:t>u</a:t>
            </a:r>
            <a:r>
              <a:rPr lang="ru-RU" dirty="0" smtClean="0"/>
              <a:t>]</a:t>
            </a:r>
          </a:p>
          <a:p>
            <a:pPr lvl="0">
              <a:buNone/>
            </a:pPr>
            <a:r>
              <a:rPr lang="en-US" i="1" dirty="0" smtClean="0"/>
              <a:t>		      </a:t>
            </a:r>
            <a:r>
              <a:rPr lang="en-US" b="1" i="1" dirty="0" smtClean="0"/>
              <a:t>do if</a:t>
            </a:r>
            <a:r>
              <a:rPr lang="en-US" i="1" dirty="0" smtClean="0"/>
              <a:t> </a:t>
            </a:r>
            <a:r>
              <a:rPr lang="ru-RU" dirty="0" err="1" smtClean="0"/>
              <a:t>v</a:t>
            </a:r>
            <a:r>
              <a:rPr lang="en-US" i="1" dirty="0" smtClean="0"/>
              <a:t> </a:t>
            </a:r>
            <a:r>
              <a:rPr lang="ru-RU" i="1" dirty="0" smtClean="0"/>
              <a:t>Є</a:t>
            </a:r>
            <a:r>
              <a:rPr lang="en-US" i="1" dirty="0" smtClean="0"/>
              <a:t> </a:t>
            </a:r>
            <a:r>
              <a:rPr lang="ru-RU" dirty="0" smtClean="0"/>
              <a:t>Q</a:t>
            </a:r>
            <a:r>
              <a:rPr lang="ru-RU" i="1" dirty="0" smtClean="0"/>
              <a:t> и </a:t>
            </a:r>
            <a:r>
              <a:rPr lang="en-US" dirty="0" smtClean="0"/>
              <a:t>w(u, v) &lt; key[v]</a:t>
            </a:r>
            <a:endParaRPr lang="ru-RU" dirty="0" smtClean="0"/>
          </a:p>
          <a:p>
            <a:pPr lvl="0">
              <a:buNone/>
            </a:pPr>
            <a:r>
              <a:rPr lang="en-US" b="1" dirty="0" smtClean="0"/>
              <a:t>			then</a:t>
            </a:r>
            <a:r>
              <a:rPr lang="en-US" dirty="0" smtClean="0"/>
              <a:t> </a:t>
            </a:r>
            <a:r>
              <a:rPr lang="el-GR" dirty="0" smtClean="0"/>
              <a:t>π</a:t>
            </a:r>
            <a:r>
              <a:rPr lang="en-US" dirty="0" smtClean="0"/>
              <a:t>[v] </a:t>
            </a:r>
            <a:r>
              <a:rPr lang="ru-RU" dirty="0" smtClean="0"/>
              <a:t>←</a:t>
            </a:r>
            <a:r>
              <a:rPr lang="en-US" dirty="0" smtClean="0"/>
              <a:t> </a:t>
            </a:r>
            <a:r>
              <a:rPr lang="en-US" i="1" dirty="0" smtClean="0"/>
              <a:t>и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			         key[v] </a:t>
            </a:r>
            <a:r>
              <a:rPr lang="ru-RU" dirty="0" smtClean="0"/>
              <a:t>←</a:t>
            </a:r>
            <a:r>
              <a:rPr lang="en-US" dirty="0" smtClean="0"/>
              <a:t> w(u, v)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Работа алгоритма Прима проиллюстрирована на рис.</a:t>
            </a:r>
            <a:endParaRPr lang="en-US" dirty="0" smtClean="0"/>
          </a:p>
          <a:p>
            <a:r>
              <a:rPr lang="ru-RU" dirty="0" smtClean="0"/>
              <a:t> В строках 1-5 ключи всех вершин устанавливаются равными ∞ (за исключением корня </a:t>
            </a:r>
            <a:r>
              <a:rPr lang="en-US" dirty="0" smtClean="0"/>
              <a:t>r</a:t>
            </a:r>
            <a:r>
              <a:rPr lang="ru-RU" dirty="0" smtClean="0"/>
              <a:t>, ключ которого равен 0, так что он оказывается первой обрабатываемой вершиной),</a:t>
            </a:r>
            <a:r>
              <a:rPr lang="en-US" dirty="0" smtClean="0"/>
              <a:t> </a:t>
            </a:r>
            <a:r>
              <a:rPr lang="ru-RU" dirty="0" smtClean="0"/>
              <a:t>указателям на родителей для всех узлов присваиваются значения </a:t>
            </a:r>
            <a:r>
              <a:rPr lang="en-US" b="1" dirty="0" smtClean="0"/>
              <a:t>NIL </a:t>
            </a:r>
            <a:r>
              <a:rPr lang="ru-RU" dirty="0" smtClean="0"/>
              <a:t>и все вершины вносятся в очередь с приоритетами </a:t>
            </a:r>
            <a:r>
              <a:rPr lang="en-US" i="1" dirty="0" smtClean="0"/>
              <a:t>Q</a:t>
            </a:r>
            <a:r>
              <a:rPr lang="ru-RU" i="1" dirty="0" smtClean="0"/>
              <a:t>.</a:t>
            </a:r>
            <a:endParaRPr lang="en-US" i="1" dirty="0" smtClean="0"/>
          </a:p>
          <a:p>
            <a:r>
              <a:rPr lang="ru-RU" dirty="0" smtClean="0"/>
              <a:t> Алгоритм поддерживает следующий инвариант цикла, состоящий из трех частей.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Перед каждой итерацией цикла </a:t>
            </a:r>
            <a:r>
              <a:rPr lang="en-US" dirty="0" smtClean="0"/>
              <a:t>while </a:t>
            </a:r>
            <a:r>
              <a:rPr lang="ru-RU" dirty="0" smtClean="0"/>
              <a:t>в строках 6-11</a:t>
            </a:r>
          </a:p>
          <a:p>
            <a:pPr marL="514350" lvl="0" indent="-514350" algn="ctr">
              <a:buNone/>
            </a:pPr>
            <a:r>
              <a:rPr lang="ru-RU" i="1" dirty="0" smtClean="0"/>
              <a:t>А =</a:t>
            </a:r>
            <a:r>
              <a:rPr lang="ru-RU" dirty="0" smtClean="0"/>
              <a:t> </a:t>
            </a:r>
            <a:r>
              <a:rPr lang="en-US" dirty="0" smtClean="0"/>
              <a:t>{(v, </a:t>
            </a:r>
            <a:r>
              <a:rPr lang="el-GR" dirty="0" smtClean="0"/>
              <a:t>π</a:t>
            </a:r>
            <a:r>
              <a:rPr lang="en-US" dirty="0" smtClean="0"/>
              <a:t>[v]) </a:t>
            </a:r>
            <a:r>
              <a:rPr lang="ru-RU" dirty="0" smtClean="0"/>
              <a:t>: </a:t>
            </a:r>
            <a:r>
              <a:rPr lang="en-US" i="1" dirty="0" smtClean="0"/>
              <a:t>v </a:t>
            </a:r>
            <a:r>
              <a:rPr lang="ru-RU" i="1" dirty="0" smtClean="0"/>
              <a:t>Є V</a:t>
            </a:r>
            <a:r>
              <a:rPr lang="ru-RU" dirty="0" smtClean="0"/>
              <a:t> — {г} — </a:t>
            </a:r>
            <a:r>
              <a:rPr lang="en-US" i="1" dirty="0" smtClean="0"/>
              <a:t>Q};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514350" lvl="0" indent="-514350">
              <a:buFont typeface="+mj-lt"/>
              <a:buAutoNum type="arabicPeriod" startAt="2"/>
            </a:pPr>
            <a:r>
              <a:rPr lang="ru-RU" dirty="0" smtClean="0"/>
              <a:t>вершины, уже помещенные в минимальное </a:t>
            </a:r>
            <a:r>
              <a:rPr lang="ru-RU" dirty="0" err="1" smtClean="0"/>
              <a:t>остовное</a:t>
            </a:r>
            <a:r>
              <a:rPr lang="ru-RU" dirty="0" smtClean="0"/>
              <a:t> дерево, принадлежат множеству </a:t>
            </a:r>
            <a:r>
              <a:rPr lang="ru-RU" i="1" dirty="0" smtClean="0"/>
              <a:t>V — </a:t>
            </a:r>
            <a:r>
              <a:rPr lang="en-US" i="1" dirty="0" smtClean="0"/>
              <a:t>Q</a:t>
            </a:r>
            <a:r>
              <a:rPr lang="ru-RU" i="1" dirty="0" smtClean="0"/>
              <a:t>;</a:t>
            </a:r>
            <a:endParaRPr lang="ru-RU" dirty="0" smtClean="0"/>
          </a:p>
          <a:p>
            <a:pPr marL="514350" lvl="0" indent="-514350">
              <a:buFont typeface="+mj-lt"/>
              <a:buAutoNum type="arabicPeriod" startAt="2"/>
            </a:pPr>
            <a:r>
              <a:rPr lang="ru-RU" dirty="0" smtClean="0"/>
              <a:t>для всех вершин </a:t>
            </a:r>
            <a:r>
              <a:rPr lang="en-US" i="1" cap="small" dirty="0" smtClean="0"/>
              <a:t>v</a:t>
            </a:r>
            <a:r>
              <a:rPr lang="ru-RU" i="1" cap="small" dirty="0" smtClean="0"/>
              <a:t>Є</a:t>
            </a:r>
            <a:r>
              <a:rPr lang="en-US" i="1" cap="small" dirty="0" smtClean="0"/>
              <a:t>Q</a:t>
            </a:r>
            <a:r>
              <a:rPr lang="en-US" b="1" dirty="0" smtClean="0"/>
              <a:t> </a:t>
            </a:r>
            <a:r>
              <a:rPr lang="ru-RU" dirty="0" smtClean="0"/>
              <a:t>справедливо следующее: если </a:t>
            </a:r>
            <a:r>
              <a:rPr lang="el-GR" dirty="0" smtClean="0"/>
              <a:t>π</a:t>
            </a:r>
            <a:r>
              <a:rPr lang="ru-RU" dirty="0" smtClean="0"/>
              <a:t> [</a:t>
            </a:r>
            <a:r>
              <a:rPr lang="en-US" dirty="0" smtClean="0"/>
              <a:t>v</a:t>
            </a:r>
            <a:r>
              <a:rPr lang="ru-RU" dirty="0" smtClean="0"/>
              <a:t>] </a:t>
            </a:r>
            <a:r>
              <a:rPr lang="en-US" i="1" dirty="0" smtClean="0"/>
              <a:t>≠</a:t>
            </a:r>
            <a:r>
              <a:rPr lang="en-US" b="1" dirty="0" smtClean="0"/>
              <a:t> NIL, </a:t>
            </a:r>
            <a:r>
              <a:rPr lang="ru-RU" dirty="0" smtClean="0"/>
              <a:t>то </a:t>
            </a:r>
            <a:r>
              <a:rPr lang="en-US" i="1" dirty="0" smtClean="0"/>
              <a:t>key</a:t>
            </a:r>
            <a:r>
              <a:rPr lang="en-US" b="1" dirty="0" smtClean="0"/>
              <a:t> [v] &lt; </a:t>
            </a:r>
            <a:r>
              <a:rPr lang="ru-RU" dirty="0" smtClean="0"/>
              <a:t>∞ и </a:t>
            </a:r>
            <a:r>
              <a:rPr lang="en-US" i="1" dirty="0" smtClean="0"/>
              <a:t>key</a:t>
            </a:r>
            <a:r>
              <a:rPr lang="en-US" b="1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v</a:t>
            </a:r>
            <a:r>
              <a:rPr lang="ru-RU" dirty="0" smtClean="0"/>
              <a:t>] — вес легкого ребра </a:t>
            </a:r>
            <a:r>
              <a:rPr lang="en-US" i="1" dirty="0" smtClean="0"/>
              <a:t>(v,</a:t>
            </a:r>
            <a:r>
              <a:rPr lang="el-GR" dirty="0" smtClean="0"/>
              <a:t> π</a:t>
            </a:r>
            <a:r>
              <a:rPr lang="en-US" dirty="0" smtClean="0"/>
              <a:t> [v]), </a:t>
            </a:r>
            <a:r>
              <a:rPr lang="ru-RU" dirty="0" smtClean="0"/>
              <a:t>соединяющего </a:t>
            </a:r>
            <a:r>
              <a:rPr lang="en-US" i="1" dirty="0" smtClean="0"/>
              <a:t>v</a:t>
            </a:r>
            <a:r>
              <a:rPr lang="en-US" b="1" dirty="0" smtClean="0"/>
              <a:t> </a:t>
            </a:r>
            <a:r>
              <a:rPr lang="ru-RU" dirty="0" smtClean="0"/>
              <a:t>с некоторой вершиной, уже находящейся в минимальном </a:t>
            </a:r>
            <a:r>
              <a:rPr lang="ru-RU" dirty="0" err="1" smtClean="0"/>
              <a:t>остовном</a:t>
            </a:r>
            <a:r>
              <a:rPr lang="ru-RU" dirty="0" smtClean="0"/>
              <a:t> дереве.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строке 7 определяется вершина </a:t>
            </a:r>
            <a:r>
              <a:rPr lang="en-US" i="1" dirty="0" smtClean="0"/>
              <a:t>и,</a:t>
            </a:r>
            <a:r>
              <a:rPr lang="en-US" b="1" dirty="0" smtClean="0"/>
              <a:t> </a:t>
            </a:r>
            <a:r>
              <a:rPr lang="ru-RU" dirty="0" smtClean="0"/>
              <a:t>принадлежащая легкому ребру, пересекающему разрез (V — </a:t>
            </a:r>
            <a:r>
              <a:rPr lang="en-US" i="1" dirty="0" smtClean="0"/>
              <a:t>Q</a:t>
            </a:r>
            <a:r>
              <a:rPr lang="ru-RU" i="1" dirty="0" smtClean="0"/>
              <a:t>,</a:t>
            </a:r>
            <a:r>
              <a:rPr lang="en-US" i="1" dirty="0" smtClean="0"/>
              <a:t> Q</a:t>
            </a:r>
            <a:r>
              <a:rPr lang="ru-RU" i="1" dirty="0" smtClean="0"/>
              <a:t>)</a:t>
            </a:r>
            <a:r>
              <a:rPr lang="ru-RU" dirty="0" smtClean="0"/>
              <a:t> (за исключением первой итерации, когда </a:t>
            </a:r>
            <a:r>
              <a:rPr lang="ru-RU" i="1" dirty="0" smtClean="0"/>
              <a:t>и = г</a:t>
            </a:r>
            <a:r>
              <a:rPr lang="ru-RU" dirty="0" smtClean="0"/>
              <a:t> в со­ответствии с присвоением в строке 4).</a:t>
            </a:r>
            <a:endParaRPr lang="en-US" dirty="0" smtClean="0"/>
          </a:p>
          <a:p>
            <a:r>
              <a:rPr lang="ru-RU" dirty="0" smtClean="0"/>
              <a:t> Удаление </a:t>
            </a:r>
            <a:r>
              <a:rPr lang="ru-RU" i="1" dirty="0" smtClean="0"/>
              <a:t>и</a:t>
            </a:r>
            <a:r>
              <a:rPr lang="ru-RU" dirty="0" smtClean="0"/>
              <a:t> из множества </a:t>
            </a:r>
            <a:r>
              <a:rPr lang="en-US" i="1" dirty="0" smtClean="0"/>
              <a:t>Q</a:t>
            </a:r>
            <a:r>
              <a:rPr lang="en-US" dirty="0" smtClean="0"/>
              <a:t> </a:t>
            </a:r>
            <a:r>
              <a:rPr lang="ru-RU" dirty="0" smtClean="0"/>
              <a:t>добавляет его в множество </a:t>
            </a:r>
            <a:r>
              <a:rPr lang="ru-RU" i="1" dirty="0" smtClean="0"/>
              <a:t>V</a:t>
            </a:r>
            <a:r>
              <a:rPr lang="ru-RU" dirty="0" smtClean="0"/>
              <a:t> — </a:t>
            </a:r>
            <a:r>
              <a:rPr lang="en-US" i="1" dirty="0" smtClean="0"/>
              <a:t>Q</a:t>
            </a:r>
            <a:r>
              <a:rPr lang="en-US" dirty="0" smtClean="0"/>
              <a:t> </a:t>
            </a:r>
            <a:r>
              <a:rPr lang="ru-RU" dirty="0" smtClean="0"/>
              <a:t>вершин дерева.</a:t>
            </a:r>
            <a:endParaRPr lang="en-US" dirty="0" smtClean="0"/>
          </a:p>
          <a:p>
            <a:r>
              <a:rPr lang="ru-RU" dirty="0" smtClean="0"/>
              <a:t> Цикл </a:t>
            </a:r>
            <a:r>
              <a:rPr lang="en-US" dirty="0" smtClean="0"/>
              <a:t>for </a:t>
            </a:r>
            <a:r>
              <a:rPr lang="ru-RU" dirty="0" smtClean="0"/>
              <a:t>в строках 8-11 обновляет поля </a:t>
            </a:r>
            <a:r>
              <a:rPr lang="en-US" i="1" dirty="0" smtClean="0"/>
              <a:t>key</a:t>
            </a:r>
            <a:r>
              <a:rPr lang="en-US" b="1" dirty="0" smtClean="0"/>
              <a:t> </a:t>
            </a:r>
            <a:r>
              <a:rPr lang="ru-RU" dirty="0" smtClean="0"/>
              <a:t>и </a:t>
            </a:r>
            <a:r>
              <a:rPr lang="el-GR" dirty="0" smtClean="0"/>
              <a:t>π</a:t>
            </a:r>
            <a:r>
              <a:rPr lang="ru-RU" dirty="0" smtClean="0"/>
              <a:t> для каждой вершины </a:t>
            </a:r>
            <a:r>
              <a:rPr lang="en-US" i="1" dirty="0" smtClean="0"/>
              <a:t>v,</a:t>
            </a:r>
            <a:r>
              <a:rPr lang="en-US" b="1" dirty="0" smtClean="0"/>
              <a:t> </a:t>
            </a:r>
            <a:r>
              <a:rPr lang="ru-RU" dirty="0" smtClean="0"/>
              <a:t>смежной с </a:t>
            </a:r>
            <a:r>
              <a:rPr lang="en-US" i="1" dirty="0" smtClean="0"/>
              <a:t>и</a:t>
            </a:r>
            <a:r>
              <a:rPr lang="en-US" b="1" dirty="0" smtClean="0"/>
              <a:t> </a:t>
            </a:r>
            <a:r>
              <a:rPr lang="ru-RU" dirty="0" smtClean="0"/>
              <a:t>и не находящейся в дереве.</a:t>
            </a:r>
            <a:endParaRPr lang="en-US" dirty="0" smtClean="0"/>
          </a:p>
          <a:p>
            <a:r>
              <a:rPr lang="ru-RU" dirty="0" smtClean="0"/>
              <a:t> Это обновление сохраняет третью часть инварианта.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7203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Мы хотим найти ациклическое подмножество </a:t>
            </a:r>
            <a:r>
              <a:rPr lang="ru-RU" i="1" dirty="0" smtClean="0"/>
              <a:t>ТЄЕ</a:t>
            </a:r>
            <a:r>
              <a:rPr lang="ru-RU" dirty="0" smtClean="0"/>
              <a:t>, которое соединяет все вершины и чей общий вес</a:t>
            </a:r>
            <a:r>
              <a:rPr lang="en-US" dirty="0" smtClean="0"/>
              <a:t> </a:t>
            </a:r>
            <a:r>
              <a:rPr lang="ru-RU" dirty="0" smtClean="0"/>
              <a:t>минимален.</a:t>
            </a:r>
            <a:endParaRPr lang="en-US" dirty="0" smtClean="0"/>
          </a:p>
          <a:p>
            <a:r>
              <a:rPr lang="ru-RU" dirty="0" smtClean="0"/>
              <a:t> Поскольку множество </a:t>
            </a:r>
            <a:r>
              <a:rPr lang="ru-RU" i="1" dirty="0" smtClean="0"/>
              <a:t>Т</a:t>
            </a:r>
            <a:r>
              <a:rPr lang="ru-RU" dirty="0" smtClean="0"/>
              <a:t> ациклическое и связывает все вершины, оно должно образовывать дерево, которое мы назовем </a:t>
            </a:r>
            <a:r>
              <a:rPr lang="ru-RU" i="1" dirty="0" err="1" smtClean="0"/>
              <a:t>остовным</a:t>
            </a:r>
            <a:r>
              <a:rPr lang="ru-RU" i="1" dirty="0" smtClean="0"/>
              <a:t> деревом</a:t>
            </a:r>
            <a:r>
              <a:rPr lang="ru-RU" dirty="0" smtClean="0"/>
              <a:t> (</a:t>
            </a:r>
            <a:r>
              <a:rPr lang="en-US" dirty="0" smtClean="0"/>
              <a:t>spanning tree</a:t>
            </a:r>
            <a:r>
              <a:rPr lang="ru-RU" dirty="0" smtClean="0"/>
              <a:t>) графа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(иногда используется термин “покрывающее дерево”).</a:t>
            </a:r>
            <a:endParaRPr lang="en-US" dirty="0" smtClean="0"/>
          </a:p>
          <a:p>
            <a:r>
              <a:rPr lang="ru-RU" dirty="0" smtClean="0"/>
              <a:t> Задачу поиска дерева </a:t>
            </a:r>
            <a:r>
              <a:rPr lang="ru-RU" i="1" dirty="0" smtClean="0"/>
              <a:t>Т</a:t>
            </a:r>
            <a:r>
              <a:rPr lang="ru-RU" dirty="0" smtClean="0"/>
              <a:t> мы назовем </a:t>
            </a:r>
            <a:r>
              <a:rPr lang="ru-RU" i="1" dirty="0" smtClean="0"/>
              <a:t>задачей поиска минимального </a:t>
            </a:r>
            <a:r>
              <a:rPr lang="ru-RU" i="1" dirty="0" err="1" smtClean="0"/>
              <a:t>остовного</a:t>
            </a:r>
            <a:r>
              <a:rPr lang="ru-RU" i="1" dirty="0" smtClean="0"/>
              <a:t> дерева</a:t>
            </a:r>
            <a:r>
              <a:rPr lang="ru-RU" dirty="0" smtClean="0"/>
              <a:t> (</a:t>
            </a:r>
            <a:r>
              <a:rPr lang="en-US" dirty="0" smtClean="0"/>
              <a:t>minimum</a:t>
            </a:r>
            <a:r>
              <a:rPr lang="ru-RU" dirty="0" smtClean="0"/>
              <a:t>- </a:t>
            </a:r>
            <a:r>
              <a:rPr lang="en-US" dirty="0" smtClean="0"/>
              <a:t>spanning</a:t>
            </a:r>
            <a:r>
              <a:rPr lang="ru-RU" dirty="0" smtClean="0"/>
              <a:t>-</a:t>
            </a:r>
            <a:r>
              <a:rPr lang="en-US" dirty="0" smtClean="0"/>
              <a:t>tree problem</a:t>
            </a:r>
            <a:r>
              <a:rPr lang="ru-RU" dirty="0" smtClean="0"/>
              <a:t>). По сути, термин “минимальное </a:t>
            </a:r>
            <a:r>
              <a:rPr lang="ru-RU" dirty="0" err="1" smtClean="0"/>
              <a:t>остовное</a:t>
            </a:r>
            <a:r>
              <a:rPr lang="ru-RU" dirty="0" smtClean="0"/>
              <a:t> дерево” означает “</a:t>
            </a:r>
            <a:r>
              <a:rPr lang="ru-RU" dirty="0" err="1" smtClean="0"/>
              <a:t>остовное</a:t>
            </a:r>
            <a:r>
              <a:rPr lang="ru-RU" dirty="0" smtClean="0"/>
              <a:t> дерево с минимальным весом”. Мы не минимизируем, например, количество ребер в Т, поскольку все </a:t>
            </a:r>
            <a:r>
              <a:rPr lang="ru-RU" dirty="0" err="1" smtClean="0"/>
              <a:t>остовные</a:t>
            </a:r>
            <a:r>
              <a:rPr lang="ru-RU" dirty="0" smtClean="0"/>
              <a:t> деревья имеют ровно </a:t>
            </a:r>
            <a:r>
              <a:rPr lang="en-US" dirty="0" smtClean="0"/>
              <a:t>|</a:t>
            </a:r>
            <a:r>
              <a:rPr lang="en-US" i="1" dirty="0" smtClean="0"/>
              <a:t>V</a:t>
            </a:r>
            <a:r>
              <a:rPr lang="en-US" dirty="0" smtClean="0"/>
              <a:t>|</a:t>
            </a:r>
            <a:r>
              <a:rPr lang="ru-RU" i="1" dirty="0" smtClean="0"/>
              <a:t> </a:t>
            </a:r>
            <a:r>
              <a:rPr lang="en-US" i="1" dirty="0" smtClean="0"/>
              <a:t>—</a:t>
            </a:r>
            <a:r>
              <a:rPr lang="ru-RU" dirty="0" smtClean="0"/>
              <a:t> 1 ребер.</a:t>
            </a:r>
          </a:p>
          <a:p>
            <a:r>
              <a:rPr lang="ru-RU" dirty="0" smtClean="0"/>
              <a:t>На рис. показан пример связного графа и его минимального </a:t>
            </a:r>
            <a:r>
              <a:rPr lang="ru-RU" dirty="0" err="1" smtClean="0"/>
              <a:t>остовного</a:t>
            </a:r>
            <a:r>
              <a:rPr lang="ru-RU" dirty="0" smtClean="0"/>
              <a:t> дерева. На ребрах указан их вес, а ребра минимального </a:t>
            </a:r>
            <a:r>
              <a:rPr lang="ru-RU" dirty="0" err="1" smtClean="0"/>
              <a:t>остовного</a:t>
            </a:r>
            <a:r>
              <a:rPr lang="ru-RU" dirty="0" smtClean="0"/>
              <a:t> дерева отдельно выделены цветом. Общий вес показанного дерева равен 37.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30612" t="38710" r="33452" b="17742"/>
          <a:stretch>
            <a:fillRect/>
          </a:stretch>
        </p:blipFill>
        <p:spPr bwMode="auto">
          <a:xfrm>
            <a:off x="285720" y="0"/>
            <a:ext cx="385765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36690" t="45161" r="39352" b="35484"/>
          <a:stretch>
            <a:fillRect/>
          </a:stretch>
        </p:blipFill>
        <p:spPr bwMode="auto">
          <a:xfrm>
            <a:off x="4786314" y="500042"/>
            <a:ext cx="385765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429396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Производительность алгоритма Прима зависит от выбранной реализации очереди с приоритетами </a:t>
            </a:r>
            <a:r>
              <a:rPr lang="en-US" sz="2400" i="1" dirty="0" smtClean="0"/>
              <a:t>Q</a:t>
            </a:r>
            <a:r>
              <a:rPr lang="ru-RU" sz="2400" i="1" dirty="0" smtClean="0"/>
              <a:t>.</a:t>
            </a:r>
            <a:endParaRPr lang="en-US" sz="2400" i="1" dirty="0" smtClean="0"/>
          </a:p>
          <a:p>
            <a:r>
              <a:rPr lang="ru-RU" sz="2400" dirty="0" smtClean="0"/>
              <a:t> Если реализовать ее как бинарную пирамиду, то для выполнения инициализации в строках 1-5 можно использовать процедуру </a:t>
            </a:r>
            <a:r>
              <a:rPr lang="en-US" sz="2400" b="1" cap="small" dirty="0" err="1" smtClean="0"/>
              <a:t>Build_Min_Heap</a:t>
            </a:r>
            <a:r>
              <a:rPr lang="en-US" sz="2400" b="1" cap="small" dirty="0" smtClean="0"/>
              <a:t>, </a:t>
            </a:r>
            <a:r>
              <a:rPr lang="ru-RU" sz="2400" dirty="0" smtClean="0"/>
              <a:t>что потребует времени </a:t>
            </a:r>
            <a:r>
              <a:rPr lang="ru-RU" sz="2400" i="1" dirty="0" smtClean="0"/>
              <a:t>О (V).</a:t>
            </a:r>
            <a:endParaRPr lang="en-US" sz="2400" i="1" dirty="0" smtClean="0"/>
          </a:p>
          <a:p>
            <a:r>
              <a:rPr lang="ru-RU" sz="2400" dirty="0" smtClean="0"/>
              <a:t> Тело цикла </a:t>
            </a:r>
            <a:r>
              <a:rPr lang="en-US" sz="2400" dirty="0" smtClean="0"/>
              <a:t>while </a:t>
            </a:r>
            <a:r>
              <a:rPr lang="ru-RU" sz="2400" dirty="0" smtClean="0"/>
              <a:t>выполняется </a:t>
            </a:r>
            <a:r>
              <a:rPr lang="en-US" sz="2400" dirty="0" smtClean="0"/>
              <a:t>|V| </a:t>
            </a:r>
            <a:r>
              <a:rPr lang="ru-RU" sz="2400" dirty="0" smtClean="0"/>
              <a:t>раз, а поскольку каждая операция </a:t>
            </a:r>
            <a:r>
              <a:rPr lang="en-US" sz="2400" b="1" dirty="0" err="1" smtClean="0"/>
              <a:t>EXTRACT_MlN</a:t>
            </a:r>
            <a:r>
              <a:rPr lang="en-US" sz="2400" b="1" dirty="0" smtClean="0"/>
              <a:t> </a:t>
            </a:r>
            <a:r>
              <a:rPr lang="ru-RU" sz="2400" dirty="0" smtClean="0"/>
              <a:t>занимает время </a:t>
            </a:r>
            <a:r>
              <a:rPr lang="ru-RU" sz="2400" i="1" dirty="0" smtClean="0"/>
              <a:t>О</a:t>
            </a:r>
            <a:r>
              <a:rPr lang="ru-RU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lg</a:t>
            </a:r>
            <a:r>
              <a:rPr lang="en-US" sz="2400" dirty="0" smtClean="0"/>
              <a:t> V), </a:t>
            </a:r>
            <a:r>
              <a:rPr lang="ru-RU" sz="2400" dirty="0" smtClean="0"/>
              <a:t>общее время всех вызовов процедур </a:t>
            </a:r>
            <a:r>
              <a:rPr lang="en-US" sz="2400" b="1" dirty="0" err="1" smtClean="0"/>
              <a:t>EXTRACT_MlN</a:t>
            </a:r>
            <a:r>
              <a:rPr lang="en-US" sz="2400" b="1" dirty="0" smtClean="0"/>
              <a:t> </a:t>
            </a:r>
            <a:r>
              <a:rPr lang="ru-RU" sz="2400" dirty="0" smtClean="0"/>
              <a:t>составляет </a:t>
            </a:r>
            <a:r>
              <a:rPr lang="ru-RU" sz="2400" i="1" dirty="0" smtClean="0"/>
              <a:t>О</a:t>
            </a:r>
            <a:r>
              <a:rPr lang="ru-RU" sz="2400" dirty="0" smtClean="0"/>
              <a:t> (</a:t>
            </a:r>
            <a:r>
              <a:rPr lang="ru-RU" sz="2400" i="1" dirty="0" smtClean="0"/>
              <a:t>V</a:t>
            </a:r>
            <a:r>
              <a:rPr lang="ru-RU" sz="2400" dirty="0" smtClean="0"/>
              <a:t> </a:t>
            </a:r>
            <a:r>
              <a:rPr lang="en-US" sz="2400" dirty="0" err="1" smtClean="0"/>
              <a:t>lg</a:t>
            </a:r>
            <a:r>
              <a:rPr lang="en-US" sz="2400" dirty="0" smtClean="0"/>
              <a:t> </a:t>
            </a:r>
            <a:r>
              <a:rPr lang="ru-RU" sz="2400" i="1" dirty="0" smtClean="0"/>
              <a:t>V).</a:t>
            </a:r>
            <a:endParaRPr lang="en-US" sz="2400" i="1" dirty="0" smtClean="0"/>
          </a:p>
          <a:p>
            <a:r>
              <a:rPr lang="ru-RU" sz="2400" dirty="0" smtClean="0"/>
              <a:t> Цикл </a:t>
            </a:r>
            <a:r>
              <a:rPr lang="en-US" sz="2400" dirty="0" smtClean="0"/>
              <a:t>for </a:t>
            </a:r>
            <a:r>
              <a:rPr lang="ru-RU" sz="2400" dirty="0" smtClean="0"/>
              <a:t>в строках 8-11 выполняется всего </a:t>
            </a:r>
            <a:r>
              <a:rPr lang="ru-RU" sz="2400" i="1" dirty="0" smtClean="0"/>
              <a:t>О</a:t>
            </a:r>
            <a:r>
              <a:rPr lang="ru-RU" sz="2400" dirty="0" smtClean="0"/>
              <a:t> (</a:t>
            </a:r>
            <a:r>
              <a:rPr lang="ru-RU" sz="2400" i="1" dirty="0" smtClean="0"/>
              <a:t>Е</a:t>
            </a:r>
            <a:r>
              <a:rPr lang="ru-RU" sz="2400" dirty="0" smtClean="0"/>
              <a:t>) раз, поскольку сумма длин всех списков смежности равна 2 </a:t>
            </a:r>
            <a:r>
              <a:rPr lang="ru-RU" sz="2400" i="1" dirty="0" smtClean="0"/>
              <a:t>\Е\.</a:t>
            </a:r>
            <a:r>
              <a:rPr lang="ru-RU" sz="2400" dirty="0" smtClean="0"/>
              <a:t> Внутри цикла </a:t>
            </a:r>
            <a:r>
              <a:rPr lang="en-US" sz="2400" dirty="0" smtClean="0"/>
              <a:t>for </a:t>
            </a:r>
            <a:r>
              <a:rPr lang="ru-RU" sz="2400" dirty="0" smtClean="0"/>
              <a:t>проверка на принадлежность </a:t>
            </a:r>
            <a:r>
              <a:rPr lang="en-US" sz="2400" i="1" dirty="0" smtClean="0"/>
              <a:t>Q </a:t>
            </a:r>
            <a:r>
              <a:rPr lang="ru-RU" sz="2400" dirty="0" smtClean="0"/>
              <a:t>в строке 9 может быть реализована за постоянное время, если воспользоваться для каждой вершины битом, указывающим, находится ли она в </a:t>
            </a:r>
            <a:r>
              <a:rPr lang="en-US" sz="2400" i="1" dirty="0" smtClean="0"/>
              <a:t>Q</a:t>
            </a:r>
            <a:r>
              <a:rPr lang="ru-RU" sz="2400" i="1" dirty="0" smtClean="0"/>
              <a:t>,</a:t>
            </a:r>
            <a:r>
              <a:rPr lang="ru-RU" sz="2400" dirty="0" smtClean="0"/>
              <a:t> и обновлять этот бит при удалении вершины из </a:t>
            </a:r>
            <a:r>
              <a:rPr lang="en-US" sz="2400" i="1" dirty="0" smtClean="0"/>
              <a:t>Q</a:t>
            </a:r>
            <a:r>
              <a:rPr lang="ru-RU" sz="2400" i="1" dirty="0" smtClean="0"/>
              <a:t>.</a:t>
            </a:r>
            <a:endParaRPr lang="en-US" sz="2400" i="1" dirty="0" smtClean="0"/>
          </a:p>
          <a:p>
            <a:r>
              <a:rPr lang="ru-RU" sz="2400" dirty="0" smtClean="0"/>
              <a:t> Присвоение в строке 11 неявно включает операцию </a:t>
            </a:r>
            <a:r>
              <a:rPr lang="en-US" sz="2400" b="1" dirty="0" smtClean="0"/>
              <a:t>DECREASE_KEY </a:t>
            </a:r>
            <a:r>
              <a:rPr lang="ru-RU" sz="2400" dirty="0" smtClean="0"/>
              <a:t>над пирамидой.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401080" cy="5929354"/>
          </a:xfrm>
        </p:spPr>
        <p:txBody>
          <a:bodyPr>
            <a:normAutofit fontScale="77500" lnSpcReduction="20000"/>
          </a:bodyPr>
          <a:lstStyle/>
          <a:p>
            <a:r>
              <a:rPr lang="ru-RU" sz="3400" dirty="0" smtClean="0"/>
              <a:t>Время выполнения этой операции — </a:t>
            </a:r>
            <a:r>
              <a:rPr lang="ru-RU" sz="3400" i="1" dirty="0" smtClean="0"/>
              <a:t>О</a:t>
            </a:r>
            <a:r>
              <a:rPr lang="ru-RU" sz="3400" dirty="0" smtClean="0"/>
              <a:t> (</a:t>
            </a:r>
            <a:r>
              <a:rPr lang="en-US" sz="3400" dirty="0" err="1" smtClean="0"/>
              <a:t>lg</a:t>
            </a:r>
            <a:r>
              <a:rPr lang="en-US" sz="3400" dirty="0" smtClean="0"/>
              <a:t> </a:t>
            </a:r>
            <a:r>
              <a:rPr lang="ru-RU" sz="3400" dirty="0" smtClean="0"/>
              <a:t>V). Таким образом, общее время работы алгоритма Прима составляет</a:t>
            </a:r>
            <a:r>
              <a:rPr lang="en-US" sz="3400" dirty="0" smtClean="0"/>
              <a:t> </a:t>
            </a:r>
            <a:r>
              <a:rPr lang="ru-RU" sz="3400" i="1" dirty="0" smtClean="0"/>
              <a:t>О(</a:t>
            </a:r>
            <a:r>
              <a:rPr lang="en-US" sz="3400" i="1" dirty="0" smtClean="0"/>
              <a:t>V </a:t>
            </a:r>
            <a:r>
              <a:rPr lang="en-US" sz="3400" i="1" dirty="0" err="1" smtClean="0"/>
              <a:t>lgV</a:t>
            </a:r>
            <a:r>
              <a:rPr lang="en-US" sz="3400" i="1" dirty="0" smtClean="0"/>
              <a:t> </a:t>
            </a:r>
            <a:r>
              <a:rPr lang="ru-RU" sz="3400" i="1" dirty="0" smtClean="0"/>
              <a:t>+ </a:t>
            </a:r>
            <a:r>
              <a:rPr lang="en-US" sz="3400" i="1" dirty="0" smtClean="0"/>
              <a:t>E </a:t>
            </a:r>
            <a:r>
              <a:rPr lang="en-US" sz="3400" i="1" dirty="0" err="1" smtClean="0"/>
              <a:t>lgV</a:t>
            </a:r>
            <a:r>
              <a:rPr lang="ru-RU" sz="3400" i="1" dirty="0" smtClean="0"/>
              <a:t>)</a:t>
            </a:r>
            <a:r>
              <a:rPr lang="ru-RU" sz="3400" dirty="0" smtClean="0"/>
              <a:t> = </a:t>
            </a:r>
            <a:r>
              <a:rPr lang="ru-RU" sz="3400" i="1" dirty="0" smtClean="0"/>
              <a:t>О (</a:t>
            </a:r>
            <a:r>
              <a:rPr lang="en-US" sz="3400" i="1" dirty="0" smtClean="0"/>
              <a:t>E </a:t>
            </a:r>
            <a:r>
              <a:rPr lang="en-US" sz="3400" i="1" dirty="0" err="1" smtClean="0"/>
              <a:t>lgV</a:t>
            </a:r>
            <a:r>
              <a:rPr lang="ru-RU" sz="3400" i="1" dirty="0" smtClean="0"/>
              <a:t>),</a:t>
            </a:r>
            <a:r>
              <a:rPr lang="ru-RU" sz="3400" dirty="0" smtClean="0"/>
              <a:t> что асимптотически совпадает со временем работы рассмотренного ранее алгоритма </a:t>
            </a:r>
            <a:r>
              <a:rPr lang="ru-RU" sz="3400" dirty="0" err="1" smtClean="0"/>
              <a:t>Крускала</a:t>
            </a:r>
            <a:r>
              <a:rPr lang="ru-RU" sz="3400" dirty="0" smtClean="0"/>
              <a:t>.</a:t>
            </a:r>
          </a:p>
          <a:p>
            <a:r>
              <a:rPr lang="ru-RU" sz="3400" dirty="0" smtClean="0"/>
              <a:t>Однако асимптотическое время работы алгоритма Прима можно улучшить за счет применения </a:t>
            </a:r>
            <a:r>
              <a:rPr lang="ru-RU" sz="3400" dirty="0" err="1" smtClean="0"/>
              <a:t>фибоначчиевых</a:t>
            </a:r>
            <a:r>
              <a:rPr lang="ru-RU" sz="3400" dirty="0" smtClean="0"/>
              <a:t> пирамид.</a:t>
            </a:r>
            <a:endParaRPr lang="en-US" sz="3400" dirty="0" smtClean="0"/>
          </a:p>
          <a:p>
            <a:r>
              <a:rPr lang="ru-RU" sz="3400" dirty="0" smtClean="0"/>
              <a:t> Если |</a:t>
            </a:r>
            <a:r>
              <a:rPr lang="en-US" sz="3400" dirty="0" smtClean="0"/>
              <a:t>V</a:t>
            </a:r>
            <a:r>
              <a:rPr lang="ru-RU" sz="3400" dirty="0" smtClean="0"/>
              <a:t>| элементов организованы в </a:t>
            </a:r>
            <a:r>
              <a:rPr lang="ru-RU" sz="3400" dirty="0" err="1" smtClean="0"/>
              <a:t>фибоначчиеву</a:t>
            </a:r>
            <a:r>
              <a:rPr lang="ru-RU" sz="3400" dirty="0" smtClean="0"/>
              <a:t> пирамиду, то операцию </a:t>
            </a:r>
            <a:r>
              <a:rPr lang="en-US" sz="3400" b="1" dirty="0" smtClean="0"/>
              <a:t>EXCTRACT_MIN </a:t>
            </a:r>
            <a:r>
              <a:rPr lang="ru-RU" sz="3400" dirty="0" smtClean="0"/>
              <a:t>можно выполнить за амортизированное время </a:t>
            </a:r>
            <a:r>
              <a:rPr lang="en-US" sz="3400" dirty="0" smtClean="0"/>
              <a:t>O(</a:t>
            </a:r>
            <a:r>
              <a:rPr lang="en-US" sz="3400" dirty="0" err="1" smtClean="0"/>
              <a:t>lgV</a:t>
            </a:r>
            <a:r>
              <a:rPr lang="en-US" sz="3400" dirty="0" smtClean="0"/>
              <a:t>), </a:t>
            </a:r>
            <a:r>
              <a:rPr lang="ru-RU" sz="3400" dirty="0" smtClean="0"/>
              <a:t>а операцию </a:t>
            </a:r>
            <a:r>
              <a:rPr lang="en-US" sz="3400" b="1" cap="small" dirty="0" smtClean="0"/>
              <a:t>DECREASE_ Key </a:t>
            </a:r>
            <a:r>
              <a:rPr lang="ru-RU" sz="3400" dirty="0" smtClean="0"/>
              <a:t>— за амортизированное время </a:t>
            </a:r>
            <a:r>
              <a:rPr lang="en-US" sz="3400" dirty="0" smtClean="0"/>
              <a:t>0(1).</a:t>
            </a:r>
            <a:r>
              <a:rPr lang="ru-RU" sz="3400" dirty="0" smtClean="0"/>
              <a:t> </a:t>
            </a:r>
            <a:endParaRPr lang="en-US" sz="3400" dirty="0" smtClean="0"/>
          </a:p>
          <a:p>
            <a:r>
              <a:rPr lang="ru-RU" sz="3400" dirty="0" smtClean="0"/>
              <a:t>Следовательно, при использовании </a:t>
            </a:r>
            <a:r>
              <a:rPr lang="ru-RU" sz="3400" dirty="0" err="1" smtClean="0"/>
              <a:t>фибоначчиевой</a:t>
            </a:r>
            <a:r>
              <a:rPr lang="ru-RU" sz="3400" dirty="0" smtClean="0"/>
              <a:t> пирамиды для реализации очереди с приоритетами </a:t>
            </a:r>
            <a:r>
              <a:rPr lang="en-US" sz="3400" i="1" dirty="0" smtClean="0"/>
              <a:t>Q</a:t>
            </a:r>
            <a:r>
              <a:rPr lang="en-US" sz="3400" dirty="0" smtClean="0"/>
              <a:t> </a:t>
            </a:r>
            <a:r>
              <a:rPr lang="ru-RU" sz="3400" dirty="0" smtClean="0"/>
              <a:t>общее время работы алгоритма Прима улучшается до </a:t>
            </a:r>
            <a:r>
              <a:rPr lang="ru-RU" sz="3400" i="1" dirty="0" smtClean="0"/>
              <a:t>О (Е + V</a:t>
            </a:r>
            <a:r>
              <a:rPr lang="ru-RU" sz="3400" dirty="0" smtClean="0"/>
              <a:t> </a:t>
            </a:r>
            <a:r>
              <a:rPr lang="en-US" sz="3400" dirty="0" err="1" smtClean="0"/>
              <a:t>lg</a:t>
            </a:r>
            <a:r>
              <a:rPr lang="en-US" sz="3400" dirty="0" smtClean="0"/>
              <a:t> </a:t>
            </a:r>
            <a:r>
              <a:rPr lang="ru-RU" sz="3400" i="1" dirty="0" smtClean="0"/>
              <a:t>V).</a:t>
            </a:r>
            <a:endParaRPr lang="ru-RU" sz="34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Заключительные замечания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Книга </a:t>
            </a:r>
            <a:r>
              <a:rPr lang="ru-RU" dirty="0" err="1" smtClean="0"/>
              <a:t>Таржана</a:t>
            </a:r>
            <a:r>
              <a:rPr lang="ru-RU" dirty="0" smtClean="0"/>
              <a:t> (</a:t>
            </a:r>
            <a:r>
              <a:rPr lang="en-US" dirty="0" err="1" smtClean="0"/>
              <a:t>Tarjan</a:t>
            </a:r>
            <a:r>
              <a:rPr lang="ru-RU" dirty="0" smtClean="0"/>
              <a:t>) </a:t>
            </a:r>
            <a:r>
              <a:rPr lang="ru-RU" dirty="0" smtClean="0"/>
              <a:t>содержит </a:t>
            </a:r>
            <a:r>
              <a:rPr lang="ru-RU" dirty="0" smtClean="0"/>
              <a:t>превосходный обзор задач, связан­ных с поиском минимальных </a:t>
            </a:r>
            <a:r>
              <a:rPr lang="ru-RU" dirty="0" err="1" smtClean="0"/>
              <a:t>остовных</a:t>
            </a:r>
            <a:r>
              <a:rPr lang="ru-RU" dirty="0" smtClean="0"/>
              <a:t> деревьев, и дополнительную информацию о них. История данной задачи изложена </a:t>
            </a:r>
            <a:r>
              <a:rPr lang="ru-RU" dirty="0" err="1" smtClean="0"/>
              <a:t>Грехемом</a:t>
            </a:r>
            <a:r>
              <a:rPr lang="ru-RU" dirty="0" smtClean="0"/>
              <a:t> (</a:t>
            </a:r>
            <a:r>
              <a:rPr lang="en-US" dirty="0" smtClean="0"/>
              <a:t>Graham</a:t>
            </a:r>
            <a:r>
              <a:rPr lang="ru-RU" dirty="0" smtClean="0"/>
              <a:t>) и </a:t>
            </a:r>
            <a:r>
              <a:rPr lang="ru-RU" dirty="0" err="1" smtClean="0"/>
              <a:t>Хеллом</a:t>
            </a:r>
            <a:r>
              <a:rPr lang="ru-RU" dirty="0" smtClean="0"/>
              <a:t> (</a:t>
            </a:r>
            <a:r>
              <a:rPr lang="en-US" dirty="0" smtClean="0"/>
              <a:t>Hell</a:t>
            </a:r>
            <a:r>
              <a:rPr lang="ru-RU" dirty="0" smtClean="0"/>
              <a:t>).</a:t>
            </a:r>
            <a:endParaRPr lang="ru-RU" dirty="0" smtClean="0"/>
          </a:p>
          <a:p>
            <a:r>
              <a:rPr lang="ru-RU" dirty="0" err="1" smtClean="0"/>
              <a:t>Таржан</a:t>
            </a:r>
            <a:r>
              <a:rPr lang="ru-RU" dirty="0" smtClean="0"/>
              <a:t> указывает, что впервые алгоритм для поиска минимальных </a:t>
            </a:r>
            <a:r>
              <a:rPr lang="ru-RU" dirty="0" err="1" smtClean="0"/>
              <a:t>остовных</a:t>
            </a:r>
            <a:r>
              <a:rPr lang="ru-RU" dirty="0" smtClean="0"/>
              <a:t> деревьев был описан в 1926 году в статье </a:t>
            </a:r>
            <a:r>
              <a:rPr lang="ru-RU" dirty="0" err="1" smtClean="0"/>
              <a:t>Борувки</a:t>
            </a:r>
            <a:r>
              <a:rPr lang="ru-RU" dirty="0" smtClean="0"/>
              <a:t> (О. </a:t>
            </a:r>
            <a:r>
              <a:rPr lang="en-US" dirty="0" err="1" smtClean="0"/>
              <a:t>Bonivka</a:t>
            </a:r>
            <a:r>
              <a:rPr lang="ru-RU" dirty="0" smtClean="0"/>
              <a:t>).</a:t>
            </a:r>
            <a:endParaRPr lang="en-US" dirty="0" smtClean="0"/>
          </a:p>
          <a:p>
            <a:r>
              <a:rPr lang="ru-RU" dirty="0" smtClean="0"/>
              <a:t> Алгоритм </a:t>
            </a:r>
            <a:r>
              <a:rPr lang="ru-RU" dirty="0" err="1" smtClean="0"/>
              <a:t>Крускала</a:t>
            </a:r>
            <a:r>
              <a:rPr lang="ru-RU" dirty="0" smtClean="0"/>
              <a:t> описан в </a:t>
            </a:r>
            <a:r>
              <a:rPr lang="ru-RU" dirty="0" smtClean="0"/>
              <a:t>1956 </a:t>
            </a:r>
            <a:r>
              <a:rPr lang="ru-RU" dirty="0" smtClean="0"/>
              <a:t>году, а алгоритм, извест­ный как алгоритм Прима, — в работе Прима (</a:t>
            </a:r>
            <a:r>
              <a:rPr lang="en-US" dirty="0" smtClean="0"/>
              <a:t>Prim</a:t>
            </a:r>
            <a:r>
              <a:rPr lang="ru-RU" dirty="0" smtClean="0"/>
              <a:t>), </a:t>
            </a:r>
            <a:r>
              <a:rPr lang="ru-RU" dirty="0" smtClean="0"/>
              <a:t>хотя до этого он был открыт </a:t>
            </a:r>
            <a:r>
              <a:rPr lang="ru-RU" dirty="0" err="1" smtClean="0"/>
              <a:t>Ярником</a:t>
            </a:r>
            <a:r>
              <a:rPr lang="ru-RU" dirty="0" smtClean="0"/>
              <a:t> (</a:t>
            </a:r>
            <a:r>
              <a:rPr lang="en-US" dirty="0" err="1" smtClean="0"/>
              <a:t>Jamik</a:t>
            </a:r>
            <a:r>
              <a:rPr lang="ru-RU" dirty="0" smtClean="0"/>
              <a:t>) в 1930 году.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Приведенное дерево не единственное: удалив ребро (</a:t>
            </a:r>
            <a:r>
              <a:rPr lang="en-US" i="1" dirty="0" smtClean="0"/>
              <a:t>b</a:t>
            </a:r>
            <a:r>
              <a:rPr lang="ru-RU" dirty="0" smtClean="0"/>
              <a:t>, с) и заменив его ребром </a:t>
            </a:r>
            <a:r>
              <a:rPr lang="ru-RU" i="1" dirty="0" smtClean="0"/>
              <a:t>(</a:t>
            </a:r>
            <a:r>
              <a:rPr lang="en-US" i="1" dirty="0" smtClean="0"/>
              <a:t>a</a:t>
            </a:r>
            <a:r>
              <a:rPr lang="ru-RU" i="1" dirty="0" smtClean="0"/>
              <a:t>, </a:t>
            </a:r>
            <a:r>
              <a:rPr lang="en-US" i="1" dirty="0" smtClean="0"/>
              <a:t>h</a:t>
            </a:r>
            <a:r>
              <a:rPr lang="ru-RU" i="1" dirty="0" smtClean="0"/>
              <a:t>),</a:t>
            </a:r>
            <a:r>
              <a:rPr lang="ru-RU" dirty="0" smtClean="0"/>
              <a:t> мы получим другое </a:t>
            </a:r>
            <a:r>
              <a:rPr lang="ru-RU" dirty="0" err="1" smtClean="0"/>
              <a:t>остовное</a:t>
            </a:r>
            <a:r>
              <a:rPr lang="ru-RU" dirty="0" smtClean="0"/>
              <a:t> дерево с тем же весом 37.</a:t>
            </a:r>
          </a:p>
          <a:p>
            <a:r>
              <a:rPr lang="ru-RU" dirty="0" smtClean="0"/>
              <a:t>Далее мы рассмотрим два алгоритма решения задачи поиска минимального </a:t>
            </a:r>
            <a:r>
              <a:rPr lang="ru-RU" dirty="0" err="1" smtClean="0"/>
              <a:t>остовного</a:t>
            </a:r>
            <a:r>
              <a:rPr lang="ru-RU" dirty="0" smtClean="0"/>
              <a:t> дерева — алгоритм </a:t>
            </a:r>
            <a:r>
              <a:rPr lang="ru-RU" dirty="0" err="1" smtClean="0"/>
              <a:t>Крускала</a:t>
            </a:r>
            <a:r>
              <a:rPr lang="ru-RU" dirty="0" smtClean="0"/>
              <a:t> (</a:t>
            </a:r>
            <a:r>
              <a:rPr lang="en-US" dirty="0" err="1" smtClean="0"/>
              <a:t>Kruskal</a:t>
            </a:r>
            <a:r>
              <a:rPr lang="ru-RU" dirty="0" smtClean="0"/>
              <a:t>) и Прима (</a:t>
            </a:r>
            <a:r>
              <a:rPr lang="en-US" dirty="0" smtClean="0"/>
              <a:t>Prim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Каждый из них легко реализовать с помощью обычных бинарных пирамид, получив время работы </a:t>
            </a:r>
            <a:r>
              <a:rPr lang="ru-RU" i="1" dirty="0" smtClean="0"/>
              <a:t>О (</a:t>
            </a:r>
            <a:r>
              <a:rPr lang="en-US" i="1" dirty="0" smtClean="0"/>
              <a:t>E*</a:t>
            </a:r>
            <a:r>
              <a:rPr lang="en-US" i="1" dirty="0" err="1" smtClean="0"/>
              <a:t>lgV</a:t>
            </a:r>
            <a:r>
              <a:rPr lang="ru-RU" i="1" dirty="0" smtClean="0"/>
              <a:t>).</a:t>
            </a:r>
            <a:r>
              <a:rPr lang="ru-RU" dirty="0" smtClean="0"/>
              <a:t> При использовании </a:t>
            </a:r>
            <a:r>
              <a:rPr lang="ru-RU" dirty="0" err="1" smtClean="0"/>
              <a:t>фибоначчиевых</a:t>
            </a:r>
            <a:r>
              <a:rPr lang="ru-RU" dirty="0" smtClean="0"/>
              <a:t> пирамид алгоритм Прима можно ускорить до </a:t>
            </a:r>
            <a:r>
              <a:rPr lang="ru-RU" i="1" dirty="0" smtClean="0"/>
              <a:t>О (Е +</a:t>
            </a:r>
            <a:r>
              <a:rPr lang="ru-RU" dirty="0" smtClean="0"/>
              <a:t> </a:t>
            </a:r>
            <a:r>
              <a:rPr lang="en-US" dirty="0" err="1" smtClean="0"/>
              <a:t>VlgV</a:t>
            </a:r>
            <a:r>
              <a:rPr lang="en-US" dirty="0" smtClean="0"/>
              <a:t>), </a:t>
            </a:r>
            <a:r>
              <a:rPr lang="ru-RU" dirty="0" smtClean="0"/>
              <a:t>что является весьма существенным ускорением при |</a:t>
            </a:r>
            <a:r>
              <a:rPr lang="en-US" dirty="0" smtClean="0"/>
              <a:t>V</a:t>
            </a:r>
            <a:r>
              <a:rPr lang="ru-RU" dirty="0" smtClean="0"/>
              <a:t>| </a:t>
            </a:r>
            <a:r>
              <a:rPr lang="en-US" dirty="0" smtClean="0"/>
              <a:t>&lt;&lt;</a:t>
            </a:r>
            <a:r>
              <a:rPr lang="ru-RU" dirty="0" smtClean="0"/>
              <a:t> |</a:t>
            </a:r>
            <a:r>
              <a:rPr lang="ru-RU" i="1" dirty="0" smtClean="0"/>
              <a:t>Е</a:t>
            </a:r>
            <a:r>
              <a:rPr lang="ru-RU" dirty="0" smtClean="0"/>
              <a:t>|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Построение минимального </a:t>
            </a:r>
            <a:r>
              <a:rPr lang="ru-RU" dirty="0" err="1" smtClean="0"/>
              <a:t>остовного</a:t>
            </a:r>
            <a:r>
              <a:rPr lang="ru-RU" dirty="0" smtClean="0"/>
              <a:t> дерева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Предположим, что у нас есть связный неориентированный граф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= (</a:t>
            </a:r>
            <a:r>
              <a:rPr lang="ru-RU" i="1" dirty="0" smtClean="0"/>
              <a:t>V</a:t>
            </a:r>
            <a:r>
              <a:rPr lang="ru-RU" dirty="0" smtClean="0"/>
              <a:t>, </a:t>
            </a:r>
            <a:r>
              <a:rPr lang="ru-RU" i="1" dirty="0" smtClean="0"/>
              <a:t>Е) </a:t>
            </a:r>
            <a:r>
              <a:rPr lang="ru-RU" dirty="0" smtClean="0"/>
              <a:t>с весовой функцией </a:t>
            </a:r>
            <a:r>
              <a:rPr lang="en-US" i="1" dirty="0" smtClean="0"/>
              <a:t>w </a:t>
            </a:r>
            <a:r>
              <a:rPr lang="ru-RU" i="1" dirty="0" smtClean="0"/>
              <a:t>: Е →</a:t>
            </a:r>
            <a:r>
              <a:rPr lang="ru-RU" dirty="0" smtClean="0"/>
              <a:t> </a:t>
            </a:r>
            <a:r>
              <a:rPr lang="en-US" b="1" dirty="0" smtClean="0"/>
              <a:t>R</a:t>
            </a:r>
            <a:r>
              <a:rPr lang="ru-RU" b="1" dirty="0" smtClean="0"/>
              <a:t>, </a:t>
            </a:r>
            <a:r>
              <a:rPr lang="ru-RU" dirty="0" smtClean="0"/>
              <a:t>и мы хотим найти минимальное </a:t>
            </a:r>
            <a:r>
              <a:rPr lang="ru-RU" dirty="0" err="1" smtClean="0"/>
              <a:t>остовное</a:t>
            </a:r>
            <a:r>
              <a:rPr lang="ru-RU" dirty="0" smtClean="0"/>
              <a:t> дерево для </a:t>
            </a:r>
            <a:r>
              <a:rPr lang="en-US" i="1" dirty="0" smtClean="0"/>
              <a:t>G</a:t>
            </a:r>
            <a:r>
              <a:rPr lang="ru-RU" i="1" dirty="0" smtClean="0"/>
              <a:t>.</a:t>
            </a:r>
            <a:r>
              <a:rPr lang="ru-RU" dirty="0" smtClean="0"/>
              <a:t> В этой главе мы рассмотрим два жадных алгоритма решения поставленной задачи.</a:t>
            </a:r>
          </a:p>
          <a:p>
            <a:r>
              <a:rPr lang="ru-RU" dirty="0" smtClean="0"/>
              <a:t>Оба рассматриваемых алгоритма имеют общую схему, согласно которой минимальное </a:t>
            </a:r>
            <a:r>
              <a:rPr lang="ru-RU" dirty="0" err="1" smtClean="0"/>
              <a:t>остовное</a:t>
            </a:r>
            <a:r>
              <a:rPr lang="ru-RU" dirty="0" smtClean="0"/>
              <a:t> дерево растет путем добавления к нему ребер по одному. Алгоритм работает с множеством ребер </a:t>
            </a:r>
            <a:r>
              <a:rPr lang="ru-RU" i="1" dirty="0" smtClean="0"/>
              <a:t>А,</a:t>
            </a:r>
            <a:r>
              <a:rPr lang="ru-RU" dirty="0" smtClean="0"/>
              <a:t> работает следующим образом:</a:t>
            </a:r>
          </a:p>
          <a:p>
            <a:r>
              <a:rPr lang="ru-RU" dirty="0" smtClean="0"/>
              <a:t>Перед каждой очередной итерацией </a:t>
            </a:r>
            <a:r>
              <a:rPr lang="ru-RU" i="1" dirty="0" smtClean="0"/>
              <a:t>А</a:t>
            </a:r>
            <a:r>
              <a:rPr lang="ru-RU" dirty="0" smtClean="0"/>
              <a:t> представляет собой подмножество некоторого минимального </a:t>
            </a:r>
            <a:r>
              <a:rPr lang="ru-RU" dirty="0" err="1" smtClean="0"/>
              <a:t>остовного</a:t>
            </a:r>
            <a:r>
              <a:rPr lang="ru-RU" dirty="0" smtClean="0"/>
              <a:t> дерева.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929718" cy="555468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 каждом шаге алгоритма мы определяем ребро </a:t>
            </a:r>
            <a:r>
              <a:rPr lang="ru-RU" i="1" dirty="0" smtClean="0"/>
              <a:t>(и, </a:t>
            </a:r>
            <a:r>
              <a:rPr lang="en-US" i="1" dirty="0" smtClean="0"/>
              <a:t>v</a:t>
            </a:r>
            <a:r>
              <a:rPr lang="ru-RU" i="1" dirty="0" smtClean="0"/>
              <a:t>),</a:t>
            </a:r>
            <a:r>
              <a:rPr lang="ru-RU" dirty="0" smtClean="0"/>
              <a:t> которое можно добавить к </a:t>
            </a:r>
            <a:r>
              <a:rPr lang="ru-RU" i="1" dirty="0" smtClean="0"/>
              <a:t>А</a:t>
            </a:r>
            <a:r>
              <a:rPr lang="ru-RU" dirty="0" smtClean="0"/>
              <a:t>, в том смысле, что </a:t>
            </a:r>
            <a:r>
              <a:rPr lang="en-US" dirty="0" smtClean="0"/>
              <a:t>A U {(</a:t>
            </a:r>
            <a:r>
              <a:rPr lang="en-US" dirty="0" err="1" smtClean="0"/>
              <a:t>u,v</a:t>
            </a:r>
            <a:r>
              <a:rPr lang="en-US" dirty="0" smtClean="0"/>
              <a:t>)} </a:t>
            </a:r>
            <a:r>
              <a:rPr lang="ru-RU" dirty="0" smtClean="0"/>
              <a:t>также является подмножеством минимального </a:t>
            </a:r>
            <a:r>
              <a:rPr lang="ru-RU" dirty="0" err="1" smtClean="0"/>
              <a:t>остовного</a:t>
            </a:r>
            <a:r>
              <a:rPr lang="ru-RU" dirty="0" smtClean="0"/>
              <a:t> дерева.</a:t>
            </a:r>
            <a:endParaRPr lang="en-US" dirty="0" smtClean="0"/>
          </a:p>
          <a:p>
            <a:r>
              <a:rPr lang="ru-RU" dirty="0" smtClean="0"/>
              <a:t> Мы назовем такое ребро </a:t>
            </a:r>
            <a:r>
              <a:rPr lang="ru-RU" i="1" dirty="0" smtClean="0"/>
              <a:t>безопасным</a:t>
            </a:r>
            <a:r>
              <a:rPr lang="ru-RU" dirty="0" smtClean="0"/>
              <a:t> (</a:t>
            </a:r>
            <a:r>
              <a:rPr lang="en-US" dirty="0" smtClean="0"/>
              <a:t>safe edge</a:t>
            </a:r>
            <a:r>
              <a:rPr lang="ru-RU" dirty="0" smtClean="0"/>
              <a:t>) для </a:t>
            </a:r>
            <a:r>
              <a:rPr lang="ru-RU" i="1" dirty="0" smtClean="0"/>
              <a:t>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r>
              <a:rPr lang="en-US" b="1" dirty="0" err="1" smtClean="0"/>
              <a:t>Generic_MST</a:t>
            </a:r>
            <a:r>
              <a:rPr lang="en-US" b="1" dirty="0" smtClean="0"/>
              <a:t>(G, </a:t>
            </a:r>
            <a:r>
              <a:rPr lang="en-US" b="1" i="1" cap="small" dirty="0" smtClean="0"/>
              <a:t>w)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А←0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while</a:t>
            </a:r>
            <a:r>
              <a:rPr lang="en-US" dirty="0" smtClean="0"/>
              <a:t> </a:t>
            </a:r>
            <a:r>
              <a:rPr lang="ru-RU" i="1" dirty="0" smtClean="0"/>
              <a:t>А</a:t>
            </a:r>
            <a:r>
              <a:rPr lang="ru-RU" dirty="0" smtClean="0"/>
              <a:t> не является минимальным </a:t>
            </a:r>
            <a:r>
              <a:rPr lang="ru-RU" dirty="0" err="1" smtClean="0"/>
              <a:t>остовным</a:t>
            </a:r>
            <a:r>
              <a:rPr lang="ru-RU" dirty="0" smtClean="0"/>
              <a:t> деревом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	do</a:t>
            </a:r>
            <a:r>
              <a:rPr lang="en-US" dirty="0" smtClean="0"/>
              <a:t> </a:t>
            </a:r>
            <a:r>
              <a:rPr lang="ru-RU" dirty="0" smtClean="0"/>
              <a:t>Найти безопасное для </a:t>
            </a:r>
            <a:r>
              <a:rPr lang="ru-RU" i="1" dirty="0" smtClean="0"/>
              <a:t>А</a:t>
            </a:r>
            <a:r>
              <a:rPr lang="ru-RU" dirty="0" smtClean="0"/>
              <a:t> ребро </a:t>
            </a:r>
            <a:r>
              <a:rPr lang="ru-RU" i="1" dirty="0" smtClean="0"/>
              <a:t>(и, </a:t>
            </a:r>
            <a:r>
              <a:rPr lang="en-US" i="1" dirty="0" smtClean="0"/>
              <a:t>v</a:t>
            </a:r>
            <a:r>
              <a:rPr lang="ru-RU" i="1" dirty="0" smtClean="0"/>
              <a:t>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		</a:t>
            </a:r>
            <a:r>
              <a:rPr lang="ru-RU" i="1" dirty="0" smtClean="0"/>
              <a:t>А</a:t>
            </a:r>
            <a:r>
              <a:rPr lang="ru-RU" dirty="0" smtClean="0"/>
              <a:t> </a:t>
            </a:r>
            <a:r>
              <a:rPr lang="en-US" dirty="0" smtClean="0"/>
              <a:t>←</a:t>
            </a:r>
            <a:r>
              <a:rPr lang="ru-RU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U </a:t>
            </a:r>
            <a:r>
              <a:rPr lang="ru-RU" dirty="0" smtClean="0"/>
              <a:t>{(</a:t>
            </a:r>
            <a:r>
              <a:rPr lang="en-US" dirty="0" smtClean="0"/>
              <a:t>u</a:t>
            </a:r>
            <a:r>
              <a:rPr lang="ru-RU" dirty="0" smtClean="0"/>
              <a:t>,</a:t>
            </a:r>
            <a:r>
              <a:rPr lang="en-US" dirty="0" smtClean="0"/>
              <a:t>v</a:t>
            </a:r>
            <a:r>
              <a:rPr lang="ru-RU" dirty="0" smtClean="0"/>
              <a:t>)}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return </a:t>
            </a:r>
            <a:r>
              <a:rPr lang="ru-RU" i="1" dirty="0" smtClean="0"/>
              <a:t>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Самое важное, само собой разумеется, заключается в том, как именно найти безопасное ребро в строке 3.</a:t>
            </a:r>
            <a:endParaRPr lang="en-US" dirty="0" smtClean="0"/>
          </a:p>
          <a:p>
            <a:r>
              <a:rPr lang="ru-RU" dirty="0" smtClean="0"/>
              <a:t> Оно должно существовать, поскольку когда выполняется строка 3, требуется, чтобы существовало такое </a:t>
            </a:r>
            <a:r>
              <a:rPr lang="ru-RU" dirty="0" err="1" smtClean="0"/>
              <a:t>остовное</a:t>
            </a:r>
            <a:r>
              <a:rPr lang="ru-RU" dirty="0" smtClean="0"/>
              <a:t> дерево </a:t>
            </a:r>
            <a:r>
              <a:rPr lang="ru-RU" i="1" dirty="0" smtClean="0"/>
              <a:t>Т,</a:t>
            </a:r>
            <a:r>
              <a:rPr lang="ru-RU" dirty="0" smtClean="0"/>
              <a:t> что </a:t>
            </a:r>
            <a:r>
              <a:rPr lang="en-US" i="1" dirty="0" smtClean="0"/>
              <a:t>A</a:t>
            </a:r>
            <a:r>
              <a:rPr lang="ru-RU" i="1" dirty="0" smtClean="0"/>
              <a:t> Є </a:t>
            </a:r>
            <a:r>
              <a:rPr lang="en-US" i="1" dirty="0" smtClean="0"/>
              <a:t>T</a:t>
            </a:r>
            <a:r>
              <a:rPr lang="ru-RU" i="1" dirty="0" smtClean="0"/>
              <a:t>.</a:t>
            </a:r>
            <a:endParaRPr lang="en-US" i="1" dirty="0" smtClean="0"/>
          </a:p>
          <a:p>
            <a:r>
              <a:rPr lang="ru-RU" dirty="0" smtClean="0"/>
              <a:t> Внутри тела цикла </a:t>
            </a:r>
            <a:r>
              <a:rPr lang="en-US" dirty="0" smtClean="0"/>
              <a:t>while </a:t>
            </a:r>
            <a:r>
              <a:rPr lang="ru-RU" i="1" dirty="0" smtClean="0"/>
              <a:t>А</a:t>
            </a:r>
            <a:r>
              <a:rPr lang="ru-RU" dirty="0" smtClean="0"/>
              <a:t> должно быть истинным подмножеством </a:t>
            </a:r>
            <a:r>
              <a:rPr lang="ru-RU" i="1" dirty="0" smtClean="0"/>
              <a:t>Т,</a:t>
            </a:r>
            <a:r>
              <a:rPr lang="ru-RU" dirty="0" smtClean="0"/>
              <a:t> поэтому должно существовать ребро </a:t>
            </a:r>
            <a:r>
              <a:rPr lang="ru-RU" i="1" dirty="0" smtClean="0"/>
              <a:t>(и, </a:t>
            </a:r>
            <a:r>
              <a:rPr lang="en-US" i="1" dirty="0" smtClean="0"/>
              <a:t>v</a:t>
            </a:r>
            <a:r>
              <a:rPr lang="ru-RU" i="1" dirty="0" smtClean="0"/>
              <a:t>)</a:t>
            </a:r>
            <a:r>
              <a:rPr lang="ru-RU" dirty="0" smtClean="0"/>
              <a:t> </a:t>
            </a:r>
            <a:r>
              <a:rPr lang="ru-RU" i="1" dirty="0" smtClean="0"/>
              <a:t>Є</a:t>
            </a:r>
            <a:r>
              <a:rPr lang="ru-RU" dirty="0" smtClean="0"/>
              <a:t> </a:t>
            </a:r>
            <a:r>
              <a:rPr lang="ru-RU" i="1" dirty="0" smtClean="0"/>
              <a:t>Т,</a:t>
            </a:r>
            <a:r>
              <a:rPr lang="ru-RU" dirty="0" smtClean="0"/>
              <a:t> такое что </a:t>
            </a:r>
            <a:r>
              <a:rPr lang="ru-RU" i="1" dirty="0" smtClean="0"/>
              <a:t>(и, </a:t>
            </a:r>
            <a:r>
              <a:rPr lang="en-US" i="1" dirty="0" smtClean="0"/>
              <a:t>v</a:t>
            </a:r>
            <a:r>
              <a:rPr lang="ru-RU" i="1" dirty="0" smtClean="0"/>
              <a:t>) не Є А</a:t>
            </a:r>
            <a:r>
              <a:rPr lang="ru-RU" dirty="0" smtClean="0"/>
              <a:t> и </a:t>
            </a:r>
            <a:r>
              <a:rPr lang="ru-RU" i="1" dirty="0" smtClean="0"/>
              <a:t>(</a:t>
            </a:r>
            <a:r>
              <a:rPr lang="ru-RU" i="1" dirty="0" err="1" smtClean="0"/>
              <a:t>и</a:t>
            </a:r>
            <a:r>
              <a:rPr lang="ru-RU" i="1" dirty="0" smtClean="0"/>
              <a:t>, </a:t>
            </a:r>
            <a:r>
              <a:rPr lang="en-US" i="1" dirty="0" smtClean="0"/>
              <a:t>v</a:t>
            </a:r>
            <a:r>
              <a:rPr lang="ru-RU" i="1" dirty="0" smtClean="0"/>
              <a:t>) — </a:t>
            </a:r>
            <a:r>
              <a:rPr lang="ru-RU" dirty="0" smtClean="0"/>
              <a:t>безопасное для </a:t>
            </a:r>
            <a:r>
              <a:rPr lang="ru-RU" i="1" dirty="0" smtClean="0"/>
              <a:t>А</a:t>
            </a:r>
            <a:r>
              <a:rPr lang="ru-RU" dirty="0" smtClean="0"/>
              <a:t> ребро.</a:t>
            </a:r>
          </a:p>
          <a:p>
            <a:r>
              <a:rPr lang="ru-RU" dirty="0" smtClean="0"/>
              <a:t>Далее мы рассмотрим правило для распознавания безопасных ребер  и рассмотрим два алгоритма, которые используют это правило для эффективного поиска безопасных ребер.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Разрезом</a:t>
            </a:r>
            <a:r>
              <a:rPr lang="ru-RU" dirty="0" smtClean="0"/>
              <a:t> (</a:t>
            </a:r>
            <a:r>
              <a:rPr lang="en-US" dirty="0" smtClean="0"/>
              <a:t>cut</a:t>
            </a:r>
            <a:r>
              <a:rPr lang="ru-RU" dirty="0" smtClean="0"/>
              <a:t>) (</a:t>
            </a:r>
            <a:r>
              <a:rPr lang="en-US" dirty="0" smtClean="0"/>
              <a:t>S</a:t>
            </a:r>
            <a:r>
              <a:rPr lang="ru-RU" dirty="0" smtClean="0"/>
              <a:t>, </a:t>
            </a:r>
            <a:r>
              <a:rPr lang="ru-RU" i="1" dirty="0" smtClean="0"/>
              <a:t>V — </a:t>
            </a:r>
            <a:r>
              <a:rPr lang="en-US" i="1" dirty="0" smtClean="0"/>
              <a:t>S</a:t>
            </a:r>
            <a:r>
              <a:rPr lang="ru-RU" i="1" dirty="0" smtClean="0"/>
              <a:t>)</a:t>
            </a:r>
            <a:r>
              <a:rPr lang="ru-RU" dirty="0" smtClean="0"/>
              <a:t> неориентированного графа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= (V, </a:t>
            </a:r>
            <a:r>
              <a:rPr lang="ru-RU" i="1" dirty="0" smtClean="0"/>
              <a:t>Е)</a:t>
            </a:r>
            <a:r>
              <a:rPr lang="ru-RU" dirty="0" smtClean="0"/>
              <a:t> называется разбиение </a:t>
            </a:r>
            <a:r>
              <a:rPr lang="ru-RU" i="1" dirty="0" smtClean="0"/>
              <a:t>V,</a:t>
            </a:r>
            <a:r>
              <a:rPr lang="ru-RU" dirty="0" smtClean="0"/>
              <a:t> что проиллюстрировано на рис. (вершины в множестве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окрашены в черный цвет, а в множестве </a:t>
            </a:r>
            <a:r>
              <a:rPr lang="ru-RU" i="1" dirty="0" smtClean="0"/>
              <a:t>V —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— в белый).</a:t>
            </a:r>
          </a:p>
          <a:p>
            <a:r>
              <a:rPr lang="ru-RU" dirty="0" smtClean="0"/>
              <a:t> Мы говорим, что ребро </a:t>
            </a:r>
            <a:r>
              <a:rPr lang="ru-RU" i="1" dirty="0" smtClean="0"/>
              <a:t>(</a:t>
            </a:r>
            <a:r>
              <a:rPr lang="en-US" i="1" dirty="0" smtClean="0"/>
              <a:t>u</a:t>
            </a:r>
            <a:r>
              <a:rPr lang="ru-RU" i="1" dirty="0" smtClean="0"/>
              <a:t>,</a:t>
            </a:r>
            <a:r>
              <a:rPr lang="en-US" i="1" dirty="0" smtClean="0"/>
              <a:t>v</a:t>
            </a:r>
            <a:r>
              <a:rPr lang="ru-RU" i="1" dirty="0" smtClean="0"/>
              <a:t>)</a:t>
            </a:r>
            <a:r>
              <a:rPr lang="ru-RU" dirty="0" smtClean="0"/>
              <a:t> Є </a:t>
            </a:r>
            <a:r>
              <a:rPr lang="ru-RU" i="1" dirty="0" smtClean="0"/>
              <a:t>Е пересекает</a:t>
            </a:r>
            <a:r>
              <a:rPr lang="ru-RU" dirty="0" smtClean="0"/>
              <a:t> (</a:t>
            </a:r>
            <a:r>
              <a:rPr lang="en-US" dirty="0" smtClean="0"/>
              <a:t>crosses</a:t>
            </a:r>
            <a:r>
              <a:rPr lang="ru-RU" dirty="0" smtClean="0"/>
              <a:t>) разрез </a:t>
            </a:r>
            <a:r>
              <a:rPr lang="ru-RU" i="1" dirty="0" smtClean="0"/>
              <a:t>(</a:t>
            </a:r>
            <a:r>
              <a:rPr lang="en-US" i="1" dirty="0" smtClean="0"/>
              <a:t>S</a:t>
            </a:r>
            <a:r>
              <a:rPr lang="ru-RU" i="1" dirty="0" smtClean="0"/>
              <a:t>, V — </a:t>
            </a:r>
            <a:r>
              <a:rPr lang="en-US" i="1" dirty="0" smtClean="0"/>
              <a:t>S</a:t>
            </a:r>
            <a:r>
              <a:rPr lang="ru-RU" i="1" dirty="0" smtClean="0"/>
              <a:t>),</a:t>
            </a:r>
            <a:r>
              <a:rPr lang="ru-RU" dirty="0" smtClean="0"/>
              <a:t> если один из его концов оказывается в множестве </a:t>
            </a:r>
            <a:r>
              <a:rPr lang="en-US" i="1" dirty="0" smtClean="0"/>
              <a:t>S</a:t>
            </a:r>
            <a:r>
              <a:rPr lang="ru-RU" i="1" dirty="0" smtClean="0"/>
              <a:t>,</a:t>
            </a:r>
            <a:r>
              <a:rPr lang="ru-RU" dirty="0" smtClean="0"/>
              <a:t> а второй — в </a:t>
            </a:r>
            <a:r>
              <a:rPr lang="ru-RU" i="1" dirty="0" smtClean="0"/>
              <a:t>V — </a:t>
            </a:r>
            <a:r>
              <a:rPr lang="en-US" i="1" dirty="0" smtClean="0"/>
              <a:t>S</a:t>
            </a:r>
            <a:r>
              <a:rPr lang="ru-RU" i="1" dirty="0" smtClean="0"/>
              <a:t>.</a:t>
            </a:r>
          </a:p>
          <a:p>
            <a:r>
              <a:rPr lang="ru-RU" dirty="0" smtClean="0"/>
              <a:t> Разрез </a:t>
            </a:r>
            <a:r>
              <a:rPr lang="ru-RU" i="1" dirty="0" smtClean="0"/>
              <a:t>согласован</a:t>
            </a:r>
            <a:r>
              <a:rPr lang="ru-RU" dirty="0" smtClean="0"/>
              <a:t> (</a:t>
            </a:r>
            <a:r>
              <a:rPr lang="en-US" dirty="0" smtClean="0"/>
              <a:t>respect</a:t>
            </a:r>
            <a:r>
              <a:rPr lang="ru-RU" dirty="0" smtClean="0"/>
              <a:t>) с множеством </a:t>
            </a:r>
            <a:r>
              <a:rPr lang="ru-RU" i="1" dirty="0" smtClean="0"/>
              <a:t>А</a:t>
            </a:r>
            <a:r>
              <a:rPr lang="ru-RU" dirty="0" smtClean="0"/>
              <a:t> по ребрам, если ни одно ребро из </a:t>
            </a:r>
            <a:r>
              <a:rPr lang="ru-RU" i="1" dirty="0" smtClean="0"/>
              <a:t>А</a:t>
            </a:r>
            <a:r>
              <a:rPr lang="ru-RU" dirty="0" smtClean="0"/>
              <a:t> не пересекает разрез.</a:t>
            </a:r>
            <a:endParaRPr lang="en-US" dirty="0" smtClean="0"/>
          </a:p>
          <a:p>
            <a:r>
              <a:rPr lang="ru-RU" dirty="0" smtClean="0"/>
              <a:t> Ребро, пересекающее разрез, является </a:t>
            </a:r>
            <a:r>
              <a:rPr lang="ru-RU" i="1" dirty="0" smtClean="0"/>
              <a:t>легким</a:t>
            </a:r>
            <a:r>
              <a:rPr lang="ru-RU" dirty="0" smtClean="0"/>
              <a:t> (</a:t>
            </a:r>
            <a:r>
              <a:rPr lang="en-US" dirty="0" smtClean="0"/>
              <a:t>light</a:t>
            </a:r>
            <a:r>
              <a:rPr lang="ru-RU" dirty="0" smtClean="0"/>
              <a:t>), если оно имеет минимальный вес среди всех ребер, пересекающих разрез.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Разрезы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786190"/>
            <a:ext cx="6500858" cy="292895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Заметим, что может быть несколько легких ребер одновременно. В общем случае мы говорим, что ребро является легким ребром, удовлетворяющим некоторому свойству, если оно имеет минимальный вес среди всех ребер, удовлетворяющих данному свойству.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65756" t="19784" r="13411" b="25359"/>
          <a:stretch>
            <a:fillRect/>
          </a:stretch>
        </p:blipFill>
        <p:spPr bwMode="auto">
          <a:xfrm>
            <a:off x="6857984" y="1214422"/>
            <a:ext cx="228601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14974" t="44065" r="38151" b="25359"/>
          <a:stretch>
            <a:fillRect/>
          </a:stretch>
        </p:blipFill>
        <p:spPr bwMode="auto">
          <a:xfrm>
            <a:off x="1785918" y="1214422"/>
            <a:ext cx="514353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1960</TotalTime>
  <Words>2743</Words>
  <Application>Microsoft Office PowerPoint</Application>
  <PresentationFormat>Экран (4:3)</PresentationFormat>
  <Paragraphs>170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Работа с графами. </vt:lpstr>
      <vt:lpstr>Минимальные остовные деревья</vt:lpstr>
      <vt:lpstr>Слайд 3</vt:lpstr>
      <vt:lpstr>Слайд 4</vt:lpstr>
      <vt:lpstr>Построение минимального остовного дерева</vt:lpstr>
      <vt:lpstr>Слайд 6</vt:lpstr>
      <vt:lpstr>Слайд 7</vt:lpstr>
      <vt:lpstr>Определения</vt:lpstr>
      <vt:lpstr>Разрезы</vt:lpstr>
      <vt:lpstr>Правило для распознавания безопасных ребер</vt:lpstr>
      <vt:lpstr>Слайд 11</vt:lpstr>
      <vt:lpstr>Алгоритмы Крускала и Прима</vt:lpstr>
      <vt:lpstr>Алгоритм Крускала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Алгоритм Прима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Заключительные замечания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Элементарные структуры данных</dc:title>
  <dc:creator>1</dc:creator>
  <cp:lastModifiedBy>Alexander</cp:lastModifiedBy>
  <cp:revision>233</cp:revision>
  <dcterms:created xsi:type="dcterms:W3CDTF">2013-02-20T08:50:42Z</dcterms:created>
  <dcterms:modified xsi:type="dcterms:W3CDTF">2014-03-30T21:15:04Z</dcterms:modified>
</cp:coreProperties>
</file>