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83" r:id="rId16"/>
    <p:sldId id="284" r:id="rId17"/>
    <p:sldId id="272" r:id="rId18"/>
    <p:sldId id="271" r:id="rId19"/>
    <p:sldId id="273" r:id="rId20"/>
    <p:sldId id="274" r:id="rId21"/>
    <p:sldId id="289" r:id="rId22"/>
    <p:sldId id="275" r:id="rId23"/>
    <p:sldId id="276" r:id="rId24"/>
    <p:sldId id="277" r:id="rId25"/>
    <p:sldId id="290" r:id="rId26"/>
    <p:sldId id="278" r:id="rId27"/>
    <p:sldId id="279" r:id="rId28"/>
    <p:sldId id="280" r:id="rId29"/>
    <p:sldId id="281" r:id="rId30"/>
    <p:sldId id="282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графами.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143512"/>
            <a:ext cx="8572560" cy="17144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работа алгоритма </a:t>
            </a:r>
            <a:r>
              <a:rPr lang="en-US" sz="2800" b="1" cap="small" dirty="0" smtClean="0"/>
              <a:t>Bellman</a:t>
            </a:r>
            <a:r>
              <a:rPr lang="ru-RU" sz="2800" b="1" cap="small" dirty="0" smtClean="0"/>
              <a:t>_</a:t>
            </a:r>
            <a:r>
              <a:rPr lang="en-US" sz="2800" b="1" cap="small" dirty="0" smtClean="0"/>
              <a:t>Ford </a:t>
            </a:r>
            <a:r>
              <a:rPr lang="ru-RU" sz="2800" b="1" dirty="0" smtClean="0"/>
              <a:t>с </a:t>
            </a:r>
            <a:r>
              <a:rPr lang="ru-RU" sz="2800" dirty="0" smtClean="0"/>
              <a:t>графом, содержащим 5 вершин, в котором исток находится в вершине </a:t>
            </a:r>
            <a:r>
              <a:rPr lang="en-US" sz="2800" i="1" dirty="0" smtClean="0"/>
              <a:t>s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974" t="22482" r="19271" b="26259"/>
          <a:stretch>
            <a:fillRect/>
          </a:stretch>
        </p:blipFill>
        <p:spPr bwMode="auto">
          <a:xfrm>
            <a:off x="0" y="-1"/>
            <a:ext cx="9144000" cy="51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Рассмотрим, как работает алгоритм. После инициализации в строке 1 всех значений </a:t>
            </a:r>
            <a:r>
              <a:rPr lang="en-US" i="1" dirty="0" smtClean="0"/>
              <a:t>d</a:t>
            </a:r>
            <a:r>
              <a:rPr lang="en-US" b="1" dirty="0" smtClean="0"/>
              <a:t> </a:t>
            </a:r>
            <a:r>
              <a:rPr lang="ru-RU" dirty="0" smtClean="0"/>
              <a:t>и </a:t>
            </a:r>
            <a:r>
              <a:rPr lang="el-GR" dirty="0" smtClean="0"/>
              <a:t>π</a:t>
            </a:r>
            <a:r>
              <a:rPr lang="ru-RU" dirty="0" smtClean="0"/>
              <a:t>, алгоритм осуществляет </a:t>
            </a:r>
            <a:r>
              <a:rPr lang="en-US" dirty="0" smtClean="0"/>
              <a:t>|V| </a:t>
            </a:r>
            <a:r>
              <a:rPr lang="ru-RU" dirty="0" smtClean="0"/>
              <a:t>— 1 проходов по ребрам графа.</a:t>
            </a:r>
            <a:endParaRPr lang="en-US" dirty="0" smtClean="0"/>
          </a:p>
          <a:p>
            <a:r>
              <a:rPr lang="ru-RU" dirty="0" smtClean="0"/>
              <a:t> Каждый проход соответствует одной итерации цикла </a:t>
            </a:r>
            <a:r>
              <a:rPr lang="en-US" b="1" dirty="0" smtClean="0"/>
              <a:t>for </a:t>
            </a:r>
            <a:r>
              <a:rPr lang="ru-RU" dirty="0" smtClean="0"/>
              <a:t>в строках 2-4 и состоит из однократного ослабления каждого ребра графа.</a:t>
            </a:r>
            <a:endParaRPr lang="en-US" dirty="0" smtClean="0"/>
          </a:p>
          <a:p>
            <a:r>
              <a:rPr lang="ru-RU" dirty="0" smtClean="0"/>
              <a:t> После </a:t>
            </a:r>
            <a:r>
              <a:rPr lang="en-US" dirty="0" smtClean="0"/>
              <a:t>|V| </a:t>
            </a:r>
            <a:r>
              <a:rPr lang="ru-RU" dirty="0" smtClean="0"/>
              <a:t>— 1 проходов в строках 5-8 проверяется наличие цикла с отрицательным весом и возвращается соответствующее булево значение.</a:t>
            </a:r>
            <a:endParaRPr lang="en-US" dirty="0" smtClean="0"/>
          </a:p>
          <a:p>
            <a:r>
              <a:rPr lang="ru-RU" dirty="0" smtClean="0"/>
              <a:t> В примере, приведенном на слайде, алгоритм </a:t>
            </a:r>
            <a:r>
              <a:rPr lang="ru-RU" dirty="0" err="1" smtClean="0"/>
              <a:t>Беллман-Форда</a:t>
            </a:r>
            <a:r>
              <a:rPr lang="ru-RU" dirty="0" smtClean="0"/>
              <a:t> возвращает значение </a:t>
            </a:r>
            <a:r>
              <a:rPr lang="en-US" b="1" dirty="0" smtClean="0"/>
              <a:t>true.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вершинах графа показаны значения атрибутов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на каждом этапе работы алгоритма, а выделенные ребра указывают на значения предшественников: если ребро </a:t>
            </a:r>
            <a:r>
              <a:rPr lang="en-US" i="1" dirty="0" smtClean="0"/>
              <a:t>(и, v</a:t>
            </a:r>
            <a:r>
              <a:rPr lang="ru-RU" dirty="0" smtClean="0"/>
              <a:t>) выделено, то </a:t>
            </a:r>
            <a:r>
              <a:rPr lang="el-GR" dirty="0" smtClean="0"/>
              <a:t>π</a:t>
            </a:r>
            <a:r>
              <a:rPr lang="ru-RU" dirty="0" smtClean="0"/>
              <a:t> [</a:t>
            </a:r>
            <a:r>
              <a:rPr lang="en-US" dirty="0" smtClean="0"/>
              <a:t>v</a:t>
            </a:r>
            <a:r>
              <a:rPr lang="ru-RU" dirty="0" smtClean="0"/>
              <a:t>] = </a:t>
            </a:r>
            <a:r>
              <a:rPr lang="ru-RU" i="1" dirty="0" smtClean="0"/>
              <a:t>и.</a:t>
            </a:r>
            <a:endParaRPr lang="en-US" i="1" dirty="0" smtClean="0"/>
          </a:p>
          <a:p>
            <a:r>
              <a:rPr lang="ru-RU" dirty="0" smtClean="0"/>
              <a:t> В рассматриваемом примере при каждом проходе ребра ослабляются в следующем порядке: (</a:t>
            </a:r>
            <a:r>
              <a:rPr lang="en-US" i="1" dirty="0" smtClean="0"/>
              <a:t>t, х), </a:t>
            </a:r>
            <a:r>
              <a:rPr lang="ru-RU" i="1" dirty="0" smtClean="0"/>
              <a:t>(</a:t>
            </a:r>
            <a:r>
              <a:rPr lang="en-US" i="1" dirty="0" smtClean="0"/>
              <a:t>t</a:t>
            </a:r>
            <a:r>
              <a:rPr lang="ru-RU" i="1" dirty="0" smtClean="0"/>
              <a:t>, </a:t>
            </a:r>
            <a:r>
              <a:rPr lang="en-US" i="1" dirty="0" smtClean="0"/>
              <a:t>у),</a:t>
            </a:r>
            <a:r>
              <a:rPr lang="ru-RU" dirty="0" smtClean="0"/>
              <a:t> (</a:t>
            </a:r>
            <a:r>
              <a:rPr lang="en-US" dirty="0" smtClean="0"/>
              <a:t>t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dirty="0" smtClean="0"/>
              <a:t>), 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dirty="0" smtClean="0"/>
              <a:t>,</a:t>
            </a:r>
            <a:r>
              <a:rPr lang="en-US" i="1" dirty="0" smtClean="0"/>
              <a:t>t</a:t>
            </a:r>
            <a:r>
              <a:rPr lang="ru-RU" i="1" dirty="0" smtClean="0"/>
              <a:t>), </a:t>
            </a:r>
            <a:r>
              <a:rPr lang="en-US" i="1" dirty="0" smtClean="0"/>
              <a:t>(</a:t>
            </a:r>
            <a:r>
              <a:rPr lang="en-US" i="1" dirty="0" err="1" smtClean="0"/>
              <a:t>у,х</a:t>
            </a:r>
            <a:r>
              <a:rPr lang="ru-RU" dirty="0" smtClean="0"/>
              <a:t>), (</a:t>
            </a:r>
            <a:r>
              <a:rPr lang="en-US" i="1" dirty="0" smtClean="0"/>
              <a:t>y</a:t>
            </a:r>
            <a:r>
              <a:rPr lang="ru-RU" i="1" dirty="0" smtClean="0"/>
              <a:t>,</a:t>
            </a:r>
            <a:r>
              <a:rPr lang="en-US" i="1" dirty="0" smtClean="0"/>
              <a:t>z</a:t>
            </a:r>
            <a:r>
              <a:rPr lang="ru-RU" dirty="0" smtClean="0"/>
              <a:t>), </a:t>
            </a:r>
            <a:r>
              <a:rPr lang="ru-RU" i="1" dirty="0" smtClean="0"/>
              <a:t>(</a:t>
            </a:r>
            <a:r>
              <a:rPr lang="en-US" i="1" dirty="0" smtClean="0"/>
              <a:t>z</a:t>
            </a:r>
            <a:r>
              <a:rPr lang="ru-RU" i="1" dirty="0" smtClean="0"/>
              <a:t>,</a:t>
            </a:r>
            <a:r>
              <a:rPr lang="en-US" i="1" dirty="0" smtClean="0"/>
              <a:t>x</a:t>
            </a:r>
            <a:r>
              <a:rPr lang="ru-RU" i="1" dirty="0" smtClean="0"/>
              <a:t>),</a:t>
            </a:r>
            <a:r>
              <a:rPr lang="ru-RU" dirty="0" smtClean="0"/>
              <a:t> (</a:t>
            </a:r>
            <a:r>
              <a:rPr lang="en-US" i="1" dirty="0" smtClean="0"/>
              <a:t>z</a:t>
            </a:r>
            <a:r>
              <a:rPr lang="ru-RU" i="1" dirty="0" smtClean="0"/>
              <a:t>,</a:t>
            </a:r>
            <a:r>
              <a:rPr lang="en-US" i="1" dirty="0" smtClean="0"/>
              <a:t>s</a:t>
            </a:r>
            <a:r>
              <a:rPr lang="ru-RU" dirty="0" smtClean="0"/>
              <a:t>), </a:t>
            </a:r>
            <a:r>
              <a:rPr lang="ru-RU" i="1" dirty="0" smtClean="0"/>
              <a:t>(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en-US" i="1" dirty="0" smtClean="0"/>
              <a:t>t</a:t>
            </a:r>
            <a:r>
              <a:rPr lang="ru-RU" i="1" dirty="0" smtClean="0"/>
              <a:t>), (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en-US" i="1" dirty="0" smtClean="0"/>
              <a:t>y</a:t>
            </a:r>
            <a:r>
              <a:rPr lang="ru-RU" i="1" dirty="0" smtClean="0"/>
              <a:t>).</a:t>
            </a:r>
            <a:endParaRPr lang="en-US" i="1" dirty="0" smtClean="0"/>
          </a:p>
          <a:p>
            <a:r>
              <a:rPr lang="ru-RU" dirty="0" smtClean="0"/>
              <a:t> В части </a:t>
            </a:r>
            <a:r>
              <a:rPr lang="en-US" i="1" dirty="0" smtClean="0"/>
              <a:t>а</a:t>
            </a:r>
            <a:r>
              <a:rPr lang="ru-RU" dirty="0" smtClean="0"/>
              <a:t> рисунка показана ситуация, сложившаяся непосредственно перед первым проходом по ребрам. В частях </a:t>
            </a:r>
            <a:r>
              <a:rPr lang="en-US" i="1" dirty="0" smtClean="0"/>
              <a:t>б-д</a:t>
            </a:r>
            <a:r>
              <a:rPr lang="ru-RU" dirty="0" smtClean="0"/>
              <a:t> проиллюстрирована ситуация после каждого очередного прохода по ребрам.</a:t>
            </a:r>
            <a:endParaRPr lang="en-US" dirty="0" smtClean="0"/>
          </a:p>
          <a:p>
            <a:r>
              <a:rPr lang="ru-RU" dirty="0" smtClean="0"/>
              <a:t> Значения атрибутов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l-GR" dirty="0" smtClean="0"/>
              <a:t>π</a:t>
            </a:r>
            <a:r>
              <a:rPr lang="en-US" i="1" dirty="0" smtClean="0"/>
              <a:t>,</a:t>
            </a:r>
            <a:r>
              <a:rPr lang="ru-RU" dirty="0" smtClean="0"/>
              <a:t> приведенные в части </a:t>
            </a:r>
            <a:r>
              <a:rPr lang="en-US" i="1" dirty="0" smtClean="0"/>
              <a:t>д,</a:t>
            </a:r>
            <a:r>
              <a:rPr lang="ru-RU" dirty="0" smtClean="0"/>
              <a:t> являются окончательными.</a:t>
            </a:r>
            <a:endParaRPr lang="en-US" dirty="0" smtClean="0"/>
          </a:p>
          <a:p>
            <a:r>
              <a:rPr lang="ru-RU" dirty="0" smtClean="0"/>
              <a:t>Алгоритм Беллмана-Форда завершает свою работу в течение времени </a:t>
            </a:r>
            <a:r>
              <a:rPr lang="en-US" i="1" dirty="0" smtClean="0"/>
              <a:t>О</a:t>
            </a:r>
            <a:r>
              <a:rPr lang="ru-RU" dirty="0" smtClean="0"/>
              <a:t> (V</a:t>
            </a:r>
            <a:r>
              <a:rPr lang="en-US" dirty="0" smtClean="0"/>
              <a:t>+</a:t>
            </a:r>
            <a:r>
              <a:rPr lang="en-US" i="1" dirty="0" smtClean="0"/>
              <a:t>Е), </a:t>
            </a:r>
            <a:r>
              <a:rPr lang="ru-RU" dirty="0" smtClean="0"/>
              <a:t>поскольку инициализация в строке </a:t>
            </a:r>
            <a:r>
              <a:rPr lang="ru-RU" b="1" dirty="0" smtClean="0"/>
              <a:t>1 </a:t>
            </a:r>
            <a:r>
              <a:rPr lang="ru-RU" dirty="0" smtClean="0"/>
              <a:t>занимает время </a:t>
            </a:r>
            <a:r>
              <a:rPr lang="el-GR" dirty="0" smtClean="0"/>
              <a:t>θ</a:t>
            </a:r>
            <a:r>
              <a:rPr lang="ru-RU" dirty="0" smtClean="0"/>
              <a:t>(V)</a:t>
            </a:r>
            <a:r>
              <a:rPr lang="ru-RU" b="1" dirty="0" smtClean="0"/>
              <a:t>, </a:t>
            </a:r>
            <a:r>
              <a:rPr lang="ru-RU" dirty="0" smtClean="0"/>
              <a:t>на каждый из |</a:t>
            </a:r>
            <a:r>
              <a:rPr lang="en-US" dirty="0" smtClean="0"/>
              <a:t>V</a:t>
            </a:r>
            <a:r>
              <a:rPr lang="ru-RU" dirty="0" smtClean="0"/>
              <a:t>| - 1 проходов по ребрам в строках 2-4 требуется время </a:t>
            </a:r>
            <a:r>
              <a:rPr lang="el-GR" dirty="0" smtClean="0"/>
              <a:t>θ</a:t>
            </a:r>
            <a:r>
              <a:rPr lang="en-US" i="1" dirty="0" smtClean="0"/>
              <a:t>(Е),</a:t>
            </a:r>
            <a:r>
              <a:rPr lang="ru-RU" dirty="0" smtClean="0"/>
              <a:t> а на выполнение цикла </a:t>
            </a:r>
            <a:r>
              <a:rPr lang="en-US" dirty="0" smtClean="0"/>
              <a:t>for </a:t>
            </a:r>
            <a:r>
              <a:rPr lang="ru-RU" dirty="0" smtClean="0"/>
              <a:t>в строках 5-7 — время </a:t>
            </a:r>
            <a:r>
              <a:rPr lang="en-US" i="1" dirty="0" smtClean="0"/>
              <a:t>О(Е).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2143116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/>
              <a:t>Кратчайшие пути из одной вершины</a:t>
            </a:r>
            <a:br>
              <a:rPr lang="ru-RU" sz="3600" b="1" dirty="0" smtClean="0"/>
            </a:br>
            <a:r>
              <a:rPr lang="ru-RU" sz="3600" b="1" dirty="0" smtClean="0"/>
              <a:t>в ориентированных ациклических графах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Ослабляя ребра взвешенного ориентированного ациклического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 (</a:t>
            </a:r>
            <a:r>
              <a:rPr lang="en-US" i="1" dirty="0" smtClean="0"/>
              <a:t>V</a:t>
            </a:r>
            <a:r>
              <a:rPr lang="ru-RU" dirty="0" smtClean="0"/>
              <a:t>, </a:t>
            </a:r>
            <a:r>
              <a:rPr lang="en-US" i="1" dirty="0" smtClean="0"/>
              <a:t>Е)</a:t>
            </a:r>
            <a:r>
              <a:rPr lang="ru-RU" dirty="0" smtClean="0"/>
              <a:t> в порядке, определенном топологической сортировкой его вершин, крат­чайшие пути из одной вершины можно найти в течение времени </a:t>
            </a:r>
            <a:r>
              <a:rPr lang="el-GR" dirty="0" smtClean="0"/>
              <a:t>θ</a:t>
            </a:r>
            <a:r>
              <a:rPr lang="ru-RU" dirty="0" smtClean="0"/>
              <a:t> (V + </a:t>
            </a:r>
            <a:r>
              <a:rPr lang="en-US" i="1" dirty="0" smtClean="0"/>
              <a:t>Е).</a:t>
            </a:r>
            <a:r>
              <a:rPr lang="ru-RU" dirty="0" smtClean="0"/>
              <a:t> В ориентированном ациклическом графе кратчайшие пути всегда вполне определены, поскольку даже если у некоторых ребер вес отрицателен, циклов с отрицательными весами не существует.</a:t>
            </a:r>
          </a:p>
          <a:p>
            <a:r>
              <a:rPr lang="ru-RU" dirty="0" smtClean="0"/>
              <a:t>Работа алгоритма начинается с топологической сортировки ориентированного ациклического графа, чтобы установить линейное упорядочение вершин.</a:t>
            </a:r>
            <a:endParaRPr lang="en-US" dirty="0" smtClean="0"/>
          </a:p>
          <a:p>
            <a:r>
              <a:rPr lang="ru-RU" dirty="0" smtClean="0"/>
              <a:t> Если путь из вершины </a:t>
            </a:r>
            <a:r>
              <a:rPr lang="en-US" i="1" dirty="0" smtClean="0"/>
              <a:t>и</a:t>
            </a:r>
            <a:r>
              <a:rPr lang="ru-RU" dirty="0" smtClean="0"/>
              <a:t> к вершине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существует, то в топологической сортировке вершина </a:t>
            </a:r>
            <a:r>
              <a:rPr lang="en-US" i="1" dirty="0" smtClean="0"/>
              <a:t>и</a:t>
            </a:r>
            <a:r>
              <a:rPr lang="ru-RU" dirty="0" smtClean="0"/>
              <a:t> предшествует вершине </a:t>
            </a:r>
            <a:r>
              <a:rPr lang="en-US" i="1" dirty="0" smtClean="0"/>
              <a:t>v.</a:t>
            </a:r>
            <a:r>
              <a:rPr lang="en-US" dirty="0" smtClean="0"/>
              <a:t> </a:t>
            </a:r>
            <a:r>
              <a:rPr lang="ru-RU" dirty="0" smtClean="0"/>
              <a:t>По вершинам, расположенным в топологическом порядке, проход выполняется только один раз. При обработке каждой вершины производится ослабление всех ребер, исходящих из этой вершины.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229600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500" cap="small" dirty="0" err="1" smtClean="0"/>
              <a:t>Dag_Shortest_Paths</a:t>
            </a:r>
            <a:r>
              <a:rPr lang="en-US" sz="3500" cap="small" dirty="0" smtClean="0"/>
              <a:t>(G, </a:t>
            </a:r>
            <a:r>
              <a:rPr lang="en-US" sz="3500" i="1" dirty="0" smtClean="0"/>
              <a:t>w, s)</a:t>
            </a:r>
            <a:endParaRPr lang="ru-RU" sz="3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500" dirty="0" smtClean="0"/>
              <a:t>Топологическая сортировка вершин графа </a:t>
            </a:r>
            <a:r>
              <a:rPr lang="en-US" sz="3500" i="1" dirty="0" smtClean="0"/>
              <a:t>G</a:t>
            </a:r>
            <a:endParaRPr lang="ru-RU" sz="3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 smtClean="0"/>
              <a:t>Initialize_Single_Source</a:t>
            </a:r>
            <a:r>
              <a:rPr lang="en-US" sz="3500" dirty="0" smtClean="0"/>
              <a:t>(G, </a:t>
            </a:r>
            <a:r>
              <a:rPr lang="en-US" sz="3500" i="1" cap="small" dirty="0" smtClean="0"/>
              <a:t>s)</a:t>
            </a:r>
            <a:endParaRPr lang="ru-RU" sz="3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b="1" dirty="0" smtClean="0"/>
              <a:t>for</a:t>
            </a:r>
            <a:r>
              <a:rPr lang="en-US" sz="3500" dirty="0" smtClean="0"/>
              <a:t> </a:t>
            </a:r>
            <a:r>
              <a:rPr lang="ru-RU" sz="3500" dirty="0" smtClean="0"/>
              <a:t>(для) каждой вершины </a:t>
            </a:r>
            <a:r>
              <a:rPr lang="ru-RU" sz="3500" i="1" dirty="0" smtClean="0"/>
              <a:t>и</a:t>
            </a:r>
            <a:r>
              <a:rPr lang="ru-RU" sz="3500" b="1" dirty="0" smtClean="0"/>
              <a:t> </a:t>
            </a:r>
            <a:r>
              <a:rPr lang="ru-RU" sz="3500" dirty="0" smtClean="0"/>
              <a:t>в порядке топологической сортировки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b="1" dirty="0" smtClean="0"/>
              <a:t>        do</a:t>
            </a:r>
            <a:r>
              <a:rPr lang="en-US" sz="3500" dirty="0" smtClean="0"/>
              <a:t> </a:t>
            </a:r>
            <a:r>
              <a:rPr lang="en-US" sz="3500" b="1" dirty="0" smtClean="0"/>
              <a:t>for</a:t>
            </a:r>
            <a:r>
              <a:rPr lang="en-US" sz="3500" dirty="0" smtClean="0"/>
              <a:t> </a:t>
            </a:r>
            <a:r>
              <a:rPr lang="ru-RU" sz="3500" dirty="0" smtClean="0"/>
              <a:t>(Для) каждой вершины </a:t>
            </a:r>
            <a:r>
              <a:rPr lang="en-US" sz="3500" i="1" dirty="0" smtClean="0"/>
              <a:t>v</a:t>
            </a:r>
            <a:r>
              <a:rPr lang="en-US" sz="3500" dirty="0" smtClean="0"/>
              <a:t> </a:t>
            </a:r>
            <a:r>
              <a:rPr lang="ru-RU" sz="3500" dirty="0" smtClean="0"/>
              <a:t>Є </a:t>
            </a:r>
            <a:r>
              <a:rPr lang="ru-RU" sz="3500" i="1" dirty="0" err="1" smtClean="0"/>
              <a:t>Adj</a:t>
            </a:r>
            <a:r>
              <a:rPr lang="ru-RU" sz="3500" i="1" dirty="0" smtClean="0"/>
              <a:t>[</a:t>
            </a:r>
            <a:r>
              <a:rPr lang="ru-RU" sz="3500" i="1" dirty="0" err="1" smtClean="0"/>
              <a:t>u</a:t>
            </a:r>
            <a:r>
              <a:rPr lang="en-US" sz="3500" i="1" dirty="0" smtClean="0"/>
              <a:t>]</a:t>
            </a:r>
            <a:endParaRPr lang="ru-RU" sz="3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b="1" dirty="0" smtClean="0"/>
              <a:t>                     do </a:t>
            </a:r>
            <a:r>
              <a:rPr lang="en-US" sz="3500" cap="small" dirty="0" smtClean="0"/>
              <a:t>Relax(u, </a:t>
            </a:r>
            <a:r>
              <a:rPr lang="en-US" sz="3500" i="1" dirty="0" smtClean="0"/>
              <a:t>v, w)</a:t>
            </a:r>
            <a:endParaRPr lang="ru-RU" sz="3500" i="1" dirty="0" smtClean="0"/>
          </a:p>
          <a:p>
            <a:pPr marL="514350" lvl="0" indent="-514350">
              <a:buFont typeface="+mj-lt"/>
              <a:buAutoNum type="arabicPeriod"/>
            </a:pPr>
            <a:endParaRPr lang="ru-RU" sz="3500" b="1" i="1" dirty="0" smtClean="0"/>
          </a:p>
          <a:p>
            <a:pPr marL="354013" indent="-354013"/>
            <a:r>
              <a:rPr lang="ru-RU" sz="3500" dirty="0" smtClean="0"/>
              <a:t>Работа этого алгоритма проиллюстрирована на след. Слайде. Вершины на рисунке </a:t>
            </a:r>
            <a:r>
              <a:rPr lang="ru-RU" sz="3500" dirty="0" err="1" smtClean="0"/>
              <a:t>топологически</a:t>
            </a:r>
            <a:r>
              <a:rPr lang="ru-RU" sz="3500" dirty="0" smtClean="0"/>
              <a:t> отсортированы слева направо. В роли истока выступает вершина </a:t>
            </a:r>
            <a:r>
              <a:rPr lang="en-US" sz="3500" i="1" dirty="0" smtClean="0"/>
              <a:t>s</a:t>
            </a:r>
            <a:r>
              <a:rPr lang="ru-RU" sz="3500" i="1" dirty="0" smtClean="0"/>
              <a:t>. </a:t>
            </a:r>
            <a:r>
              <a:rPr lang="ru-RU" sz="3500" dirty="0" smtClean="0"/>
              <a:t>В вершинах приведены значения атрибутов </a:t>
            </a:r>
            <a:r>
              <a:rPr lang="en-US" sz="3500" i="1" dirty="0" smtClean="0"/>
              <a:t>d</a:t>
            </a:r>
            <a:r>
              <a:rPr lang="ru-RU" sz="3500" i="1" dirty="0" smtClean="0"/>
              <a:t>,</a:t>
            </a:r>
            <a:r>
              <a:rPr lang="ru-RU" sz="3500" dirty="0" smtClean="0"/>
              <a:t> а выделенные ребра указывают значения </a:t>
            </a:r>
            <a:r>
              <a:rPr lang="el-GR" sz="3500" i="1" dirty="0" smtClean="0"/>
              <a:t>π</a:t>
            </a:r>
            <a:r>
              <a:rPr lang="ru-RU" sz="3500" i="1" dirty="0" smtClean="0"/>
              <a:t>.</a:t>
            </a:r>
            <a:r>
              <a:rPr lang="ru-RU" sz="3500" dirty="0" smtClean="0"/>
              <a:t> В части </a:t>
            </a:r>
            <a:r>
              <a:rPr lang="ru-RU" sz="3500" i="1" dirty="0" smtClean="0"/>
              <a:t>а</a:t>
            </a:r>
            <a:r>
              <a:rPr lang="ru-RU" sz="3500" dirty="0" smtClean="0"/>
              <a:t> рисунка приведена ситуация перед первой итерацией цикла </a:t>
            </a:r>
            <a:r>
              <a:rPr lang="en-US" sz="3500" dirty="0" smtClean="0"/>
              <a:t>for </a:t>
            </a:r>
            <a:r>
              <a:rPr lang="ru-RU" sz="3500" dirty="0" smtClean="0"/>
              <a:t>в строках 3-5. В каждой из частей </a:t>
            </a:r>
            <a:r>
              <a:rPr lang="ru-RU" sz="3500" i="1" dirty="0" err="1" smtClean="0"/>
              <a:t>б-ж</a:t>
            </a:r>
            <a:r>
              <a:rPr lang="ru-RU" sz="3500" dirty="0" smtClean="0"/>
              <a:t> рисунка показаны ситуации, складывающиеся после каждой итерации цикла </a:t>
            </a:r>
            <a:r>
              <a:rPr lang="en-US" sz="3500" dirty="0" smtClean="0"/>
              <a:t>for </a:t>
            </a:r>
            <a:r>
              <a:rPr lang="ru-RU" sz="3500" dirty="0" smtClean="0"/>
              <a:t>в строках 3-5.</a:t>
            </a:r>
          </a:p>
          <a:p>
            <a:pPr marL="354013" indent="-354013"/>
            <a:r>
              <a:rPr lang="ru-RU" sz="3500" dirty="0" smtClean="0"/>
              <a:t>Каждая новая черная вершина используется в соответствующей итерации в качестве </a:t>
            </a:r>
            <a:r>
              <a:rPr lang="ru-RU" sz="3500" i="1" dirty="0" smtClean="0"/>
              <a:t>и.</a:t>
            </a:r>
            <a:r>
              <a:rPr lang="ru-RU" sz="3500" dirty="0" smtClean="0"/>
              <a:t> В части </a:t>
            </a:r>
            <a:r>
              <a:rPr lang="ru-RU" sz="3500" i="1" dirty="0" smtClean="0"/>
              <a:t>ж</a:t>
            </a:r>
            <a:r>
              <a:rPr lang="ru-RU" sz="3500" dirty="0" smtClean="0"/>
              <a:t> приведены конечные значения.</a:t>
            </a:r>
          </a:p>
          <a:p>
            <a:pPr marL="354013" indent="-354013"/>
            <a:r>
              <a:rPr lang="ru-RU" sz="3500" dirty="0" smtClean="0"/>
              <a:t>Время выполнения этого алгоритма легко поддается анализу. Топологическую сортировку в строке 1 можно выполнить в тече­ние времени </a:t>
            </a:r>
            <a:r>
              <a:rPr lang="el-GR" sz="3500" dirty="0" smtClean="0"/>
              <a:t>θ</a:t>
            </a:r>
            <a:r>
              <a:rPr lang="ru-RU" sz="3500" dirty="0" smtClean="0"/>
              <a:t> (V </a:t>
            </a:r>
            <a:r>
              <a:rPr lang="ru-RU" sz="3500" i="1" dirty="0" smtClean="0"/>
              <a:t>+ 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4974" t="11690" r="13411" b="16367"/>
          <a:stretch>
            <a:fillRect/>
          </a:stretch>
        </p:blipFill>
        <p:spPr bwMode="auto">
          <a:xfrm>
            <a:off x="0" y="0"/>
            <a:ext cx="9036874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Вызов процедуры </a:t>
            </a:r>
            <a:r>
              <a:rPr lang="en-US" b="1" cap="small" dirty="0" err="1" smtClean="0"/>
              <a:t>Initialize_Single_Source</a:t>
            </a:r>
            <a:r>
              <a:rPr lang="en-US" b="1" cap="small" dirty="0" smtClean="0"/>
              <a:t> </a:t>
            </a:r>
            <a:r>
              <a:rPr lang="ru-RU" dirty="0" smtClean="0"/>
              <a:t>в строке 2 занимает время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E</a:t>
            </a:r>
            <a:r>
              <a:rPr lang="ru-RU" dirty="0" smtClean="0"/>
              <a:t>). На каждую вершину приходится по одной итерации цикла </a:t>
            </a:r>
            <a:r>
              <a:rPr lang="en-US" dirty="0" smtClean="0"/>
              <a:t>for </a:t>
            </a:r>
            <a:r>
              <a:rPr lang="ru-RU" dirty="0" smtClean="0"/>
              <a:t>в строках 3-5. Для каждой вершины все исходящие из нее ребра проверяются ровно по одному разу. Таким образом, всего выполняется |</a:t>
            </a:r>
            <a:r>
              <a:rPr lang="en-US" dirty="0" smtClean="0"/>
              <a:t>E</a:t>
            </a:r>
            <a:r>
              <a:rPr lang="ru-RU" dirty="0" smtClean="0"/>
              <a:t>| итераций внутреннего цикла </a:t>
            </a:r>
            <a:r>
              <a:rPr lang="en-US" dirty="0" smtClean="0"/>
              <a:t>for </a:t>
            </a:r>
            <a:r>
              <a:rPr lang="ru-RU" dirty="0" smtClean="0"/>
              <a:t>в строках 4-5.</a:t>
            </a:r>
          </a:p>
          <a:p>
            <a:r>
              <a:rPr lang="ru-RU" dirty="0" smtClean="0"/>
              <a:t>Поскольку каждая итерация внутреннего цикла </a:t>
            </a:r>
            <a:r>
              <a:rPr lang="en-US" dirty="0" smtClean="0"/>
              <a:t>for </a:t>
            </a:r>
            <a:r>
              <a:rPr lang="ru-RU" dirty="0" smtClean="0"/>
              <a:t>занимает время 0(1), полное время работы алгоритма равно </a:t>
            </a:r>
            <a:r>
              <a:rPr lang="el-GR" dirty="0" smtClean="0"/>
              <a:t>θ</a:t>
            </a:r>
            <a:r>
              <a:rPr lang="ru-RU" dirty="0" smtClean="0"/>
              <a:t> (V + </a:t>
            </a:r>
            <a:r>
              <a:rPr lang="en-US" i="1" dirty="0" smtClean="0"/>
              <a:t>Е),</a:t>
            </a:r>
            <a:r>
              <a:rPr lang="ru-RU" dirty="0" smtClean="0"/>
              <a:t> т.е. оно выражается линейной функцией от размера списка смежных вершин графа.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Дейкстры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решает задачу о кратчайшем пути из одной вершины во взвешенном ориентированном графе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en-US" i="1" dirty="0" smtClean="0"/>
              <a:t>Е)</a:t>
            </a:r>
            <a:r>
              <a:rPr lang="ru-RU" dirty="0" smtClean="0"/>
              <a:t> в том случае, когда веса ребер неотрицательны. Поэтому в настоящем разделе предполагается, что для всех ребер </a:t>
            </a:r>
            <a:r>
              <a:rPr lang="en-US" i="1" dirty="0" smtClean="0"/>
              <a:t>(и, v)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Е</a:t>
            </a:r>
            <a:r>
              <a:rPr lang="ru-RU" dirty="0" smtClean="0"/>
              <a:t> выполняется неравенство </a:t>
            </a:r>
            <a:r>
              <a:rPr lang="en-US" i="1" dirty="0" smtClean="0"/>
              <a:t>w (и, v</a:t>
            </a:r>
            <a:r>
              <a:rPr lang="ru-RU" dirty="0" smtClean="0"/>
              <a:t>) ≥ 0.</a:t>
            </a:r>
          </a:p>
          <a:p>
            <a:r>
              <a:rPr lang="ru-RU" dirty="0" smtClean="0"/>
              <a:t> При хорошей реализации 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производительнее, чем алгоритм Беллмана-Форда.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В алгоритме </a:t>
            </a:r>
            <a:r>
              <a:rPr lang="ru-RU" dirty="0" err="1" smtClean="0"/>
              <a:t>Дейкстры</a:t>
            </a:r>
            <a:r>
              <a:rPr lang="ru-RU" dirty="0" smtClean="0"/>
              <a:t> поддерживается множество вершин </a:t>
            </a:r>
            <a:r>
              <a:rPr lang="en-US" i="1" dirty="0" smtClean="0"/>
              <a:t>S,</a:t>
            </a:r>
            <a:r>
              <a:rPr lang="en-US" dirty="0" smtClean="0"/>
              <a:t> </a:t>
            </a:r>
            <a:r>
              <a:rPr lang="ru-RU" dirty="0" smtClean="0"/>
              <a:t>для которых уже вычислены окончательные веса кратчайших путей к ним из истока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r>
              <a:rPr lang="ru-RU" dirty="0" smtClean="0"/>
              <a:t> В этом алгоритме поочередно выбирается вершина </a:t>
            </a:r>
            <a:r>
              <a:rPr lang="en-US" i="1" dirty="0" smtClean="0"/>
              <a:t>и </a:t>
            </a:r>
            <a:r>
              <a:rPr lang="ru-RU" dirty="0" smtClean="0"/>
              <a:t>Є</a:t>
            </a:r>
            <a:r>
              <a:rPr lang="en-US" i="1" dirty="0" smtClean="0"/>
              <a:t> V — S,</a:t>
            </a:r>
            <a:r>
              <a:rPr lang="en-US" dirty="0" smtClean="0"/>
              <a:t> </a:t>
            </a:r>
            <a:r>
              <a:rPr lang="ru-RU" dirty="0" smtClean="0"/>
              <a:t>которой на данном этапе соответствует минимальная оценка кратчайшего пути.</a:t>
            </a:r>
          </a:p>
          <a:p>
            <a:r>
              <a:rPr lang="ru-RU" dirty="0" smtClean="0"/>
              <a:t> После добавления этой вершины </a:t>
            </a:r>
            <a:r>
              <a:rPr lang="en-US" i="1" dirty="0" smtClean="0"/>
              <a:t>и</a:t>
            </a:r>
            <a:r>
              <a:rPr lang="ru-RU" dirty="0" smtClean="0"/>
              <a:t> в множество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производится ослабление всех исходящих из нее ребер. В приведенной ниже реализации используется неубывающая очередь с приоритетами </a:t>
            </a:r>
            <a:r>
              <a:rPr lang="en-US" i="1" dirty="0" smtClean="0"/>
              <a:t>Q,</a:t>
            </a:r>
            <a:r>
              <a:rPr lang="en-US" dirty="0" smtClean="0"/>
              <a:t> </a:t>
            </a:r>
            <a:r>
              <a:rPr lang="ru-RU" dirty="0" smtClean="0"/>
              <a:t>состоящая из вершин, в роли ключей для которых выступают значения </a:t>
            </a:r>
            <a:r>
              <a:rPr lang="en-US" i="1" dirty="0" smtClean="0"/>
              <a:t>d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86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Dijkstra</a:t>
            </a:r>
            <a:r>
              <a:rPr lang="en-US" dirty="0" smtClean="0"/>
              <a:t>(G, </a:t>
            </a:r>
            <a:r>
              <a:rPr lang="en-US" i="1" cap="small" dirty="0" smtClean="0"/>
              <a:t>w, s)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cap="small" dirty="0" err="1" smtClean="0"/>
              <a:t>Initialize_Single_Source</a:t>
            </a:r>
            <a:r>
              <a:rPr lang="en-US" cap="small" dirty="0" smtClean="0"/>
              <a:t>(G, </a:t>
            </a:r>
            <a:r>
              <a:rPr lang="en-US" dirty="0" smtClean="0"/>
              <a:t>s)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 ← 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Q</a:t>
            </a:r>
            <a:r>
              <a:rPr lang="en-US" dirty="0" smtClean="0"/>
              <a:t> ←</a:t>
            </a:r>
            <a:r>
              <a:rPr lang="ru-RU" i="1" dirty="0" smtClean="0"/>
              <a:t> </a:t>
            </a:r>
            <a:r>
              <a:rPr lang="en-US" i="1" dirty="0" smtClean="0"/>
              <a:t>V[G)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ru-RU" i="1" dirty="0" smtClean="0"/>
              <a:t> ≠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i="1" dirty="0" smtClean="0"/>
              <a:t>и</a:t>
            </a:r>
            <a:r>
              <a:rPr lang="en-US" dirty="0" smtClean="0"/>
              <a:t> ← </a:t>
            </a:r>
            <a:r>
              <a:rPr lang="en-US" dirty="0" err="1" smtClean="0"/>
              <a:t>Extract_Min</a:t>
            </a:r>
            <a:r>
              <a:rPr lang="en-US" dirty="0" smtClean="0"/>
              <a:t>(Q)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   S</a:t>
            </a:r>
            <a:r>
              <a:rPr lang="en-US" dirty="0" smtClean="0"/>
              <a:t> ← </a:t>
            </a:r>
            <a:r>
              <a:rPr lang="en-US" i="1" dirty="0" smtClean="0"/>
              <a:t>S</a:t>
            </a:r>
            <a:r>
              <a:rPr lang="en-US" dirty="0" smtClean="0"/>
              <a:t> U {u}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en-US" i="1" dirty="0" smtClean="0"/>
              <a:t>v</a:t>
            </a:r>
            <a:r>
              <a:rPr lang="ru-RU" dirty="0" smtClean="0"/>
              <a:t> Є </a:t>
            </a:r>
            <a:r>
              <a:rPr lang="en-US" i="1" dirty="0" err="1" smtClean="0"/>
              <a:t>Adj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cap="small" dirty="0" smtClean="0"/>
              <a:t>Relax(</a:t>
            </a:r>
            <a:r>
              <a:rPr lang="en-US" dirty="0" smtClean="0"/>
              <a:t>u</a:t>
            </a:r>
            <a:r>
              <a:rPr lang="en-US" cap="small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Процесс ослабления ребер в алгоритме </a:t>
            </a:r>
            <a:r>
              <a:rPr lang="ru-RU" dirty="0" err="1" smtClean="0"/>
              <a:t>Дейкстры</a:t>
            </a:r>
            <a:r>
              <a:rPr lang="ru-RU" dirty="0" smtClean="0"/>
              <a:t> проиллюстрирован на рис.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Исток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расположен на рисунке слева от остальных вершин. В каждой вершине приведена оценка кратчайшего пути к ней, а выделенные ребра указывают предшественников. Черным цветом обозначены вершины, добавленные в множество </a:t>
            </a:r>
            <a:r>
              <a:rPr lang="en-US" i="1" dirty="0" smtClean="0"/>
              <a:t>S,</a:t>
            </a:r>
            <a:r>
              <a:rPr lang="en-US" dirty="0" smtClean="0"/>
              <a:t> </a:t>
            </a:r>
            <a:r>
              <a:rPr lang="ru-RU" dirty="0" smtClean="0"/>
              <a:t>а белым — содержащиеся в неубывающей очереди с приоритетами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V — S.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857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части </a:t>
            </a:r>
            <a:r>
              <a:rPr lang="en-US" i="1" dirty="0" smtClean="0"/>
              <a:t>а</a:t>
            </a:r>
            <a:r>
              <a:rPr lang="ru-RU" dirty="0" smtClean="0"/>
              <a:t> рисунка проиллюстрирована ситуация, сложившаяся непосредственно перед выполнением первой итерации цикла </a:t>
            </a:r>
            <a:r>
              <a:rPr lang="en-US" b="1" dirty="0" smtClean="0"/>
              <a:t>while </a:t>
            </a:r>
            <a:r>
              <a:rPr lang="ru-RU" dirty="0" smtClean="0"/>
              <a:t>в строках </a:t>
            </a:r>
            <a:r>
              <a:rPr lang="ru-RU" b="1" dirty="0" smtClean="0"/>
              <a:t>4-8. </a:t>
            </a:r>
            <a:r>
              <a:rPr lang="ru-RU" dirty="0" smtClean="0"/>
              <a:t>Выделенная серым цветом вершина имеет минимальное значение </a:t>
            </a:r>
            <a:r>
              <a:rPr lang="en-US" i="1" dirty="0" smtClean="0"/>
              <a:t>d</a:t>
            </a:r>
            <a:r>
              <a:rPr lang="en-US" b="1" dirty="0" smtClean="0"/>
              <a:t> </a:t>
            </a:r>
            <a:r>
              <a:rPr lang="ru-RU" dirty="0" smtClean="0"/>
              <a:t>и выбирается в строке 5 в качестве вершины </a:t>
            </a:r>
            <a:r>
              <a:rPr lang="en-US" i="1" dirty="0" smtClean="0"/>
              <a:t>и</a:t>
            </a:r>
            <a:r>
              <a:rPr lang="en-US" b="1" dirty="0" smtClean="0"/>
              <a:t> </a:t>
            </a:r>
            <a:r>
              <a:rPr lang="ru-RU" dirty="0" smtClean="0"/>
              <a:t>для следующей итерации.</a:t>
            </a:r>
          </a:p>
          <a:p>
            <a:r>
              <a:rPr lang="ru-RU" dirty="0" smtClean="0"/>
              <a:t> В частях </a:t>
            </a:r>
            <a:r>
              <a:rPr lang="en-US" i="1" dirty="0" smtClean="0"/>
              <a:t>б-е</a:t>
            </a:r>
            <a:r>
              <a:rPr lang="en-US" b="1" dirty="0" smtClean="0"/>
              <a:t> </a:t>
            </a:r>
            <a:r>
              <a:rPr lang="ru-RU" dirty="0" smtClean="0"/>
              <a:t>изображены ситуации после выполнения очередной итерации цикла </a:t>
            </a:r>
            <a:r>
              <a:rPr lang="en-US" b="1" dirty="0" smtClean="0"/>
              <a:t>while</a:t>
            </a:r>
            <a:r>
              <a:rPr lang="ru-RU" b="1" dirty="0" smtClean="0"/>
              <a:t>. </a:t>
            </a:r>
            <a:r>
              <a:rPr lang="ru-RU" dirty="0" smtClean="0"/>
              <a:t>В каждой из этих частей выделенная серым цветом вершина выбирается в качестве вершины </a:t>
            </a:r>
            <a:r>
              <a:rPr lang="en-US" i="1" dirty="0" smtClean="0"/>
              <a:t>и</a:t>
            </a:r>
            <a:r>
              <a:rPr lang="en-US" b="1" dirty="0" smtClean="0"/>
              <a:t> </a:t>
            </a:r>
            <a:r>
              <a:rPr lang="ru-RU" dirty="0" smtClean="0"/>
              <a:t>в строке 5. В части </a:t>
            </a:r>
            <a:r>
              <a:rPr lang="en-US" i="1" dirty="0" smtClean="0"/>
              <a:t>е</a:t>
            </a:r>
            <a:r>
              <a:rPr lang="en-US" b="1" dirty="0" smtClean="0"/>
              <a:t> </a:t>
            </a:r>
            <a:r>
              <a:rPr lang="ru-RU" dirty="0" smtClean="0"/>
              <a:t>приведены конечные значения величин </a:t>
            </a:r>
            <a:r>
              <a:rPr lang="en-US" i="1" dirty="0" smtClean="0"/>
              <a:t>d и </a:t>
            </a:r>
            <a:r>
              <a:rPr lang="el-GR" i="1" dirty="0" smtClean="0"/>
              <a:t>π</a:t>
            </a:r>
            <a:r>
              <a:rPr lang="en-US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927" t="22482" r="16667" b="29856"/>
          <a:stretch>
            <a:fillRect/>
          </a:stretch>
        </p:blipFill>
        <p:spPr bwMode="auto">
          <a:xfrm>
            <a:off x="642910" y="0"/>
            <a:ext cx="72866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Задача о кратчайшем пути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В задаче о кратчайшем пути</a:t>
            </a:r>
            <a:r>
              <a:rPr lang="ru-RU" dirty="0" smtClean="0"/>
              <a:t> </a:t>
            </a:r>
            <a:r>
              <a:rPr lang="en-US" dirty="0" smtClean="0"/>
              <a:t>(shortest-paths problem) </a:t>
            </a:r>
            <a:r>
              <a:rPr lang="ru-RU" dirty="0" smtClean="0"/>
              <a:t>задается взвешенный ориентированный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ru-RU" i="1" dirty="0" smtClean="0"/>
              <a:t>V</a:t>
            </a:r>
            <a:r>
              <a:rPr lang="ru-RU" dirty="0" smtClean="0"/>
              <a:t>, </a:t>
            </a:r>
            <a:r>
              <a:rPr lang="ru-RU" i="1" dirty="0" smtClean="0"/>
              <a:t>Е)</a:t>
            </a:r>
            <a:r>
              <a:rPr lang="ru-RU" dirty="0" smtClean="0"/>
              <a:t> с весовой функцией </a:t>
            </a:r>
            <a:r>
              <a:rPr lang="en-US" i="1" dirty="0" smtClean="0"/>
              <a:t>w </a:t>
            </a:r>
            <a:r>
              <a:rPr lang="ru-RU" i="1" dirty="0" smtClean="0"/>
              <a:t>: Е —&gt;</a:t>
            </a:r>
            <a:r>
              <a:rPr lang="ru-RU" dirty="0" smtClean="0"/>
              <a:t> </a:t>
            </a:r>
            <a:r>
              <a:rPr lang="en-US" dirty="0" smtClean="0"/>
              <a:t>R, </a:t>
            </a:r>
            <a:r>
              <a:rPr lang="ru-RU" dirty="0" smtClean="0"/>
              <a:t>отображающей ребра на их веса, значения которых выражаются действительными числами. </a:t>
            </a:r>
            <a:r>
              <a:rPr lang="ru-RU" i="1" dirty="0" smtClean="0"/>
              <a:t>Вес</a:t>
            </a:r>
            <a:r>
              <a:rPr lang="ru-RU" dirty="0" smtClean="0"/>
              <a:t> </a:t>
            </a:r>
            <a:r>
              <a:rPr lang="en-US" dirty="0" smtClean="0"/>
              <a:t>(weight) </a:t>
            </a:r>
            <a:r>
              <a:rPr lang="ru-RU" dirty="0" smtClean="0"/>
              <a:t>пути </a:t>
            </a:r>
            <a:r>
              <a:rPr lang="ru-RU" i="1" dirty="0" err="1" smtClean="0"/>
              <a:t>р</a:t>
            </a:r>
            <a:r>
              <a:rPr lang="ru-RU" i="1" dirty="0" smtClean="0"/>
              <a:t> — </a:t>
            </a:r>
            <a:r>
              <a:rPr lang="en-US" i="1" cap="small" dirty="0" smtClean="0"/>
              <a:t>(v</a:t>
            </a:r>
            <a:r>
              <a:rPr lang="ru-RU" i="1" cap="small" baseline="-25000" dirty="0" smtClean="0"/>
              <a:t>0</a:t>
            </a:r>
            <a:r>
              <a:rPr lang="en-US" i="1" cap="small" dirty="0" smtClean="0"/>
              <a:t>, v</a:t>
            </a:r>
            <a:r>
              <a:rPr lang="ru-RU" i="1" cap="small" baseline="-25000" dirty="0" smtClean="0"/>
              <a:t>1</a:t>
            </a:r>
            <a:r>
              <a:rPr lang="en-US" i="1" cap="small" dirty="0" smtClean="0"/>
              <a:t>, </a:t>
            </a:r>
            <a:r>
              <a:rPr lang="ru-RU" dirty="0" smtClean="0"/>
              <a:t>... </a:t>
            </a:r>
            <a:r>
              <a:rPr lang="en-US" i="1" dirty="0" smtClean="0"/>
              <a:t>,</a:t>
            </a:r>
            <a:r>
              <a:rPr lang="en-US" i="1" cap="small" dirty="0" smtClean="0"/>
              <a:t> </a:t>
            </a:r>
            <a:r>
              <a:rPr lang="en-US" i="1" cap="small" dirty="0" err="1" smtClean="0"/>
              <a:t>v</a:t>
            </a:r>
            <a:r>
              <a:rPr lang="en-US" i="1" cap="small" baseline="-25000" dirty="0" err="1" smtClean="0"/>
              <a:t>k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равен суммарному весу входящих в него ребер</a:t>
            </a:r>
            <a:r>
              <a:rPr lang="en-US" dirty="0" smtClean="0"/>
              <a:t>.</a:t>
            </a:r>
          </a:p>
          <a:p>
            <a:r>
              <a:rPr lang="ru-RU" dirty="0" smtClean="0"/>
              <a:t>Вес каждого из ребер можно интерпретировать не как расстояние, а как другую метрику. Часто они используются для представления временных интервалов, стоимости, штрафов, убытков или любой другой величины, которая линейно накапливается по мере продвижения вдоль ребер графа и которую нужно свести к минимуму.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рассматриваемого алгоритма.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строке 1 производится обычная инициализация величин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l-GR" dirty="0" smtClean="0"/>
              <a:t>π</a:t>
            </a:r>
            <a:r>
              <a:rPr lang="ru-RU" b="1" dirty="0" smtClean="0"/>
              <a:t>, </a:t>
            </a:r>
            <a:r>
              <a:rPr lang="ru-RU" dirty="0" smtClean="0"/>
              <a:t>а в строке 2 инициализируется пустое множество вершин </a:t>
            </a:r>
            <a:r>
              <a:rPr lang="en-US" i="1" dirty="0" smtClean="0"/>
              <a:t>S.</a:t>
            </a:r>
            <a:endParaRPr lang="ru-RU" i="1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В начале каждой итерации цикла </a:t>
            </a:r>
            <a:r>
              <a:rPr lang="en-US" b="1" dirty="0" smtClean="0"/>
              <a:t>while </a:t>
            </a:r>
            <a:r>
              <a:rPr lang="ru-RU" dirty="0" smtClean="0"/>
              <a:t>в строках 4-8 выполняется равенство </a:t>
            </a:r>
            <a:r>
              <a:rPr lang="en-US" i="1" dirty="0" smtClean="0"/>
              <a:t>Q =  V — S.</a:t>
            </a:r>
            <a:endParaRPr lang="ru-RU" i="1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В строке 3 неубывающая очередь с приоритетами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инициализируется таким образом, чтобы она содержала все вершины множества </a:t>
            </a:r>
            <a:r>
              <a:rPr lang="en-US" i="1" dirty="0" smtClean="0"/>
              <a:t>V</a:t>
            </a:r>
            <a:r>
              <a:rPr lang="ru-RU" dirty="0" smtClean="0"/>
              <a:t>; поскольку в этот момент </a:t>
            </a:r>
            <a:r>
              <a:rPr lang="en-US" dirty="0" smtClean="0"/>
              <a:t>S</a:t>
            </a:r>
            <a:r>
              <a:rPr lang="ru-RU" dirty="0" smtClean="0"/>
              <a:t> = 0. </a:t>
            </a:r>
          </a:p>
          <a:p>
            <a:r>
              <a:rPr lang="ru-RU" dirty="0" smtClean="0"/>
              <a:t>При каждой итерации цикла </a:t>
            </a:r>
            <a:r>
              <a:rPr lang="en-US" b="1" dirty="0" smtClean="0"/>
              <a:t>while </a:t>
            </a:r>
            <a:r>
              <a:rPr lang="ru-RU" dirty="0" smtClean="0"/>
              <a:t>в строках 4-8 вершина </a:t>
            </a:r>
            <a:r>
              <a:rPr lang="en-US" i="1" dirty="0" smtClean="0"/>
              <a:t>и</a:t>
            </a:r>
            <a:r>
              <a:rPr lang="ru-RU" dirty="0" smtClean="0"/>
              <a:t> извлекается из множества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V</a:t>
            </a:r>
            <a:r>
              <a:rPr lang="ru-RU" dirty="0" smtClean="0"/>
              <a:t> —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и добавляется в множество </a:t>
            </a:r>
            <a:r>
              <a:rPr lang="en-US" i="1" dirty="0" smtClean="0"/>
              <a:t>S</a:t>
            </a:r>
            <a:r>
              <a:rPr lang="ru-RU" dirty="0" smtClean="0"/>
              <a:t>. (Во время первой итерации этого цикла </a:t>
            </a:r>
            <a:r>
              <a:rPr lang="en-US" i="1" dirty="0" smtClean="0"/>
              <a:t>и</a:t>
            </a:r>
            <a:r>
              <a:rPr lang="ru-RU" dirty="0" smtClean="0"/>
              <a:t> = </a:t>
            </a:r>
            <a:r>
              <a:rPr lang="en-US" i="1" dirty="0" smtClean="0"/>
              <a:t>s.)</a:t>
            </a:r>
            <a:r>
              <a:rPr lang="en-US" dirty="0" smtClean="0"/>
              <a:t> </a:t>
            </a:r>
          </a:p>
          <a:p>
            <a:r>
              <a:rPr lang="ru-RU" dirty="0" smtClean="0"/>
              <a:t>Таким образом, вершина </a:t>
            </a:r>
            <a:r>
              <a:rPr lang="en-US" i="1" dirty="0" smtClean="0"/>
              <a:t>и</a:t>
            </a:r>
            <a:r>
              <a:rPr lang="ru-RU" dirty="0" smtClean="0"/>
              <a:t> имеет минимальную оценку кратчайшего пути среди всех вершин множества </a:t>
            </a:r>
            <a:r>
              <a:rPr lang="en-US" i="1" dirty="0" smtClean="0"/>
              <a:t>V — S.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Затем строках 7-8 ослабляются все ребра </a:t>
            </a:r>
            <a:r>
              <a:rPr lang="en-US" i="1" dirty="0" smtClean="0"/>
              <a:t>(и, v),</a:t>
            </a:r>
            <a:r>
              <a:rPr lang="en-US" dirty="0" smtClean="0"/>
              <a:t> </a:t>
            </a:r>
            <a:r>
              <a:rPr lang="ru-RU" dirty="0" smtClean="0"/>
              <a:t>исходящие из вершины </a:t>
            </a:r>
            <a:r>
              <a:rPr lang="en-US" i="1" dirty="0" smtClean="0"/>
              <a:t>и.</a:t>
            </a:r>
            <a:r>
              <a:rPr lang="ru-RU" dirty="0" smtClean="0"/>
              <a:t> Если текущий кратчайший путь к вершине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может быть улучшен в результате прохождения через вершину </a:t>
            </a:r>
            <a:r>
              <a:rPr lang="en-US" i="1" dirty="0" smtClean="0"/>
              <a:t>и,</a:t>
            </a:r>
            <a:r>
              <a:rPr lang="ru-RU" dirty="0" smtClean="0"/>
              <a:t> выполняется ослабление и соответствующее обновление оценки величины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и предшественника </a:t>
            </a:r>
            <a:r>
              <a:rPr lang="el-GR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].</a:t>
            </a:r>
          </a:p>
          <a:p>
            <a:r>
              <a:rPr lang="ru-RU" dirty="0" smtClean="0"/>
              <a:t> Учитываем, что после выполнения строки 3 вершины никогда не добавляются в множество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и что каждая вершина извлекается из этого множества и добавляется в множество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ровно по одному разу, поэтому количество итераций цикла </a:t>
            </a:r>
            <a:r>
              <a:rPr lang="en-US" b="1" dirty="0" smtClean="0"/>
              <a:t>while </a:t>
            </a:r>
            <a:r>
              <a:rPr lang="ru-RU" dirty="0" smtClean="0"/>
              <a:t>в строках 4-8 равно |</a:t>
            </a:r>
            <a:r>
              <a:rPr lang="en-US" dirty="0" smtClean="0"/>
              <a:t>V</a:t>
            </a:r>
            <a:r>
              <a:rPr lang="ru-RU" dirty="0" smtClean="0"/>
              <a:t>|.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Насколько быстро работает 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 В нем поддерживается неубывающая очередь с приоритетами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и тремя операциями, характерными для очередей с приоритетами: </a:t>
            </a:r>
            <a:r>
              <a:rPr lang="en-US" dirty="0" smtClean="0"/>
              <a:t>Insert </a:t>
            </a:r>
            <a:r>
              <a:rPr lang="ru-RU" dirty="0" smtClean="0"/>
              <a:t>(явно вызывается в строке 3), </a:t>
            </a:r>
            <a:r>
              <a:rPr lang="en-US" dirty="0" err="1" smtClean="0"/>
              <a:t>EXTRACT_MlN</a:t>
            </a:r>
            <a:r>
              <a:rPr lang="en-US" dirty="0" smtClean="0"/>
              <a:t> </a:t>
            </a:r>
            <a:r>
              <a:rPr lang="ru-RU" dirty="0" smtClean="0"/>
              <a:t>(строка 5) и </a:t>
            </a:r>
            <a:r>
              <a:rPr lang="en-US" dirty="0" err="1" smtClean="0"/>
              <a:t>Decrease_Key</a:t>
            </a:r>
            <a:r>
              <a:rPr lang="en-US" dirty="0" smtClean="0"/>
              <a:t> </a:t>
            </a:r>
            <a:r>
              <a:rPr lang="ru-RU" dirty="0" smtClean="0"/>
              <a:t>(неявно присутствует в процедуре </a:t>
            </a:r>
            <a:r>
              <a:rPr lang="en-US" dirty="0" smtClean="0"/>
              <a:t>Relax, </a:t>
            </a:r>
            <a:r>
              <a:rPr lang="ru-RU" dirty="0" smtClean="0"/>
              <a:t>которая вызывается в строке </a:t>
            </a:r>
            <a:r>
              <a:rPr lang="en-US" dirty="0" smtClean="0"/>
              <a:t>8).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Процедура </a:t>
            </a:r>
            <a:r>
              <a:rPr lang="en-US" dirty="0" smtClean="0"/>
              <a:t>Insert, </a:t>
            </a:r>
            <a:r>
              <a:rPr lang="ru-RU" dirty="0" smtClean="0"/>
              <a:t>как и процедура </a:t>
            </a:r>
            <a:r>
              <a:rPr lang="en-US" dirty="0" err="1" smtClean="0"/>
              <a:t>Extract_Min</a:t>
            </a:r>
            <a:r>
              <a:rPr lang="en-US" dirty="0" smtClean="0"/>
              <a:t>, </a:t>
            </a:r>
            <a:r>
              <a:rPr lang="ru-RU" dirty="0" smtClean="0"/>
              <a:t>вызывается по одному разу для каждой вершины. Поскольку каждая вершина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V</a:t>
            </a:r>
            <a:r>
              <a:rPr lang="ru-RU" dirty="0" smtClean="0"/>
              <a:t> добавляется в множество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ровно по одному разу, каждое ребро в списке смежных вершин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обрабатывается в цикле </a:t>
            </a:r>
            <a:r>
              <a:rPr lang="en-US" b="1" dirty="0" smtClean="0"/>
              <a:t>for</a:t>
            </a:r>
            <a:r>
              <a:rPr lang="ru-RU" b="1" dirty="0" smtClean="0"/>
              <a:t>, </a:t>
            </a:r>
            <a:r>
              <a:rPr lang="ru-RU" dirty="0" smtClean="0"/>
              <a:t>заданном в строках 7-8, ровно по одному разу на протяжении работы алгоритма. </a:t>
            </a:r>
          </a:p>
          <a:p>
            <a:r>
              <a:rPr lang="ru-RU" dirty="0" smtClean="0"/>
              <a:t>Так как полное количество ребер во всех списках смежных вершин равно |</a:t>
            </a:r>
            <a:r>
              <a:rPr lang="en-US" dirty="0" smtClean="0"/>
              <a:t>E</a:t>
            </a:r>
            <a:r>
              <a:rPr lang="ru-RU" dirty="0" smtClean="0"/>
              <a:t>|, всего выполняется |</a:t>
            </a:r>
            <a:r>
              <a:rPr lang="en-US" dirty="0" smtClean="0"/>
              <a:t>E</a:t>
            </a:r>
            <a:r>
              <a:rPr lang="ru-RU" dirty="0" smtClean="0"/>
              <a:t>| итераций этого цикла </a:t>
            </a:r>
            <a:r>
              <a:rPr lang="en-US" b="1" dirty="0" smtClean="0"/>
              <a:t>for</a:t>
            </a:r>
            <a:r>
              <a:rPr lang="ru-RU" b="1" dirty="0" smtClean="0"/>
              <a:t>, </a:t>
            </a:r>
            <a:r>
              <a:rPr lang="ru-RU" dirty="0" smtClean="0"/>
              <a:t>а следовательно, не более |</a:t>
            </a:r>
            <a:r>
              <a:rPr lang="en-US" dirty="0" smtClean="0"/>
              <a:t>E</a:t>
            </a:r>
            <a:r>
              <a:rPr lang="ru-RU" dirty="0" smtClean="0"/>
              <a:t>| операций </a:t>
            </a:r>
            <a:r>
              <a:rPr lang="en-US" dirty="0" err="1" smtClean="0"/>
              <a:t>Decrease_Key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Время выполнения алгоритма </a:t>
            </a:r>
            <a:r>
              <a:rPr lang="ru-RU" dirty="0" err="1" smtClean="0"/>
              <a:t>Дейкстры</a:t>
            </a:r>
            <a:r>
              <a:rPr lang="ru-RU" dirty="0" smtClean="0"/>
              <a:t> зависит от реализации неубывающей очереди с приоритетами. Сначала рассмотрим случай, когда неубывающая очередь с приоритетами поддерживается за счет того, что все вершины пронумерованы от 1 до |</a:t>
            </a:r>
            <a:r>
              <a:rPr lang="en-US" dirty="0" smtClean="0"/>
              <a:t>V</a:t>
            </a:r>
            <a:r>
              <a:rPr lang="ru-RU" dirty="0" smtClean="0"/>
              <a:t>|. Атрибут </a:t>
            </a:r>
            <a:r>
              <a:rPr lang="en-US" i="1" dirty="0" smtClean="0"/>
              <a:t>d[v]</a:t>
            </a:r>
            <a:r>
              <a:rPr lang="en-US" dirty="0" smtClean="0"/>
              <a:t> </a:t>
            </a:r>
            <a:r>
              <a:rPr lang="ru-RU" dirty="0" smtClean="0"/>
              <a:t>просто помещается в элемент массива с индексом </a:t>
            </a:r>
            <a:r>
              <a:rPr lang="en-US" i="1" dirty="0" smtClean="0"/>
              <a:t>v.</a:t>
            </a:r>
          </a:p>
          <a:p>
            <a:endParaRPr lang="en-US" i="1" dirty="0" smtClean="0"/>
          </a:p>
          <a:p>
            <a:r>
              <a:rPr lang="ru-RU" dirty="0" smtClean="0"/>
              <a:t> Каждая операция </a:t>
            </a:r>
            <a:r>
              <a:rPr lang="en-US" cap="small" dirty="0" smtClean="0"/>
              <a:t>Insert </a:t>
            </a:r>
            <a:r>
              <a:rPr lang="ru-RU" dirty="0" smtClean="0"/>
              <a:t>и </a:t>
            </a:r>
            <a:r>
              <a:rPr lang="en-US" cap="small" dirty="0" err="1" smtClean="0"/>
              <a:t>Decrease_Key</a:t>
            </a:r>
            <a:r>
              <a:rPr lang="en-US" cap="small" dirty="0" smtClean="0"/>
              <a:t> </a:t>
            </a:r>
            <a:r>
              <a:rPr lang="ru-RU" dirty="0" smtClean="0"/>
              <a:t>занимает время 0(1), а каждая</a:t>
            </a:r>
            <a:r>
              <a:rPr lang="en-US" dirty="0" smtClean="0"/>
              <a:t> </a:t>
            </a:r>
            <a:r>
              <a:rPr lang="ru-RU" dirty="0" smtClean="0"/>
              <a:t>операция </a:t>
            </a:r>
            <a:r>
              <a:rPr lang="en-US" b="1" cap="small" dirty="0" err="1" smtClean="0"/>
              <a:t>Extract_Min</a:t>
            </a:r>
            <a:r>
              <a:rPr lang="en-US" b="1" cap="small" dirty="0" smtClean="0"/>
              <a:t> </a:t>
            </a:r>
            <a:r>
              <a:rPr lang="ru-RU" dirty="0" smtClean="0"/>
              <a:t>— время </a:t>
            </a:r>
            <a:r>
              <a:rPr lang="en-US" i="1" dirty="0" smtClean="0"/>
              <a:t>О (V)</a:t>
            </a:r>
            <a:r>
              <a:rPr lang="ru-RU" dirty="0" smtClean="0"/>
              <a:t> (поскольку в ней производится поиск по всему массиву); в результате полное время работы алгоритма равно </a:t>
            </a:r>
            <a:r>
              <a:rPr lang="en-US" i="1" dirty="0" smtClean="0"/>
              <a:t>О</a:t>
            </a:r>
            <a:r>
              <a:rPr lang="en-US" dirty="0" smtClean="0"/>
              <a:t> </a:t>
            </a:r>
            <a:r>
              <a:rPr lang="en-US" i="1" dirty="0" smtClean="0"/>
              <a:t>(V</a:t>
            </a:r>
            <a:r>
              <a:rPr lang="en-US" i="1" baseline="30000" dirty="0" smtClean="0"/>
              <a:t>2</a:t>
            </a:r>
            <a:r>
              <a:rPr lang="ru-RU" dirty="0" smtClean="0"/>
              <a:t> + </a:t>
            </a:r>
            <a:r>
              <a:rPr lang="en-US" i="1" dirty="0" smtClean="0"/>
              <a:t>Е)</a:t>
            </a:r>
            <a:r>
              <a:rPr lang="ru-RU" dirty="0" smtClean="0"/>
              <a:t> = </a:t>
            </a:r>
            <a:r>
              <a:rPr lang="en-US" i="1" dirty="0" smtClean="0"/>
              <a:t>О (V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Если граф достаточно разреженный, в частности, если количество вершин и ребер в нем связаны соотношением </a:t>
            </a:r>
            <a:r>
              <a:rPr lang="en-US" i="1" dirty="0" smtClean="0"/>
              <a:t>Е = O(V</a:t>
            </a:r>
            <a:r>
              <a:rPr lang="en-US" i="1" baseline="30000" dirty="0" smtClean="0"/>
              <a:t>2</a:t>
            </a:r>
            <a:r>
              <a:rPr lang="en-US" i="1" dirty="0" smtClean="0"/>
              <a:t>/</a:t>
            </a:r>
            <a:r>
              <a:rPr lang="en-US" dirty="0" err="1" smtClean="0"/>
              <a:t>lgV</a:t>
            </a:r>
            <a:r>
              <a:rPr lang="ru-RU" dirty="0" smtClean="0"/>
              <a:t>), с практической точки зрения целесообразно реализовать неубывающую очередь с приоритетами в виде бинарной неубывающей пирамиды</a:t>
            </a:r>
            <a:r>
              <a:rPr lang="en-US" dirty="0" smtClean="0"/>
              <a:t>.</a:t>
            </a:r>
          </a:p>
          <a:p>
            <a:r>
              <a:rPr lang="ru-RU" dirty="0" smtClean="0"/>
              <a:t>Далее, каждая операция </a:t>
            </a:r>
            <a:r>
              <a:rPr lang="en-US" b="1" cap="small" dirty="0" err="1" smtClean="0"/>
              <a:t>Extract_Min</a:t>
            </a:r>
            <a:r>
              <a:rPr lang="en-US" b="1" cap="small" dirty="0" smtClean="0"/>
              <a:t> </a:t>
            </a:r>
            <a:r>
              <a:rPr lang="ru-RU" dirty="0" smtClean="0"/>
              <a:t>занимает время </a:t>
            </a:r>
            <a:r>
              <a:rPr lang="en-US" i="1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V).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и раньше, таких операций </a:t>
            </a:r>
            <a:r>
              <a:rPr lang="en-US" dirty="0" smtClean="0"/>
              <a:t>|V|. </a:t>
            </a:r>
            <a:r>
              <a:rPr lang="ru-RU" dirty="0" smtClean="0"/>
              <a:t>Время, необходимое для построения неубывающей пирамиды, равно </a:t>
            </a:r>
            <a:r>
              <a:rPr lang="en-US" i="1" dirty="0" smtClean="0"/>
              <a:t>О</a:t>
            </a:r>
            <a:r>
              <a:rPr lang="ru-RU" dirty="0" smtClean="0"/>
              <a:t> (V). Каждая операция </a:t>
            </a:r>
            <a:r>
              <a:rPr lang="en-US" b="1" cap="small" dirty="0" err="1" smtClean="0"/>
              <a:t>Decrease_Key</a:t>
            </a:r>
            <a:r>
              <a:rPr lang="en-US" b="1" cap="small" dirty="0" smtClean="0"/>
              <a:t> </a:t>
            </a:r>
            <a:r>
              <a:rPr lang="ru-RU" dirty="0" smtClean="0"/>
              <a:t>занимает время </a:t>
            </a:r>
            <a:r>
              <a:rPr lang="en-US" i="1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V),</a:t>
            </a:r>
            <a:r>
              <a:rPr lang="ru-RU" dirty="0" smtClean="0"/>
              <a:t> и всего выполняется не более |</a:t>
            </a:r>
            <a:r>
              <a:rPr lang="en-US" dirty="0" smtClean="0"/>
              <a:t>E</a:t>
            </a:r>
            <a:r>
              <a:rPr lang="ru-RU" dirty="0" smtClean="0"/>
              <a:t>| таких операций. Поэтому полное время выполнения алгоритма равно</a:t>
            </a:r>
            <a:r>
              <a:rPr lang="en-US" dirty="0" smtClean="0"/>
              <a:t> </a:t>
            </a:r>
            <a:r>
              <a:rPr lang="en-US" i="1" dirty="0" smtClean="0"/>
              <a:t>О</a:t>
            </a:r>
            <a:r>
              <a:rPr lang="ru-RU" dirty="0" smtClean="0"/>
              <a:t>((V + </a:t>
            </a:r>
            <a:r>
              <a:rPr lang="en-US" i="1" dirty="0" smtClean="0"/>
              <a:t>Е)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V), что равно </a:t>
            </a:r>
            <a:r>
              <a:rPr lang="en-US" i="1" dirty="0" smtClean="0"/>
              <a:t>О (Е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V), если все вершины достижимы из истока. </a:t>
            </a:r>
            <a:endParaRPr lang="en-US" dirty="0" smtClean="0"/>
          </a:p>
          <a:p>
            <a:r>
              <a:rPr lang="ru-RU" dirty="0" smtClean="0"/>
              <a:t>Это время работы оказывается лучшим по сравнению со временем работы прямой реализации </a:t>
            </a:r>
            <a:r>
              <a:rPr lang="en-US" i="1" dirty="0" smtClean="0"/>
              <a:t>О</a:t>
            </a:r>
            <a:r>
              <a:rPr lang="ru-RU" dirty="0" smtClean="0"/>
              <a:t> (</a:t>
            </a:r>
            <a:r>
              <a:rPr lang="en-US" i="1" dirty="0" smtClean="0"/>
              <a:t>V</a:t>
            </a:r>
            <a:r>
              <a:rPr lang="en-US" i="1" baseline="30000" dirty="0" smtClean="0"/>
              <a:t>2</a:t>
            </a:r>
            <a:r>
              <a:rPr lang="en-US" i="1" dirty="0" smtClean="0"/>
              <a:t>),</a:t>
            </a:r>
            <a:r>
              <a:rPr lang="ru-RU" dirty="0" smtClean="0"/>
              <a:t> если </a:t>
            </a:r>
            <a:r>
              <a:rPr lang="en-US" i="1" dirty="0" smtClean="0"/>
              <a:t>Е = O (V</a:t>
            </a:r>
            <a:r>
              <a:rPr lang="en-US" i="1" baseline="30000" dirty="0" smtClean="0"/>
              <a:t>2</a:t>
            </a:r>
            <a:r>
              <a:rPr lang="en-US" i="1" dirty="0" smtClean="0"/>
              <a:t>/</a:t>
            </a:r>
            <a:r>
              <a:rPr lang="en-US" i="1" dirty="0" err="1" smtClean="0"/>
              <a:t>lgV</a:t>
            </a:r>
            <a:r>
              <a:rPr lang="en-US" i="1" dirty="0" smtClean="0"/>
              <a:t>).</a:t>
            </a:r>
            <a:endParaRPr lang="ru-RU" dirty="0" smtClean="0"/>
          </a:p>
          <a:p>
            <a:r>
              <a:rPr lang="ru-RU" dirty="0" smtClean="0"/>
              <a:t>Фактически время работы алгоритма может достигать значения </a:t>
            </a:r>
            <a:r>
              <a:rPr lang="en-US" i="1" dirty="0" smtClean="0"/>
              <a:t>0( V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V+E), </a:t>
            </a:r>
            <a:r>
              <a:rPr lang="ru-RU" dirty="0" smtClean="0"/>
              <a:t>если неубывающая очередь с приоритетами реализуется с помощью пирамиды Фибоначчи.</a:t>
            </a:r>
            <a:endParaRPr lang="en-US" dirty="0" smtClean="0"/>
          </a:p>
          <a:p>
            <a:r>
              <a:rPr lang="ru-RU" dirty="0" smtClean="0"/>
              <a:t> Амортизированная стоимость каждой из |</a:t>
            </a:r>
            <a:r>
              <a:rPr lang="en-US" dirty="0" smtClean="0"/>
              <a:t>V</a:t>
            </a:r>
            <a:r>
              <a:rPr lang="ru-RU" dirty="0" smtClean="0"/>
              <a:t>| операций </a:t>
            </a:r>
            <a:r>
              <a:rPr lang="en-US" cap="small" dirty="0" err="1" smtClean="0"/>
              <a:t>Extract_Min</a:t>
            </a:r>
            <a:r>
              <a:rPr lang="en-US" cap="small" dirty="0" smtClean="0"/>
              <a:t> </a:t>
            </a:r>
            <a:r>
              <a:rPr lang="ru-RU" dirty="0" smtClean="0"/>
              <a:t>равна </a:t>
            </a:r>
            <a:r>
              <a:rPr lang="en-US" i="1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V), и каждый вызов процедуры </a:t>
            </a:r>
            <a:r>
              <a:rPr lang="en-US" cap="small" dirty="0" err="1" smtClean="0"/>
              <a:t>Decrease_Key</a:t>
            </a:r>
            <a:r>
              <a:rPr lang="en-US" cap="small" dirty="0" smtClean="0"/>
              <a:t> </a:t>
            </a:r>
            <a:r>
              <a:rPr lang="ru-RU" dirty="0" smtClean="0"/>
              <a:t>(все­го не более |</a:t>
            </a:r>
            <a:r>
              <a:rPr lang="en-US" dirty="0" smtClean="0"/>
              <a:t>E</a:t>
            </a:r>
            <a:r>
              <a:rPr lang="ru-RU" dirty="0" smtClean="0"/>
              <a:t>|), занимает лишь 0(1) амортизированного времени.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Исторически сложилось так, что развитие пирамид Фибоначчи было стимулировано наблюдением, согласно которому в алгоритме </a:t>
            </a:r>
            <a:r>
              <a:rPr lang="ru-RU" dirty="0" err="1" smtClean="0"/>
              <a:t>Дейкстры</a:t>
            </a:r>
            <a:r>
              <a:rPr lang="ru-RU" dirty="0" smtClean="0"/>
              <a:t> процедура </a:t>
            </a:r>
            <a:r>
              <a:rPr lang="en-US" cap="small" dirty="0" smtClean="0"/>
              <a:t>Decrease Key </a:t>
            </a:r>
            <a:r>
              <a:rPr lang="ru-RU" dirty="0" smtClean="0"/>
              <a:t>обычно вызывается намного чаще, чем процедура </a:t>
            </a:r>
            <a:r>
              <a:rPr lang="en-US" cap="small" dirty="0" err="1" smtClean="0"/>
              <a:t>Extract_Min</a:t>
            </a:r>
            <a:r>
              <a:rPr lang="en-US" cap="small" dirty="0" smtClean="0"/>
              <a:t>, </a:t>
            </a:r>
            <a:r>
              <a:rPr lang="ru-RU" dirty="0" smtClean="0"/>
              <a:t>поэтому любой метод, уменьшающий амортизированное время каждой операции </a:t>
            </a:r>
            <a:r>
              <a:rPr lang="en-US" dirty="0" smtClean="0"/>
              <a:t>DECREASE_KEY </a:t>
            </a:r>
            <a:r>
              <a:rPr lang="ru-RU" dirty="0" smtClean="0"/>
              <a:t>до величины </a:t>
            </a:r>
            <a:r>
              <a:rPr lang="en-US" i="1" dirty="0" smtClean="0"/>
              <a:t>O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V), не увеличивая при этом амортизированное время операции </a:t>
            </a:r>
            <a:r>
              <a:rPr lang="en-US" cap="small" dirty="0" err="1" smtClean="0"/>
              <a:t>Extract_Min</a:t>
            </a:r>
            <a:r>
              <a:rPr lang="en-US" dirty="0" smtClean="0"/>
              <a:t>, </a:t>
            </a:r>
            <a:r>
              <a:rPr lang="ru-RU" dirty="0" smtClean="0"/>
              <a:t>позволяет получить реализацию, которая в асимптотическом пределе работает быстрее, чем реализация с помощью бинарных пирамид.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имеет некоторую схожесть как с поиском в ширину, так и с алгоритмом Прима, предназначенным для построения минимальных </a:t>
            </a:r>
            <a:r>
              <a:rPr lang="ru-RU" dirty="0" err="1" smtClean="0"/>
              <a:t>остовных</a:t>
            </a:r>
            <a:r>
              <a:rPr lang="ru-RU" dirty="0" smtClean="0"/>
              <a:t> деревьев.</a:t>
            </a:r>
          </a:p>
          <a:p>
            <a:r>
              <a:rPr lang="ru-RU" dirty="0" smtClean="0"/>
              <a:t> Поиск в ширину он напоминает в том отношении, что множество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соответствует множеству черных вершин, используемых при поиске в ширину; точно так же, как вершинам множества </a:t>
            </a:r>
            <a:r>
              <a:rPr lang="en-US" i="1" dirty="0" smtClean="0"/>
              <a:t>S </a:t>
            </a:r>
            <a:r>
              <a:rPr lang="ru-RU" dirty="0" smtClean="0"/>
              <a:t>сопоставляются конечные веса кратчайших путей, так и черным вершинам при поиске в ширину сопоставляются правильные расстояния.</a:t>
            </a:r>
          </a:p>
          <a:p>
            <a:r>
              <a:rPr lang="ru-RU" dirty="0" smtClean="0"/>
              <a:t> На алгоритм Прима 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похож в том отношении, что в обоих этих алгоритмах с помощью неубывающей очереди с приоритетами находится “самая легкая” вершина за пределами заданного множества (в алгоритме </a:t>
            </a:r>
            <a:r>
              <a:rPr lang="ru-RU" dirty="0" err="1" smtClean="0"/>
              <a:t>Дейкстры</a:t>
            </a:r>
            <a:r>
              <a:rPr lang="ru-RU" dirty="0" smtClean="0"/>
              <a:t> это множество </a:t>
            </a:r>
            <a:r>
              <a:rPr lang="en-US" i="1" dirty="0" smtClean="0"/>
              <a:t>S,</a:t>
            </a:r>
            <a:r>
              <a:rPr lang="en-US" dirty="0" smtClean="0"/>
              <a:t> </a:t>
            </a:r>
            <a:r>
              <a:rPr lang="ru-RU" dirty="0" smtClean="0"/>
              <a:t>а в алгоритме Прима — “выращиваемое” дерево), затем эта вершина добавляется в множество, после чего соответствующим образом корректируются и упорядочиваются веса оставшихся за пределами множества вершин.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Минимальные </a:t>
            </a:r>
            <a:r>
              <a:rPr lang="ru-RU" dirty="0" err="1" smtClean="0"/>
              <a:t>остовные</a:t>
            </a:r>
            <a:r>
              <a:rPr lang="ru-RU" dirty="0" smtClean="0"/>
              <a:t>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разработке электронных схем зачастую необходимо электрически соеди­нить контакты нескольких компонентов. Для соединения множества из </a:t>
            </a:r>
            <a:r>
              <a:rPr lang="en-US" i="1" dirty="0" smtClean="0"/>
              <a:t>n</a:t>
            </a:r>
            <a:r>
              <a:rPr lang="ru-RU" dirty="0" smtClean="0"/>
              <a:t> контактов мы можем использовать некоторую компоновку из </a:t>
            </a:r>
            <a:r>
              <a:rPr lang="en-US" i="1" dirty="0" smtClean="0"/>
              <a:t>n</a:t>
            </a:r>
            <a:r>
              <a:rPr lang="ru-RU" dirty="0" smtClean="0"/>
              <a:t> — 1 проводов, каждый из которых соединяет два контакта.</a:t>
            </a:r>
            <a:endParaRPr lang="en-US" dirty="0" smtClean="0"/>
          </a:p>
          <a:p>
            <a:r>
              <a:rPr lang="ru-RU" dirty="0" smtClean="0"/>
              <a:t> Обычно желательно получить компоновку, которая использует минимальное количество провода.</a:t>
            </a:r>
          </a:p>
          <a:p>
            <a:r>
              <a:rPr lang="ru-RU" dirty="0" smtClean="0"/>
              <a:t>Мы можем смоделировать эту задачу при помощи связного неориентированного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Е),</a:t>
            </a:r>
            <a:r>
              <a:rPr lang="ru-RU" dirty="0" smtClean="0"/>
              <a:t> где </a:t>
            </a:r>
            <a:r>
              <a:rPr lang="ru-RU" i="1" dirty="0" smtClean="0"/>
              <a:t>V —</a:t>
            </a:r>
            <a:r>
              <a:rPr lang="ru-RU" dirty="0" smtClean="0"/>
              <a:t> множество контактов, </a:t>
            </a:r>
            <a:r>
              <a:rPr lang="ru-RU" i="1" dirty="0" smtClean="0"/>
              <a:t>Е —</a:t>
            </a:r>
            <a:r>
              <a:rPr lang="ru-RU" dirty="0" smtClean="0"/>
              <a:t> множество возможных соединений между парами контактов, и для каждого ребра (</a:t>
            </a:r>
            <a:r>
              <a:rPr lang="en-US" dirty="0" smtClean="0"/>
              <a:t>u</a:t>
            </a:r>
            <a:r>
              <a:rPr lang="ru-RU" dirty="0" smtClean="0"/>
              <a:t>, </a:t>
            </a:r>
            <a:r>
              <a:rPr lang="en-US" i="1" dirty="0" smtClean="0"/>
              <a:t>v)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ru-RU" i="1" dirty="0" smtClean="0"/>
              <a:t>Е</a:t>
            </a:r>
            <a:r>
              <a:rPr lang="ru-RU" dirty="0" smtClean="0"/>
              <a:t> задан вес </a:t>
            </a:r>
            <a:r>
              <a:rPr lang="en-US" i="1" dirty="0" smtClean="0"/>
              <a:t>w(</a:t>
            </a:r>
            <a:r>
              <a:rPr lang="en-US" i="1" dirty="0" err="1" smtClean="0"/>
              <a:t>u,v</a:t>
            </a:r>
            <a:r>
              <a:rPr lang="en-US" i="1" dirty="0" smtClean="0"/>
              <a:t>),</a:t>
            </a:r>
            <a:r>
              <a:rPr lang="en-US" b="1" dirty="0" smtClean="0"/>
              <a:t> </a:t>
            </a:r>
            <a:r>
              <a:rPr lang="ru-RU" dirty="0" smtClean="0"/>
              <a:t>определяющий стоимость (количество необходимого провода) соединения </a:t>
            </a:r>
            <a:r>
              <a:rPr lang="ru-RU" i="1" dirty="0" smtClean="0"/>
              <a:t>и</a:t>
            </a:r>
            <a:r>
              <a:rPr lang="en-US" i="1" dirty="0" smtClean="0"/>
              <a:t> </a:t>
            </a:r>
            <a:r>
              <a:rPr lang="ru-RU" dirty="0" smtClean="0"/>
              <a:t>и</a:t>
            </a:r>
            <a:r>
              <a:rPr lang="en-US" i="1" dirty="0" smtClean="0"/>
              <a:t> v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Мы хотим найти ациклическое подмножество </a:t>
            </a:r>
            <a:r>
              <a:rPr lang="ru-RU" i="1" dirty="0" smtClean="0"/>
              <a:t>ТЄЕ</a:t>
            </a:r>
            <a:r>
              <a:rPr lang="ru-RU" dirty="0" smtClean="0"/>
              <a:t>, которое соединяет все вершины и чей общий вес</a:t>
            </a:r>
            <a:r>
              <a:rPr lang="en-US" dirty="0" smtClean="0"/>
              <a:t> </a:t>
            </a:r>
            <a:r>
              <a:rPr lang="ru-RU" dirty="0" smtClean="0"/>
              <a:t>минимален.</a:t>
            </a:r>
            <a:endParaRPr lang="en-US" dirty="0" smtClean="0"/>
          </a:p>
          <a:p>
            <a:r>
              <a:rPr lang="ru-RU" dirty="0" smtClean="0"/>
              <a:t> Поскольку множество </a:t>
            </a:r>
            <a:r>
              <a:rPr lang="ru-RU" i="1" dirty="0" smtClean="0"/>
              <a:t>Т</a:t>
            </a:r>
            <a:r>
              <a:rPr lang="ru-RU" dirty="0" smtClean="0"/>
              <a:t> ациклическое и связывает все вершины, оно должно образовывать дерево, которое мы назовем </a:t>
            </a:r>
            <a:r>
              <a:rPr lang="ru-RU" i="1" dirty="0" err="1" smtClean="0"/>
              <a:t>остовным</a:t>
            </a:r>
            <a:r>
              <a:rPr lang="ru-RU" i="1" dirty="0" smtClean="0"/>
              <a:t> деревом</a:t>
            </a:r>
            <a:r>
              <a:rPr lang="ru-RU" dirty="0" smtClean="0"/>
              <a:t> (</a:t>
            </a:r>
            <a:r>
              <a:rPr lang="en-US" dirty="0" smtClean="0"/>
              <a:t>spanning tree</a:t>
            </a:r>
            <a:r>
              <a:rPr lang="ru-RU" dirty="0" smtClean="0"/>
              <a:t>)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(иногда используется термин “покрывающее дерево”).</a:t>
            </a:r>
            <a:endParaRPr lang="en-US" dirty="0" smtClean="0"/>
          </a:p>
          <a:p>
            <a:r>
              <a:rPr lang="ru-RU" dirty="0" smtClean="0"/>
              <a:t> Задачу поиска дерева </a:t>
            </a:r>
            <a:r>
              <a:rPr lang="ru-RU" i="1" dirty="0" smtClean="0"/>
              <a:t>Т</a:t>
            </a:r>
            <a:r>
              <a:rPr lang="ru-RU" dirty="0" smtClean="0"/>
              <a:t> мы назовем </a:t>
            </a:r>
            <a:r>
              <a:rPr lang="ru-RU" i="1" dirty="0" smtClean="0"/>
              <a:t>задачей поиска минимального </a:t>
            </a:r>
            <a:r>
              <a:rPr lang="ru-RU" i="1" dirty="0" err="1" smtClean="0"/>
              <a:t>остовного</a:t>
            </a:r>
            <a:r>
              <a:rPr lang="ru-RU" i="1" dirty="0" smtClean="0"/>
              <a:t> дерева</a:t>
            </a:r>
            <a:r>
              <a:rPr lang="ru-RU" dirty="0" smtClean="0"/>
              <a:t> (</a:t>
            </a:r>
            <a:r>
              <a:rPr lang="en-US" dirty="0" smtClean="0"/>
              <a:t>minimum</a:t>
            </a:r>
            <a:r>
              <a:rPr lang="ru-RU" dirty="0" smtClean="0"/>
              <a:t>- </a:t>
            </a:r>
            <a:r>
              <a:rPr lang="en-US" dirty="0" smtClean="0"/>
              <a:t>spanning</a:t>
            </a:r>
            <a:r>
              <a:rPr lang="ru-RU" dirty="0" smtClean="0"/>
              <a:t>-</a:t>
            </a:r>
            <a:r>
              <a:rPr lang="en-US" dirty="0" smtClean="0"/>
              <a:t>tree problem</a:t>
            </a:r>
            <a:r>
              <a:rPr lang="ru-RU" dirty="0" smtClean="0"/>
              <a:t>). По сути, термин “минимальное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дерево” означает “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с минимальным весом”. Мы не минимизируем, например, количество ребер в Т, поскольку все </a:t>
            </a:r>
            <a:r>
              <a:rPr lang="ru-RU" dirty="0" err="1" smtClean="0"/>
              <a:t>остовные</a:t>
            </a:r>
            <a:r>
              <a:rPr lang="ru-RU" dirty="0" smtClean="0"/>
              <a:t> деревья имеют ровно </a:t>
            </a:r>
            <a:r>
              <a:rPr lang="en-US" dirty="0" smtClean="0"/>
              <a:t>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i="1" dirty="0" smtClean="0"/>
              <a:t> </a:t>
            </a:r>
            <a:r>
              <a:rPr lang="en-US" i="1" dirty="0" smtClean="0"/>
              <a:t>—</a:t>
            </a:r>
            <a:r>
              <a:rPr lang="ru-RU" dirty="0" smtClean="0"/>
              <a:t> 1 ребер.</a:t>
            </a:r>
          </a:p>
          <a:p>
            <a:r>
              <a:rPr lang="ru-RU" dirty="0" smtClean="0"/>
              <a:t>На рис. показан пример связного графа и его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 На ребрах указан их вес, а ребра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 отдельно выделены цветом. Общий вес показанного дерева равен 37.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0612" t="38710" r="33452" b="17742"/>
          <a:stretch>
            <a:fillRect/>
          </a:stretch>
        </p:blipFill>
        <p:spPr bwMode="auto">
          <a:xfrm>
            <a:off x="285720" y="0"/>
            <a:ext cx="385765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6690" t="45161" r="39352" b="35484"/>
          <a:stretch>
            <a:fillRect/>
          </a:stretch>
        </p:blipFill>
        <p:spPr bwMode="auto">
          <a:xfrm>
            <a:off x="4786314" y="500042"/>
            <a:ext cx="385765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Приведенное дерево не единственное: удалив ребро (</a:t>
            </a:r>
            <a:r>
              <a:rPr lang="en-US" i="1" dirty="0" smtClean="0"/>
              <a:t>b</a:t>
            </a:r>
            <a:r>
              <a:rPr lang="ru-RU" dirty="0" smtClean="0"/>
              <a:t>, с) и заменив его ребром </a:t>
            </a:r>
            <a:r>
              <a:rPr lang="ru-RU" i="1" dirty="0" smtClean="0"/>
              <a:t>(</a:t>
            </a:r>
            <a:r>
              <a:rPr lang="en-US" i="1" dirty="0" smtClean="0"/>
              <a:t>a</a:t>
            </a:r>
            <a:r>
              <a:rPr lang="ru-RU" i="1" dirty="0" smtClean="0"/>
              <a:t>, </a:t>
            </a:r>
            <a:r>
              <a:rPr lang="en-US" i="1" dirty="0" smtClean="0"/>
              <a:t>h</a:t>
            </a:r>
            <a:r>
              <a:rPr lang="ru-RU" i="1" dirty="0" smtClean="0"/>
              <a:t>),</a:t>
            </a:r>
            <a:r>
              <a:rPr lang="ru-RU" dirty="0" smtClean="0"/>
              <a:t> мы получим другое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с тем же весом 37.</a:t>
            </a:r>
          </a:p>
          <a:p>
            <a:r>
              <a:rPr lang="ru-RU" dirty="0" smtClean="0"/>
              <a:t>Далее мы рассмотрим два алгоритма решения задачи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 — 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(</a:t>
            </a:r>
            <a:r>
              <a:rPr lang="en-US" dirty="0" err="1" smtClean="0"/>
              <a:t>Kruskal</a:t>
            </a:r>
            <a:r>
              <a:rPr lang="ru-RU" dirty="0" smtClean="0"/>
              <a:t>) и Прима (</a:t>
            </a:r>
            <a:r>
              <a:rPr lang="en-US" dirty="0" smtClean="0"/>
              <a:t>Prim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Каждый из них легко реализовать с помощью обычных бинарных пирамид, получив время работы </a:t>
            </a:r>
            <a:r>
              <a:rPr lang="ru-RU" i="1" dirty="0" smtClean="0"/>
              <a:t>О (</a:t>
            </a:r>
            <a:r>
              <a:rPr lang="en-US" i="1" dirty="0" smtClean="0"/>
              <a:t>E*</a:t>
            </a:r>
            <a:r>
              <a:rPr lang="en-US" i="1" dirty="0" err="1" smtClean="0"/>
              <a:t>lgV</a:t>
            </a:r>
            <a:r>
              <a:rPr lang="ru-RU" i="1" dirty="0" smtClean="0"/>
              <a:t>).</a:t>
            </a:r>
            <a:r>
              <a:rPr lang="ru-RU" dirty="0" smtClean="0"/>
              <a:t> При использовании </a:t>
            </a:r>
            <a:r>
              <a:rPr lang="ru-RU" dirty="0" err="1" smtClean="0"/>
              <a:t>фибоначчиевых</a:t>
            </a:r>
            <a:r>
              <a:rPr lang="ru-RU" dirty="0" smtClean="0"/>
              <a:t> пирамид алгоритм Прима можно ускорить до </a:t>
            </a:r>
            <a:r>
              <a:rPr lang="ru-RU" i="1" dirty="0" smtClean="0"/>
              <a:t>О (Е +</a:t>
            </a:r>
            <a:r>
              <a:rPr lang="ru-RU" dirty="0" smtClean="0"/>
              <a:t> </a:t>
            </a:r>
            <a:r>
              <a:rPr lang="en-US" dirty="0" err="1" smtClean="0"/>
              <a:t>VlgV</a:t>
            </a:r>
            <a:r>
              <a:rPr lang="en-US" dirty="0" smtClean="0"/>
              <a:t>), </a:t>
            </a:r>
            <a:r>
              <a:rPr lang="ru-RU" dirty="0" smtClean="0"/>
              <a:t>что является весьма существенным ускорением при |</a:t>
            </a:r>
            <a:r>
              <a:rPr lang="en-US" dirty="0" smtClean="0"/>
              <a:t>V</a:t>
            </a:r>
            <a:r>
              <a:rPr lang="ru-RU" dirty="0" smtClean="0"/>
              <a:t>| </a:t>
            </a:r>
            <a:r>
              <a:rPr lang="en-US" dirty="0" smtClean="0"/>
              <a:t>&lt;&lt;</a:t>
            </a:r>
            <a:r>
              <a:rPr lang="ru-RU" dirty="0" smtClean="0"/>
              <a:t> |</a:t>
            </a:r>
            <a:r>
              <a:rPr lang="ru-RU" i="1" dirty="0" smtClean="0"/>
              <a:t>Е</a:t>
            </a:r>
            <a:r>
              <a:rPr lang="ru-RU" dirty="0" smtClean="0"/>
              <a:t>|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Задача о кратчайшем пути в заданный пункт назначения </a:t>
            </a:r>
            <a:r>
              <a:rPr lang="en-US" sz="3400" dirty="0" smtClean="0"/>
              <a:t>(single-destination shortest-paths problem). </a:t>
            </a:r>
            <a:r>
              <a:rPr lang="ru-RU" sz="3400" dirty="0" smtClean="0"/>
              <a:t>Требуется найти кратчайший путь в заданную </a:t>
            </a:r>
            <a:r>
              <a:rPr lang="ru-RU" sz="3400" i="1" dirty="0" smtClean="0"/>
              <a:t>вершину назначения</a:t>
            </a:r>
            <a:r>
              <a:rPr lang="ru-RU" sz="3400" dirty="0" smtClean="0"/>
              <a:t> </a:t>
            </a:r>
            <a:r>
              <a:rPr lang="en-US" sz="3400" dirty="0" smtClean="0"/>
              <a:t>(destination vertex) </a:t>
            </a:r>
            <a:r>
              <a:rPr lang="en-US" sz="3400" b="1" i="1" dirty="0" smtClean="0"/>
              <a:t>t,</a:t>
            </a:r>
            <a:r>
              <a:rPr lang="en-US" sz="3400" dirty="0" smtClean="0"/>
              <a:t> </a:t>
            </a:r>
            <a:r>
              <a:rPr lang="ru-RU" sz="3400" dirty="0" smtClean="0"/>
              <a:t>который начинается в каждой из вершин </a:t>
            </a:r>
            <a:r>
              <a:rPr lang="en-US" sz="3400" i="1" dirty="0" smtClean="0"/>
              <a:t>v.</a:t>
            </a:r>
            <a:r>
              <a:rPr lang="en-US" sz="3400" dirty="0" smtClean="0"/>
              <a:t> </a:t>
            </a:r>
            <a:r>
              <a:rPr lang="ru-RU" sz="3400" dirty="0" smtClean="0"/>
              <a:t>Поменяв направление каждого принадлежащего графу ребра, эту задачу можно свести к задаче о единой исходной вершине.</a:t>
            </a:r>
            <a:endParaRPr lang="en-US" sz="3400" dirty="0" smtClean="0"/>
          </a:p>
          <a:p>
            <a:endParaRPr lang="en-US" sz="3400" dirty="0" smtClean="0"/>
          </a:p>
          <a:p>
            <a:pPr lvl="0"/>
            <a:r>
              <a:rPr lang="ru-RU" sz="3400" b="1" dirty="0" smtClean="0"/>
              <a:t>Задача о кратчайшем пути между заданной парой вершин </a:t>
            </a:r>
            <a:r>
              <a:rPr lang="en-US" sz="3400" dirty="0" smtClean="0"/>
              <a:t>(single-pair shortest-paths problem). </a:t>
            </a:r>
            <a:r>
              <a:rPr lang="ru-RU" sz="3400" dirty="0" smtClean="0"/>
              <a:t>Требуется найти кратчайший путь из заданной вер­шины </a:t>
            </a:r>
            <a:r>
              <a:rPr lang="ru-RU" sz="3400" i="1" dirty="0" smtClean="0"/>
              <a:t>и</a:t>
            </a:r>
            <a:r>
              <a:rPr lang="ru-RU" sz="3400" dirty="0" smtClean="0"/>
              <a:t> в заданную вершину </a:t>
            </a:r>
            <a:r>
              <a:rPr lang="en-US" sz="3400" i="1" dirty="0" smtClean="0"/>
              <a:t>v.</a:t>
            </a:r>
            <a:r>
              <a:rPr lang="en-US" sz="3400" dirty="0" smtClean="0"/>
              <a:t> </a:t>
            </a:r>
            <a:r>
              <a:rPr lang="ru-RU" sz="3400" dirty="0" smtClean="0"/>
              <a:t>Если решена задача о заданной исходной вершине </a:t>
            </a:r>
            <a:r>
              <a:rPr lang="ru-RU" sz="3400" i="1" dirty="0" smtClean="0"/>
              <a:t>и,</a:t>
            </a:r>
            <a:r>
              <a:rPr lang="ru-RU" sz="3400" dirty="0" smtClean="0"/>
              <a:t> то эта задача тоже решается. Более того, для этой задачи не найдено ни одного алгоритма, который бы в асимптотическом пределе был производительнее, чем лучшие из известных алгоритмов решения задачи об одной исходной вершине в наихудшем случае.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Предположим, что у нас есть связный неориентированный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ru-RU" i="1" dirty="0" smtClean="0"/>
              <a:t>V</a:t>
            </a:r>
            <a:r>
              <a:rPr lang="ru-RU" dirty="0" smtClean="0"/>
              <a:t>, </a:t>
            </a:r>
            <a:r>
              <a:rPr lang="ru-RU" i="1" dirty="0" smtClean="0"/>
              <a:t>Е) </a:t>
            </a:r>
            <a:r>
              <a:rPr lang="ru-RU" dirty="0" smtClean="0"/>
              <a:t>с весовой функцией </a:t>
            </a:r>
            <a:r>
              <a:rPr lang="en-US" i="1" dirty="0" smtClean="0"/>
              <a:t>w </a:t>
            </a:r>
            <a:r>
              <a:rPr lang="ru-RU" i="1" dirty="0" smtClean="0"/>
              <a:t>: Е →</a:t>
            </a:r>
            <a:r>
              <a:rPr lang="ru-RU" dirty="0" smtClean="0"/>
              <a:t> </a:t>
            </a:r>
            <a:r>
              <a:rPr lang="en-US" b="1" dirty="0" smtClean="0"/>
              <a:t>R</a:t>
            </a:r>
            <a:r>
              <a:rPr lang="ru-RU" b="1" dirty="0" smtClean="0"/>
              <a:t>, </a:t>
            </a:r>
            <a:r>
              <a:rPr lang="ru-RU" dirty="0" smtClean="0"/>
              <a:t>и мы хотим найти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для </a:t>
            </a:r>
            <a:r>
              <a:rPr lang="en-US" i="1" dirty="0" smtClean="0"/>
              <a:t>G</a:t>
            </a:r>
            <a:r>
              <a:rPr lang="ru-RU" i="1" dirty="0" smtClean="0"/>
              <a:t>.</a:t>
            </a:r>
            <a:r>
              <a:rPr lang="ru-RU" dirty="0" smtClean="0"/>
              <a:t> В этой главе мы рассмотрим два жадных алгоритма решения поставленной задачи.</a:t>
            </a:r>
          </a:p>
          <a:p>
            <a:r>
              <a:rPr lang="ru-RU" dirty="0" smtClean="0"/>
              <a:t>Оба рассматриваемых алгоритма имеют общую схему, согласно которой ми­нимальное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растет путем добавления к нему ребер по одному. Алгоритм работает с множеством ребер </a:t>
            </a:r>
            <a:r>
              <a:rPr lang="ru-RU" i="1" dirty="0" smtClean="0"/>
              <a:t>А,</a:t>
            </a:r>
            <a:r>
              <a:rPr lang="ru-RU" dirty="0" smtClean="0"/>
              <a:t> работает следующим образом:</a:t>
            </a:r>
          </a:p>
          <a:p>
            <a:r>
              <a:rPr lang="ru-RU" dirty="0" smtClean="0"/>
              <a:t>Перед каждой очередной итерацией </a:t>
            </a:r>
            <a:r>
              <a:rPr lang="ru-RU" i="1" dirty="0" smtClean="0"/>
              <a:t>А</a:t>
            </a:r>
            <a:r>
              <a:rPr lang="ru-RU" dirty="0" smtClean="0"/>
              <a:t> представляет собой подмножество некоторого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555468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каждом шаге алгоритма мы определяем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),</a:t>
            </a:r>
            <a:r>
              <a:rPr lang="ru-RU" dirty="0" smtClean="0"/>
              <a:t> которое можно добавить к </a:t>
            </a:r>
            <a:r>
              <a:rPr lang="ru-RU" i="1" dirty="0" smtClean="0"/>
              <a:t>А</a:t>
            </a:r>
            <a:r>
              <a:rPr lang="ru-RU" dirty="0" smtClean="0"/>
              <a:t>, в том смысле, что </a:t>
            </a:r>
            <a:r>
              <a:rPr lang="en-US" dirty="0" smtClean="0"/>
              <a:t>A U {(</a:t>
            </a:r>
            <a:r>
              <a:rPr lang="en-US" dirty="0" err="1" smtClean="0"/>
              <a:t>u,v</a:t>
            </a:r>
            <a:r>
              <a:rPr lang="en-US" dirty="0" smtClean="0"/>
              <a:t>)} </a:t>
            </a:r>
            <a:r>
              <a:rPr lang="ru-RU" dirty="0" smtClean="0"/>
              <a:t>также является подмножеством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en-US" dirty="0" smtClean="0"/>
          </a:p>
          <a:p>
            <a:r>
              <a:rPr lang="ru-RU" dirty="0" smtClean="0"/>
              <a:t> Мы назовем такое ребро </a:t>
            </a:r>
            <a:r>
              <a:rPr lang="ru-RU" i="1" dirty="0" smtClean="0"/>
              <a:t>безопасным</a:t>
            </a:r>
            <a:r>
              <a:rPr lang="ru-RU" dirty="0" smtClean="0"/>
              <a:t> (</a:t>
            </a:r>
            <a:r>
              <a:rPr lang="en-US" dirty="0" smtClean="0"/>
              <a:t>safe edge</a:t>
            </a:r>
            <a:r>
              <a:rPr lang="ru-RU" dirty="0" smtClean="0"/>
              <a:t>) для </a:t>
            </a:r>
            <a:r>
              <a:rPr lang="ru-RU" i="1" dirty="0" smtClean="0"/>
              <a:t>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en-US" b="1" dirty="0" err="1" smtClean="0"/>
              <a:t>Generic_MST</a:t>
            </a:r>
            <a:r>
              <a:rPr lang="en-US" b="1" dirty="0" smtClean="0"/>
              <a:t>(G, </a:t>
            </a:r>
            <a:r>
              <a:rPr lang="en-US" b="1" i="1" cap="small" dirty="0" smtClean="0"/>
              <a:t>w)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А←0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i="1" dirty="0" smtClean="0"/>
              <a:t>А</a:t>
            </a:r>
            <a:r>
              <a:rPr lang="ru-RU" dirty="0" smtClean="0"/>
              <a:t> не является минимальным </a:t>
            </a:r>
            <a:r>
              <a:rPr lang="ru-RU" dirty="0" err="1" smtClean="0"/>
              <a:t>остовным</a:t>
            </a:r>
            <a:r>
              <a:rPr lang="ru-RU" dirty="0" smtClean="0"/>
              <a:t> деревом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do</a:t>
            </a:r>
            <a:r>
              <a:rPr lang="en-US" dirty="0" smtClean="0"/>
              <a:t> </a:t>
            </a:r>
            <a:r>
              <a:rPr lang="ru-RU" dirty="0" smtClean="0"/>
              <a:t>Найти безопасное для </a:t>
            </a:r>
            <a:r>
              <a:rPr lang="ru-RU" i="1" dirty="0" smtClean="0"/>
              <a:t>А</a:t>
            </a:r>
            <a:r>
              <a:rPr lang="ru-RU" dirty="0" smtClean="0"/>
              <a:t>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		</a:t>
            </a: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U </a:t>
            </a:r>
            <a:r>
              <a:rPr lang="ru-RU" dirty="0" smtClean="0"/>
              <a:t>{(</a:t>
            </a:r>
            <a:r>
              <a:rPr lang="en-US" dirty="0" smtClean="0"/>
              <a:t>u</a:t>
            </a:r>
            <a:r>
              <a:rPr lang="ru-RU" dirty="0" smtClean="0"/>
              <a:t>,</a:t>
            </a:r>
            <a:r>
              <a:rPr lang="en-US" dirty="0" smtClean="0"/>
              <a:t>v</a:t>
            </a:r>
            <a:r>
              <a:rPr lang="ru-RU" dirty="0" smtClean="0"/>
              <a:t>)}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ru-RU" i="1" dirty="0" smtClean="0"/>
              <a:t>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Самое важное, само собой разумеется, заключается в том, как именно найти безопасное ребро в строке 3.</a:t>
            </a:r>
            <a:endParaRPr lang="en-US" dirty="0" smtClean="0"/>
          </a:p>
          <a:p>
            <a:r>
              <a:rPr lang="ru-RU" dirty="0" smtClean="0"/>
              <a:t> Оно должно существовать, поскольку когда выполняется строка 3, требуется, чтобы существовало такое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</a:t>
            </a:r>
            <a:r>
              <a:rPr lang="ru-RU" i="1" dirty="0" smtClean="0"/>
              <a:t>Т,</a:t>
            </a:r>
            <a:r>
              <a:rPr lang="ru-RU" dirty="0" smtClean="0"/>
              <a:t> что </a:t>
            </a:r>
            <a:r>
              <a:rPr lang="en-US" i="1" dirty="0" smtClean="0"/>
              <a:t>A</a:t>
            </a:r>
            <a:r>
              <a:rPr lang="ru-RU" i="1" dirty="0" smtClean="0"/>
              <a:t> Є </a:t>
            </a:r>
            <a:r>
              <a:rPr lang="en-US" i="1" dirty="0" smtClean="0"/>
              <a:t>T</a:t>
            </a:r>
            <a:r>
              <a:rPr lang="ru-RU" i="1" dirty="0" smtClean="0"/>
              <a:t>.</a:t>
            </a:r>
            <a:r>
              <a:rPr lang="ru-RU" dirty="0" smtClean="0"/>
              <a:t> Внутри тела цикла </a:t>
            </a:r>
            <a:r>
              <a:rPr lang="en-US" dirty="0" smtClean="0"/>
              <a:t>while </a:t>
            </a:r>
            <a:r>
              <a:rPr lang="ru-RU" i="1" dirty="0" smtClean="0"/>
              <a:t>А</a:t>
            </a:r>
            <a:r>
              <a:rPr lang="ru-RU" dirty="0" smtClean="0"/>
              <a:t> должно быть истинным подмножеством </a:t>
            </a:r>
            <a:r>
              <a:rPr lang="ru-RU" i="1" dirty="0" smtClean="0"/>
              <a:t>Т,</a:t>
            </a:r>
            <a:r>
              <a:rPr lang="ru-RU" dirty="0" smtClean="0"/>
              <a:t> поэтому должно существовать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ru-RU" i="1" dirty="0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Т,</a:t>
            </a:r>
            <a:r>
              <a:rPr lang="ru-RU" dirty="0" smtClean="0"/>
              <a:t> такое что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 не Є А</a:t>
            </a:r>
            <a:r>
              <a:rPr lang="ru-RU" dirty="0" smtClean="0"/>
              <a:t> и </a:t>
            </a:r>
            <a:r>
              <a:rPr lang="ru-RU" i="1" dirty="0" smtClean="0"/>
              <a:t>(</a:t>
            </a:r>
            <a:r>
              <a:rPr lang="ru-RU" i="1" dirty="0" err="1" smtClean="0"/>
              <a:t>и</a:t>
            </a:r>
            <a:r>
              <a:rPr lang="ru-RU" i="1" dirty="0" smtClean="0"/>
              <a:t>, </a:t>
            </a:r>
            <a:r>
              <a:rPr lang="en-US" i="1" dirty="0" smtClean="0"/>
              <a:t>v</a:t>
            </a:r>
            <a:r>
              <a:rPr lang="ru-RU" i="1" dirty="0" smtClean="0"/>
              <a:t>) — </a:t>
            </a:r>
            <a:r>
              <a:rPr lang="ru-RU" dirty="0" smtClean="0"/>
              <a:t>безопасное для </a:t>
            </a:r>
            <a:r>
              <a:rPr lang="ru-RU" i="1" dirty="0" smtClean="0"/>
              <a:t>А</a:t>
            </a:r>
            <a:r>
              <a:rPr lang="ru-RU" dirty="0" smtClean="0"/>
              <a:t> ребро.</a:t>
            </a:r>
          </a:p>
          <a:p>
            <a:r>
              <a:rPr lang="ru-RU" dirty="0" smtClean="0"/>
              <a:t>Далее мы приведем правило для распознавания безопасных ребер  и рассмотрим два алгоритма, которые используют это правило для эффективного поиска безопасных ребер.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кратчайших путей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Часто требуется вычислить не только вес каждого из кратчайших путей, но и входящие в их состав вершины. Представление, которое используется для кратчайших путей, аналогично тому, что используется для деревьев поиска в ширину.</a:t>
            </a:r>
            <a:endParaRPr lang="en-US" sz="3800" dirty="0" smtClean="0"/>
          </a:p>
          <a:p>
            <a:r>
              <a:rPr lang="ru-RU" sz="3800" dirty="0" smtClean="0"/>
              <a:t> В заданном графе </a:t>
            </a:r>
            <a:r>
              <a:rPr lang="en-US" sz="3800" i="1" dirty="0" smtClean="0"/>
              <a:t>G</a:t>
            </a:r>
            <a:r>
              <a:rPr lang="en-US" sz="3800" dirty="0" smtClean="0"/>
              <a:t> </a:t>
            </a:r>
            <a:r>
              <a:rPr lang="ru-RU" sz="3800" dirty="0" smtClean="0"/>
              <a:t>= (</a:t>
            </a:r>
            <a:r>
              <a:rPr lang="en-US" sz="3800" dirty="0" smtClean="0"/>
              <a:t>V</a:t>
            </a:r>
            <a:r>
              <a:rPr lang="ru-RU" sz="3800" dirty="0" smtClean="0"/>
              <a:t>, </a:t>
            </a:r>
            <a:r>
              <a:rPr lang="en-US" sz="3800" i="1" dirty="0" smtClean="0"/>
              <a:t>Е)</a:t>
            </a:r>
            <a:r>
              <a:rPr lang="ru-RU" sz="3800" dirty="0" smtClean="0"/>
              <a:t> для каждой вершины </a:t>
            </a:r>
            <a:r>
              <a:rPr lang="en-US" sz="3800" i="1" dirty="0" smtClean="0"/>
              <a:t>v </a:t>
            </a:r>
            <a:r>
              <a:rPr lang="ru-RU" sz="3800" i="1" dirty="0" smtClean="0"/>
              <a:t>Є</a:t>
            </a:r>
            <a:r>
              <a:rPr lang="en-US" sz="3800" i="1" dirty="0" smtClean="0"/>
              <a:t> V</a:t>
            </a:r>
            <a:r>
              <a:rPr lang="ru-RU" sz="3800" dirty="0" smtClean="0"/>
              <a:t> поддерживается атрибут </a:t>
            </a:r>
            <a:r>
              <a:rPr lang="ru-RU" sz="3800" i="1" dirty="0" smtClean="0"/>
              <a:t>предшественник</a:t>
            </a:r>
            <a:r>
              <a:rPr lang="ru-RU" sz="3800" dirty="0" smtClean="0"/>
              <a:t> </a:t>
            </a:r>
            <a:r>
              <a:rPr lang="en-US" sz="3800" dirty="0" smtClean="0"/>
              <a:t>(predecessor) </a:t>
            </a:r>
            <a:r>
              <a:rPr lang="el-GR" sz="3800" dirty="0" smtClean="0"/>
              <a:t>π</a:t>
            </a:r>
            <a:r>
              <a:rPr lang="ru-RU" sz="3800" dirty="0" smtClean="0"/>
              <a:t> </a:t>
            </a:r>
            <a:r>
              <a:rPr lang="en-US" sz="3800" dirty="0" smtClean="0"/>
              <a:t>[v], </a:t>
            </a:r>
            <a:r>
              <a:rPr lang="ru-RU" sz="3800" dirty="0" smtClean="0"/>
              <a:t>в роли которого выступает либо другая вершина, либо значение </a:t>
            </a:r>
            <a:r>
              <a:rPr lang="en-US" sz="3800" b="1" dirty="0" smtClean="0"/>
              <a:t>NIL.</a:t>
            </a:r>
          </a:p>
          <a:p>
            <a:r>
              <a:rPr lang="en-US" sz="3800" b="1" dirty="0" smtClean="0"/>
              <a:t> </a:t>
            </a:r>
            <a:r>
              <a:rPr lang="ru-RU" sz="3800" dirty="0" smtClean="0"/>
              <a:t>В рассмотренных ранее алгоритмах поиска кратчайших путей атрибуты </a:t>
            </a:r>
            <a:r>
              <a:rPr lang="el-GR" sz="3800" dirty="0" smtClean="0"/>
              <a:t>π</a:t>
            </a:r>
            <a:r>
              <a:rPr lang="ru-RU" sz="3800" dirty="0" smtClean="0"/>
              <a:t> присваиваются таким образом, что цепочка предшественников, которая начинается в вершине </a:t>
            </a:r>
            <a:r>
              <a:rPr lang="en-US" sz="3800" i="1" dirty="0" smtClean="0"/>
              <a:t>v</a:t>
            </a:r>
            <a:r>
              <a:rPr lang="ru-RU" sz="3800" dirty="0" smtClean="0"/>
              <a:t>, позволяет проследить путь, обратный кратчайшему пути из вершины </a:t>
            </a:r>
            <a:r>
              <a:rPr lang="en-US" sz="3800" dirty="0" smtClean="0"/>
              <a:t>S</a:t>
            </a:r>
            <a:r>
              <a:rPr lang="ru-RU" sz="3800" dirty="0" smtClean="0"/>
              <a:t> в вершину </a:t>
            </a:r>
            <a:r>
              <a:rPr lang="en-US" sz="3800" i="1" dirty="0" smtClean="0"/>
              <a:t>v.</a:t>
            </a:r>
          </a:p>
          <a:p>
            <a:r>
              <a:rPr lang="en-US" sz="3800" dirty="0" smtClean="0"/>
              <a:t> </a:t>
            </a:r>
            <a:r>
              <a:rPr lang="ru-RU" sz="3800" dirty="0" smtClean="0"/>
              <a:t>Таким образом, для заданной вершины </a:t>
            </a:r>
            <a:r>
              <a:rPr lang="en-US" sz="3800" i="1" dirty="0" smtClean="0"/>
              <a:t>v,</a:t>
            </a:r>
            <a:r>
              <a:rPr lang="en-US" sz="3800" dirty="0" smtClean="0"/>
              <a:t> </a:t>
            </a:r>
            <a:r>
              <a:rPr lang="ru-RU" sz="3800" dirty="0" smtClean="0"/>
              <a:t>для которой </a:t>
            </a:r>
            <a:r>
              <a:rPr lang="el-GR" sz="3800" dirty="0" smtClean="0"/>
              <a:t>π</a:t>
            </a:r>
            <a:r>
              <a:rPr lang="ru-RU" sz="3800" dirty="0" smtClean="0"/>
              <a:t> </a:t>
            </a:r>
            <a:r>
              <a:rPr lang="en-US" sz="3800" i="1" dirty="0" smtClean="0"/>
              <a:t>[v] </a:t>
            </a:r>
            <a:r>
              <a:rPr lang="ru-RU" sz="3800" i="1" dirty="0" smtClean="0"/>
              <a:t>≠</a:t>
            </a:r>
            <a:r>
              <a:rPr lang="ru-RU" sz="3800" dirty="0" smtClean="0"/>
              <a:t> </a:t>
            </a:r>
            <a:r>
              <a:rPr lang="en-US" sz="3800" b="1" dirty="0" smtClean="0"/>
              <a:t>NIL, </a:t>
            </a:r>
            <a:r>
              <a:rPr lang="ru-RU" sz="3800" dirty="0" smtClean="0"/>
              <a:t>с помощью описанной ранее процедуры </a:t>
            </a:r>
            <a:r>
              <a:rPr lang="en-US" sz="3800" b="1" cap="small" dirty="0" err="1" smtClean="0"/>
              <a:t>Print_Path</a:t>
            </a:r>
            <a:r>
              <a:rPr lang="en-US" sz="3800" cap="small" dirty="0" smtClean="0"/>
              <a:t>(G</a:t>
            </a:r>
            <a:r>
              <a:rPr lang="en-US" sz="3800" b="1" cap="small" dirty="0" smtClean="0"/>
              <a:t>, </a:t>
            </a:r>
            <a:r>
              <a:rPr lang="en-US" sz="3800" i="1" dirty="0" err="1" smtClean="0"/>
              <a:t>s,v</a:t>
            </a:r>
            <a:r>
              <a:rPr lang="en-US" sz="3800" i="1" dirty="0" smtClean="0"/>
              <a:t>)</a:t>
            </a:r>
            <a:r>
              <a:rPr lang="en-US" sz="3800" b="1" dirty="0" smtClean="0"/>
              <a:t> </a:t>
            </a:r>
            <a:r>
              <a:rPr lang="ru-RU" sz="3800" dirty="0" smtClean="0"/>
              <a:t>можно</a:t>
            </a:r>
            <a:r>
              <a:rPr lang="ru-RU" sz="3800" b="1" dirty="0" smtClean="0"/>
              <a:t> </a:t>
            </a:r>
            <a:r>
              <a:rPr lang="ru-RU" sz="3800" dirty="0" smtClean="0"/>
              <a:t>вывести кратчайший путь из вершины</a:t>
            </a:r>
            <a:r>
              <a:rPr lang="en-US" sz="3800" dirty="0" smtClean="0"/>
              <a:t>s</a:t>
            </a:r>
            <a:r>
              <a:rPr lang="ru-RU" sz="3800" dirty="0" smtClean="0"/>
              <a:t>в вершину </a:t>
            </a:r>
            <a:r>
              <a:rPr lang="en-US" sz="3800" i="1" dirty="0" smtClean="0"/>
              <a:t>v.</a:t>
            </a:r>
            <a:endParaRPr lang="ru-RU" sz="3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Ослабление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рассмотренных далее алгоритмах используется метод </a:t>
            </a:r>
            <a:r>
              <a:rPr lang="ru-RU" i="1" dirty="0" smtClean="0"/>
              <a:t>релаксации</a:t>
            </a:r>
            <a:r>
              <a:rPr lang="ru-RU" dirty="0" smtClean="0"/>
              <a:t>, или </a:t>
            </a:r>
            <a:r>
              <a:rPr lang="ru-RU" i="1" dirty="0" smtClean="0"/>
              <a:t>ослабления</a:t>
            </a:r>
            <a:r>
              <a:rPr lang="ru-RU" dirty="0" smtClean="0"/>
              <a:t> </a:t>
            </a:r>
            <a:r>
              <a:rPr lang="en-US" dirty="0" smtClean="0"/>
              <a:t>(relaxation). </a:t>
            </a:r>
            <a:r>
              <a:rPr lang="ru-RU" dirty="0" smtClean="0"/>
              <a:t>Для каждой вершины </a:t>
            </a:r>
            <a:r>
              <a:rPr lang="en-US" i="1" dirty="0" smtClean="0"/>
              <a:t>v </a:t>
            </a:r>
            <a:r>
              <a:rPr lang="ru-RU" i="1" dirty="0" smtClean="0"/>
              <a:t>Є</a:t>
            </a:r>
            <a:r>
              <a:rPr lang="en-US" i="1" dirty="0" smtClean="0"/>
              <a:t> </a:t>
            </a:r>
            <a:r>
              <a:rPr lang="ru-RU" i="1" dirty="0" smtClean="0"/>
              <a:t>V</a:t>
            </a:r>
            <a:r>
              <a:rPr lang="ru-RU" dirty="0" smtClean="0"/>
              <a:t> поддерживается атрибут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], представляющий собой верхнюю границу веса, которым обладает кратчайший путь из истока </a:t>
            </a:r>
            <a:r>
              <a:rPr lang="en-US" dirty="0" smtClean="0"/>
              <a:t>s</a:t>
            </a:r>
            <a:r>
              <a:rPr lang="ru-RU" dirty="0" smtClean="0"/>
              <a:t> в вершину </a:t>
            </a:r>
            <a:r>
              <a:rPr lang="en-US" i="1" dirty="0" smtClean="0"/>
              <a:t>v.</a:t>
            </a:r>
            <a:endParaRPr lang="ru-RU" i="1" dirty="0" smtClean="0"/>
          </a:p>
          <a:p>
            <a:endParaRPr lang="en-US" i="1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Назовем атрибут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</a:t>
            </a:r>
            <a:r>
              <a:rPr lang="ru-RU" b="1" i="1" dirty="0" smtClean="0"/>
              <a:t>оценкой кратчайшего пути</a:t>
            </a:r>
            <a:r>
              <a:rPr lang="ru-RU" dirty="0" smtClean="0"/>
              <a:t> </a:t>
            </a:r>
            <a:r>
              <a:rPr lang="en-US" dirty="0" smtClean="0"/>
              <a:t>(shortest-path estimate). </a:t>
            </a:r>
            <a:r>
              <a:rPr lang="ru-RU" dirty="0" smtClean="0"/>
              <a:t>Инициализация оценок кратчайших путей и предшественников производится в приведенной ниже процедуре, время работы которой равно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V</a:t>
            </a:r>
            <a:r>
              <a:rPr lang="ru-RU" dirty="0" smtClean="0"/>
              <a:t>):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INITIALIZE_SINGLE_S0URCE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200" b="1" dirty="0" smtClean="0"/>
              <a:t>for</a:t>
            </a:r>
            <a:r>
              <a:rPr lang="en-US" sz="2200" dirty="0" smtClean="0"/>
              <a:t> </a:t>
            </a:r>
            <a:r>
              <a:rPr lang="ru-RU" sz="2200" dirty="0" smtClean="0"/>
              <a:t>(Для) каждой вершины </a:t>
            </a:r>
            <a:r>
              <a:rPr lang="ru-RU" sz="2200" i="1" dirty="0" err="1" smtClean="0"/>
              <a:t>v</a:t>
            </a:r>
            <a:r>
              <a:rPr lang="ru-RU" sz="2200" i="1" dirty="0" smtClean="0"/>
              <a:t> Є</a:t>
            </a:r>
            <a:r>
              <a:rPr lang="en-US" sz="2200" i="1" dirty="0" smtClean="0"/>
              <a:t> V[G]</a:t>
            </a:r>
            <a:endParaRPr lang="ru-RU" sz="2200" dirty="0" smtClean="0"/>
          </a:p>
          <a:p>
            <a:pPr lvl="0">
              <a:buNone/>
            </a:pPr>
            <a:r>
              <a:rPr lang="en-US" sz="2200" dirty="0" smtClean="0"/>
              <a:t>	</a:t>
            </a:r>
            <a:r>
              <a:rPr lang="ru-RU" sz="2200" b="1" dirty="0" err="1" smtClean="0"/>
              <a:t>do</a:t>
            </a:r>
            <a:r>
              <a:rPr lang="ru-RU" sz="2200" dirty="0" smtClean="0"/>
              <a:t> </a:t>
            </a:r>
            <a:r>
              <a:rPr lang="en-US" sz="2200" i="1" dirty="0" smtClean="0"/>
              <a:t>d[v] ←</a:t>
            </a:r>
            <a:r>
              <a:rPr lang="en-US" sz="2200" dirty="0" smtClean="0"/>
              <a:t> ∞</a:t>
            </a:r>
            <a:endParaRPr lang="ru-RU" sz="2200" i="1" dirty="0" smtClean="0"/>
          </a:p>
          <a:p>
            <a:pPr lvl="0">
              <a:buNone/>
            </a:pPr>
            <a:r>
              <a:rPr lang="en-US" sz="2200" dirty="0" smtClean="0"/>
              <a:t>		</a:t>
            </a:r>
            <a:r>
              <a:rPr lang="el-GR" sz="2200" dirty="0" smtClean="0"/>
              <a:t>π</a:t>
            </a:r>
            <a:r>
              <a:rPr lang="en-US" sz="2200" i="1" dirty="0" smtClean="0"/>
              <a:t>[v] ←</a:t>
            </a:r>
            <a:r>
              <a:rPr lang="en-US" sz="2200" dirty="0" smtClean="0"/>
              <a:t> NIL</a:t>
            </a:r>
            <a:endParaRPr lang="ru-RU" sz="2200" dirty="0" smtClean="0"/>
          </a:p>
          <a:p>
            <a:pPr lvl="0">
              <a:buNone/>
            </a:pPr>
            <a:r>
              <a:rPr lang="en-US" sz="2200" dirty="0" smtClean="0"/>
              <a:t>d[s]</a:t>
            </a:r>
            <a:r>
              <a:rPr lang="en-US" sz="2200" i="1" dirty="0" smtClean="0"/>
              <a:t> ←</a:t>
            </a:r>
            <a:r>
              <a:rPr lang="en-US" sz="2200" dirty="0" smtClean="0"/>
              <a:t> 0</a:t>
            </a:r>
          </a:p>
          <a:p>
            <a:r>
              <a:rPr lang="ru-RU" sz="2200" dirty="0" smtClean="0"/>
              <a:t>После инициализации для всех </a:t>
            </a:r>
            <a:r>
              <a:rPr lang="en-US" sz="2200" i="1" dirty="0" smtClean="0"/>
              <a:t>v</a:t>
            </a:r>
            <a:r>
              <a:rPr lang="ru-RU" sz="2200" i="1" dirty="0" smtClean="0"/>
              <a:t> Є </a:t>
            </a:r>
            <a:r>
              <a:rPr lang="en-US" sz="2200" i="1" dirty="0" smtClean="0"/>
              <a:t>V</a:t>
            </a:r>
            <a:r>
              <a:rPr lang="en-US" sz="2200" dirty="0" smtClean="0"/>
              <a:t>  </a:t>
            </a:r>
            <a:r>
              <a:rPr lang="el-GR" sz="2200" dirty="0" smtClean="0"/>
              <a:t>π</a:t>
            </a:r>
            <a:r>
              <a:rPr lang="en-US" sz="2200" dirty="0" smtClean="0"/>
              <a:t> [v] = NIL, </a:t>
            </a:r>
            <a:r>
              <a:rPr lang="en-US" sz="2200" i="1" dirty="0" smtClean="0"/>
              <a:t>d</a:t>
            </a:r>
            <a:r>
              <a:rPr lang="en-US" sz="2200" dirty="0" smtClean="0"/>
              <a:t> [s] = 0 </a:t>
            </a:r>
            <a:r>
              <a:rPr lang="ru-RU" sz="2200" dirty="0" smtClean="0"/>
              <a:t>и для всех </a:t>
            </a:r>
            <a:r>
              <a:rPr lang="en-US" sz="2200" i="1" dirty="0" smtClean="0"/>
              <a:t>v</a:t>
            </a:r>
            <a:r>
              <a:rPr lang="en-US" sz="2200" dirty="0" smtClean="0"/>
              <a:t> </a:t>
            </a:r>
            <a:r>
              <a:rPr lang="ru-RU" sz="2200" i="1" dirty="0" smtClean="0"/>
              <a:t>Є</a:t>
            </a:r>
            <a:r>
              <a:rPr lang="en-US" sz="2200" dirty="0" smtClean="0"/>
              <a:t> </a:t>
            </a:r>
            <a:r>
              <a:rPr lang="en-US" sz="2200" i="1" dirty="0" smtClean="0"/>
              <a:t>V—</a:t>
            </a:r>
            <a:r>
              <a:rPr lang="en-US" sz="2200" dirty="0" smtClean="0"/>
              <a:t>{s} </a:t>
            </a:r>
            <a:r>
              <a:rPr lang="en-US" sz="2200" i="1" dirty="0" smtClean="0"/>
              <a:t>d</a:t>
            </a:r>
            <a:r>
              <a:rPr lang="en-US" sz="2200" dirty="0" smtClean="0"/>
              <a:t> [v] = ∞.</a:t>
            </a:r>
            <a:endParaRPr lang="ru-RU" sz="2200" dirty="0" smtClean="0"/>
          </a:p>
          <a:p>
            <a:r>
              <a:rPr lang="ru-RU" sz="2200" dirty="0" smtClean="0"/>
              <a:t>Процесс </a:t>
            </a:r>
            <a:r>
              <a:rPr lang="ru-RU" sz="2200" i="1" dirty="0" smtClean="0"/>
              <a:t>ослабления</a:t>
            </a:r>
            <a:r>
              <a:rPr lang="ru-RU" sz="2200" dirty="0" smtClean="0"/>
              <a:t> </a:t>
            </a:r>
            <a:r>
              <a:rPr lang="en-US" sz="2200" dirty="0" smtClean="0"/>
              <a:t>(relaxation) </a:t>
            </a:r>
            <a:r>
              <a:rPr lang="ru-RU" sz="2200" dirty="0" smtClean="0"/>
              <a:t>ребра (</a:t>
            </a:r>
            <a:r>
              <a:rPr lang="en-US" sz="2200" dirty="0" smtClean="0"/>
              <a:t>u</a:t>
            </a:r>
            <a:r>
              <a:rPr lang="ru-RU" sz="2200" dirty="0" smtClean="0"/>
              <a:t>, </a:t>
            </a:r>
            <a:r>
              <a:rPr lang="en-US" sz="2200" dirty="0" smtClean="0"/>
              <a:t>v</a:t>
            </a:r>
            <a:r>
              <a:rPr lang="ru-RU" sz="2200" dirty="0" smtClean="0"/>
              <a:t>;) заключается в проверке, нельзя ли улучшить найденный до сих пор кратчайший путь к вершине </a:t>
            </a:r>
            <a:r>
              <a:rPr lang="en-US" sz="2200" i="1" dirty="0" smtClean="0"/>
              <a:t>v</a:t>
            </a:r>
            <a:r>
              <a:rPr lang="ru-RU" sz="2200" dirty="0" smtClean="0"/>
              <a:t>, проведя его через вершину </a:t>
            </a:r>
            <a:r>
              <a:rPr lang="ru-RU" sz="2200" i="1" dirty="0" smtClean="0"/>
              <a:t>и</a:t>
            </a:r>
            <a:r>
              <a:rPr lang="ru-RU" sz="2200" dirty="0" smtClean="0"/>
              <a:t>, а также в обновлении атрибутов </a:t>
            </a:r>
            <a:r>
              <a:rPr lang="en-US" sz="2200" i="1" dirty="0" smtClean="0"/>
              <a:t>d</a:t>
            </a:r>
            <a:r>
              <a:rPr lang="en-US" sz="2200" dirty="0" smtClean="0"/>
              <a:t> [v] </a:t>
            </a:r>
            <a:r>
              <a:rPr lang="ru-RU" sz="2200" dirty="0" smtClean="0"/>
              <a:t>и </a:t>
            </a:r>
            <a:r>
              <a:rPr lang="el-GR" sz="2200" dirty="0" smtClean="0"/>
              <a:t>π</a:t>
            </a:r>
            <a:r>
              <a:rPr lang="ru-RU" sz="2200" dirty="0" smtClean="0"/>
              <a:t> </a:t>
            </a:r>
            <a:r>
              <a:rPr lang="en-US" sz="2200" dirty="0" smtClean="0"/>
              <a:t>[v] </a:t>
            </a:r>
            <a:r>
              <a:rPr lang="ru-RU" sz="2200" dirty="0" smtClean="0"/>
              <a:t>при наличии такой возможности улучшения. </a:t>
            </a:r>
            <a:endParaRPr lang="en-US" sz="2200" dirty="0" smtClean="0"/>
          </a:p>
          <a:p>
            <a:r>
              <a:rPr lang="ru-RU" sz="2200" dirty="0" smtClean="0"/>
              <a:t>Ослабление может уменьшить оценку кратчайшего пути </a:t>
            </a:r>
            <a:r>
              <a:rPr lang="en-US" sz="2200" i="1" dirty="0" smtClean="0"/>
              <a:t>d [v]</a:t>
            </a:r>
            <a:r>
              <a:rPr lang="en-US" sz="2200" dirty="0" smtClean="0"/>
              <a:t> </a:t>
            </a:r>
            <a:r>
              <a:rPr lang="ru-RU" sz="2200" dirty="0" smtClean="0"/>
              <a:t>и обновить поле </a:t>
            </a:r>
            <a:r>
              <a:rPr lang="el-GR" sz="2200" dirty="0" smtClean="0"/>
              <a:t>π</a:t>
            </a:r>
            <a:r>
              <a:rPr lang="ru-RU" sz="2200" dirty="0" smtClean="0"/>
              <a:t> </a:t>
            </a:r>
            <a:r>
              <a:rPr lang="en-US" sz="2200" i="1" dirty="0" smtClean="0"/>
              <a:t>[v]</a:t>
            </a:r>
            <a:r>
              <a:rPr lang="en-US" sz="2200" dirty="0" smtClean="0"/>
              <a:t> </a:t>
            </a:r>
            <a:r>
              <a:rPr lang="ru-RU" sz="2200" dirty="0" smtClean="0"/>
              <a:t>вершины </a:t>
            </a:r>
            <a:r>
              <a:rPr lang="en-US" sz="2200" i="1" dirty="0" smtClean="0"/>
              <a:t>v.</a:t>
            </a:r>
            <a:r>
              <a:rPr lang="en-US" sz="2200" dirty="0" smtClean="0"/>
              <a:t> </a:t>
            </a:r>
            <a:r>
              <a:rPr lang="ru-RU" sz="2200" dirty="0" smtClean="0"/>
              <a:t>Приведенный ниже код выполняет ослабление ребра (</a:t>
            </a:r>
            <a:r>
              <a:rPr lang="en-US" sz="2200" dirty="0" smtClean="0"/>
              <a:t>u</a:t>
            </a:r>
            <a:r>
              <a:rPr lang="ru-RU" sz="2200" dirty="0" smtClean="0"/>
              <a:t>, </a:t>
            </a:r>
            <a:r>
              <a:rPr lang="en-US" sz="2200" i="1" dirty="0" smtClean="0"/>
              <a:t>v</a:t>
            </a:r>
            <a:r>
              <a:rPr lang="ru-RU" sz="2200" dirty="0" smtClean="0"/>
              <a:t>):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Relax(u, </a:t>
            </a:r>
            <a:r>
              <a:rPr lang="en-US" sz="2200" i="1" dirty="0" smtClean="0"/>
              <a:t>v</a:t>
            </a:r>
            <a:r>
              <a:rPr lang="ru-RU" sz="2200" dirty="0" smtClean="0"/>
              <a:t>, </a:t>
            </a:r>
            <a:r>
              <a:rPr lang="en-US" sz="2200" dirty="0" smtClean="0"/>
              <a:t>w)</a:t>
            </a:r>
            <a:endParaRPr lang="ru-RU" sz="2200" dirty="0" smtClean="0"/>
          </a:p>
          <a:p>
            <a:pPr lvl="0">
              <a:buNone/>
            </a:pPr>
            <a:r>
              <a:rPr lang="en-US" sz="2200" b="1" dirty="0" smtClean="0"/>
              <a:t>if </a:t>
            </a:r>
            <a:r>
              <a:rPr lang="en-US" sz="2200" dirty="0" smtClean="0"/>
              <a:t>d[v] &gt; d[u] + w</a:t>
            </a:r>
            <a:r>
              <a:rPr lang="ru-RU" sz="2200" dirty="0" smtClean="0"/>
              <a:t>(</a:t>
            </a:r>
            <a:r>
              <a:rPr lang="en-US" sz="2200" dirty="0" smtClean="0"/>
              <a:t>u</a:t>
            </a:r>
            <a:r>
              <a:rPr lang="ru-RU" sz="2200" dirty="0" smtClean="0"/>
              <a:t>, </a:t>
            </a:r>
            <a:r>
              <a:rPr lang="en-US" sz="2200" i="1" dirty="0" smtClean="0"/>
              <a:t>v</a:t>
            </a:r>
            <a:r>
              <a:rPr lang="en-US" sz="2200" dirty="0" smtClean="0"/>
              <a:t>)</a:t>
            </a:r>
            <a:endParaRPr lang="ru-RU" sz="2200" dirty="0" smtClean="0"/>
          </a:p>
          <a:p>
            <a:pPr lvl="0">
              <a:buNone/>
            </a:pPr>
            <a:r>
              <a:rPr lang="en-US" sz="2200" dirty="0" smtClean="0"/>
              <a:t>	</a:t>
            </a:r>
            <a:r>
              <a:rPr lang="en-US" sz="2200" b="1" dirty="0" smtClean="0"/>
              <a:t>then</a:t>
            </a:r>
            <a:r>
              <a:rPr lang="en-US" sz="2200" dirty="0" smtClean="0"/>
              <a:t> d[v] </a:t>
            </a:r>
            <a:r>
              <a:rPr lang="en-US" sz="2200" i="1" dirty="0" smtClean="0"/>
              <a:t>←</a:t>
            </a:r>
            <a:r>
              <a:rPr lang="en-US" sz="2200" dirty="0" smtClean="0"/>
              <a:t> </a:t>
            </a:r>
            <a:r>
              <a:rPr lang="en-US" sz="2200" i="1" dirty="0" smtClean="0"/>
              <a:t>d[u] + w(u</a:t>
            </a:r>
            <a:r>
              <a:rPr lang="en-US" sz="2200" dirty="0" smtClean="0"/>
              <a:t>, v)</a:t>
            </a:r>
            <a:endParaRPr lang="ru-RU" sz="2200" dirty="0" smtClean="0"/>
          </a:p>
          <a:p>
            <a:pPr lvl="0">
              <a:buNone/>
            </a:pPr>
            <a:r>
              <a:rPr lang="en-US" sz="2200" dirty="0" smtClean="0"/>
              <a:t>		</a:t>
            </a:r>
            <a:r>
              <a:rPr lang="el-GR" sz="2200" dirty="0" smtClean="0"/>
              <a:t> π</a:t>
            </a:r>
            <a:r>
              <a:rPr lang="en-US" sz="2200" dirty="0" smtClean="0"/>
              <a:t>[v] </a:t>
            </a:r>
            <a:r>
              <a:rPr lang="en-US" sz="2200" i="1" dirty="0" smtClean="0"/>
              <a:t>← </a:t>
            </a:r>
            <a:r>
              <a:rPr lang="ru-RU" sz="2200" i="1" dirty="0" smtClean="0"/>
              <a:t>и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229600" cy="38115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каждом из описанных алгоритмов сначала вызывается процедура </a:t>
            </a:r>
            <a:r>
              <a:rPr lang="en-US" b="1" dirty="0" smtClean="0"/>
              <a:t>INITIALIZE_SINGLE_S0URCE, </a:t>
            </a:r>
            <a:r>
              <a:rPr lang="ru-RU" dirty="0" smtClean="0"/>
              <a:t>а затем производится ослабление ребер.</a:t>
            </a:r>
            <a:endParaRPr lang="en-US" dirty="0" smtClean="0"/>
          </a:p>
          <a:p>
            <a:r>
              <a:rPr lang="ru-RU" dirty="0" smtClean="0"/>
              <a:t> Более того, ослабление — единственная операция, изменяющая оценки кратчайших путей и предшественников. Описанные в этой главе алгоритмы различаются тем, сколько раз в них производится ослабление ребер, а также порядком ребер, над которыми выполняется ослабление.</a:t>
            </a:r>
            <a:endParaRPr lang="en-US" dirty="0" smtClean="0"/>
          </a:p>
          <a:p>
            <a:r>
              <a:rPr lang="ru-RU" dirty="0" smtClean="0"/>
              <a:t> В алгоритме </a:t>
            </a:r>
            <a:r>
              <a:rPr lang="ru-RU" dirty="0" err="1" smtClean="0"/>
              <a:t>Дейкстры</a:t>
            </a:r>
            <a:r>
              <a:rPr lang="ru-RU" dirty="0" smtClean="0"/>
              <a:t> и алгоритме поиска кратчайших путей в ориентированных ациклических графах каждое ребро</a:t>
            </a:r>
            <a:br>
              <a:rPr lang="ru-RU" dirty="0" smtClean="0"/>
            </a:br>
            <a:r>
              <a:rPr lang="ru-RU" dirty="0" smtClean="0"/>
              <a:t>ослабляется ровно по одному разу. В алгоритме Беллмана-Форда </a:t>
            </a:r>
            <a:r>
              <a:rPr lang="en-US" dirty="0" smtClean="0"/>
              <a:t>(Bellman-Ford) </a:t>
            </a:r>
            <a:r>
              <a:rPr lang="ru-RU" dirty="0" smtClean="0"/>
              <a:t>каждое ребро ослабляется по несколько раз.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288" t="40323" r="30124" b="14516"/>
          <a:stretch>
            <a:fillRect/>
          </a:stretch>
        </p:blipFill>
        <p:spPr bwMode="auto">
          <a:xfrm>
            <a:off x="1357290" y="0"/>
            <a:ext cx="615381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Алгоритм Беллмана-Форда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Алгоритм Беллмана-Форда</a:t>
            </a:r>
            <a:r>
              <a:rPr lang="ru-RU" dirty="0" smtClean="0"/>
              <a:t> </a:t>
            </a:r>
            <a:r>
              <a:rPr lang="en-US" dirty="0" smtClean="0"/>
              <a:t>(Bellman-Ford algorithm) </a:t>
            </a:r>
            <a:r>
              <a:rPr lang="ru-RU" dirty="0" smtClean="0"/>
              <a:t>позволяет решить задачу о кратчайшем пути из одной вершины в общем случае, когда вес каждого из ребер может быть отрицательным.</a:t>
            </a:r>
            <a:endParaRPr lang="en-US" dirty="0" smtClean="0"/>
          </a:p>
          <a:p>
            <a:r>
              <a:rPr lang="ru-RU" dirty="0" smtClean="0"/>
              <a:t> Для заданного взвешенного ориентированного графа </a:t>
            </a:r>
            <a:r>
              <a:rPr lang="en-US" i="1" dirty="0" smtClean="0"/>
              <a:t>G = (V,E)</a:t>
            </a:r>
            <a:r>
              <a:rPr lang="en-US" dirty="0" smtClean="0"/>
              <a:t> </a:t>
            </a:r>
            <a:r>
              <a:rPr lang="ru-RU" dirty="0" smtClean="0"/>
              <a:t>с истоком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и весовой функцией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: </a:t>
            </a:r>
            <a:r>
              <a:rPr lang="en-US" i="1" dirty="0" smtClean="0"/>
              <a:t>Е </a:t>
            </a:r>
            <a:r>
              <a:rPr lang="ru-RU" dirty="0" smtClean="0"/>
              <a:t>→ </a:t>
            </a:r>
            <a:r>
              <a:rPr lang="en-US" dirty="0" smtClean="0"/>
              <a:t>R </a:t>
            </a:r>
            <a:r>
              <a:rPr lang="ru-RU" dirty="0" smtClean="0"/>
              <a:t>алгоритм Беллмана-Форда возвращает логическое значение, указывающее на то, содержится ли в графе цикл с отрицательным весом, достижимый из истока.</a:t>
            </a:r>
            <a:endParaRPr lang="en-US" dirty="0" smtClean="0"/>
          </a:p>
          <a:p>
            <a:r>
              <a:rPr lang="ru-RU" dirty="0" smtClean="0"/>
              <a:t> Если такой цикл существует, в алгоритме указывается, что решения не существует. Если же таких циклов нет, алгоритм выдает кратчайшие пути и их вес.</a:t>
            </a:r>
            <a:endParaRPr lang="en-US" dirty="0" smtClean="0"/>
          </a:p>
          <a:p>
            <a:r>
              <a:rPr lang="ru-RU" dirty="0" smtClean="0"/>
              <a:t>В этом алгоритме используется ослабление, в результате которого величина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], представляющая собой оценку веса кратчайшего пути из истока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к каждой из вершин </a:t>
            </a:r>
            <a:r>
              <a:rPr lang="en-US" i="1" dirty="0" smtClean="0"/>
              <a:t>v </a:t>
            </a:r>
            <a:r>
              <a:rPr lang="ru-RU" i="1" dirty="0" smtClean="0"/>
              <a:t>Є V,</a:t>
            </a:r>
            <a:r>
              <a:rPr lang="ru-RU" dirty="0" smtClean="0"/>
              <a:t> уменьшается до тех пор, пока она не станет равна фактическому весу кратчайшего пути </a:t>
            </a:r>
            <a:r>
              <a:rPr lang="el-GR" dirty="0" smtClean="0"/>
              <a:t>δ</a:t>
            </a:r>
            <a:r>
              <a:rPr lang="en-US" dirty="0" smtClean="0"/>
              <a:t>(</a:t>
            </a:r>
            <a:r>
              <a:rPr lang="en-US" dirty="0" err="1" smtClean="0"/>
              <a:t>s,v</a:t>
            </a:r>
            <a:r>
              <a:rPr lang="en-US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Значение </a:t>
            </a:r>
            <a:r>
              <a:rPr lang="en-US" dirty="0" smtClean="0"/>
              <a:t>TRUE </a:t>
            </a:r>
            <a:r>
              <a:rPr lang="ru-RU" dirty="0" smtClean="0"/>
              <a:t>возвращается алгоритмом</a:t>
            </a:r>
            <a:br>
              <a:rPr lang="ru-RU" dirty="0" smtClean="0"/>
            </a:br>
            <a:r>
              <a:rPr lang="ru-RU" dirty="0" smtClean="0"/>
              <a:t>тогда и только тогда, когда граф не содержит циклов с отрицательным весом, достижимых из истока. </a:t>
            </a:r>
            <a:r>
              <a:rPr lang="en-US" b="1" dirty="0" err="1" smtClean="0"/>
              <a:t>Bellman_Ford</a:t>
            </a:r>
            <a:r>
              <a:rPr lang="en-US" b="1" dirty="0" smtClean="0"/>
              <a:t>(G, </a:t>
            </a:r>
            <a:r>
              <a:rPr lang="en-US" i="1" dirty="0" smtClean="0"/>
              <a:t>w, s)</a:t>
            </a:r>
          </a:p>
          <a:p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cap="small" dirty="0" err="1" smtClean="0"/>
              <a:t>Initialize_Single_Source</a:t>
            </a:r>
            <a:r>
              <a:rPr lang="en-US" cap="small" dirty="0" smtClean="0"/>
              <a:t>(G, </a:t>
            </a:r>
            <a:r>
              <a:rPr lang="en-US" dirty="0" smtClean="0"/>
              <a:t>s)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← 1 to |V[G]| — 1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каждого ребра </a:t>
            </a:r>
            <a:r>
              <a:rPr lang="ru-RU" i="1" dirty="0" smtClean="0"/>
              <a:t>(и, </a:t>
            </a:r>
            <a:r>
              <a:rPr lang="en-US" i="1" dirty="0" smtClean="0"/>
              <a:t>v)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E[G]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</a:t>
            </a:r>
            <a:r>
              <a:rPr lang="en-US" b="1" dirty="0" smtClean="0"/>
              <a:t>do</a:t>
            </a:r>
            <a:r>
              <a:rPr lang="en-US" dirty="0" smtClean="0"/>
              <a:t> Relax(u, </a:t>
            </a:r>
            <a:r>
              <a:rPr lang="en-US" i="1" dirty="0" smtClean="0"/>
              <a:t>v, w</a:t>
            </a:r>
            <a:r>
              <a:rPr lang="en-US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каждого ребра </a:t>
            </a:r>
            <a:r>
              <a:rPr lang="ru-RU" i="1" dirty="0" smtClean="0"/>
              <a:t>(и, </a:t>
            </a:r>
            <a:r>
              <a:rPr lang="en-US" i="1" dirty="0" smtClean="0"/>
              <a:t>v)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E[G]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d[</a:t>
            </a:r>
            <a:r>
              <a:rPr lang="en-US" i="1" dirty="0" smtClean="0"/>
              <a:t>v</a:t>
            </a:r>
            <a:r>
              <a:rPr lang="en-US" dirty="0" smtClean="0"/>
              <a:t>] &gt;	d[u]  + </a:t>
            </a:r>
            <a:r>
              <a:rPr lang="en-US" i="1" dirty="0" smtClean="0"/>
              <a:t>w(</a:t>
            </a:r>
            <a:r>
              <a:rPr lang="en-US" i="1" dirty="0" err="1" smtClean="0"/>
              <a:t>u,v</a:t>
            </a:r>
            <a:r>
              <a:rPr lang="en-US" i="1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cap="small" dirty="0" smtClean="0"/>
              <a:t>false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cap="small" dirty="0" smtClean="0"/>
              <a:t>true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3321</Words>
  <Application>Microsoft Office PowerPoint</Application>
  <PresentationFormat>Экран (4:3)</PresentationFormat>
  <Paragraphs>180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Работа с графами. </vt:lpstr>
      <vt:lpstr>Задача о кратчайшем пути</vt:lpstr>
      <vt:lpstr>Варианты</vt:lpstr>
      <vt:lpstr>Представление кратчайших путей</vt:lpstr>
      <vt:lpstr>Ослабление</vt:lpstr>
      <vt:lpstr>Слайд 6</vt:lpstr>
      <vt:lpstr>Слайд 7</vt:lpstr>
      <vt:lpstr>Алгоритм Беллмана-Форда </vt:lpstr>
      <vt:lpstr>Слайд 9</vt:lpstr>
      <vt:lpstr>Слайд 10</vt:lpstr>
      <vt:lpstr>Слайд 11</vt:lpstr>
      <vt:lpstr>Слайд 12</vt:lpstr>
      <vt:lpstr>Кратчайшие пути из одной вершины в ориентированных ациклических графах</vt:lpstr>
      <vt:lpstr>Слайд 14</vt:lpstr>
      <vt:lpstr>Слайд 15</vt:lpstr>
      <vt:lpstr>Слайд 16</vt:lpstr>
      <vt:lpstr>Алгоритм Дейкстры</vt:lpstr>
      <vt:lpstr>Слайд 18</vt:lpstr>
      <vt:lpstr>Слайд 19</vt:lpstr>
      <vt:lpstr>Работа рассматриваемого алгоритма.</vt:lpstr>
      <vt:lpstr>Слайд 21</vt:lpstr>
      <vt:lpstr>Анализ</vt:lpstr>
      <vt:lpstr>Слайд 23</vt:lpstr>
      <vt:lpstr>Слайд 24</vt:lpstr>
      <vt:lpstr>Слайд 25</vt:lpstr>
      <vt:lpstr>Слайд 26</vt:lpstr>
      <vt:lpstr>Минимальные остовные деревья</vt:lpstr>
      <vt:lpstr>Слайд 28</vt:lpstr>
      <vt:lpstr>Слайд 29</vt:lpstr>
      <vt:lpstr>Построение минимального остовного дерева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Alexander</cp:lastModifiedBy>
  <cp:revision>206</cp:revision>
  <dcterms:created xsi:type="dcterms:W3CDTF">2013-02-20T08:50:42Z</dcterms:created>
  <dcterms:modified xsi:type="dcterms:W3CDTF">2014-03-30T21:14:42Z</dcterms:modified>
</cp:coreProperties>
</file>