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6" r:id="rId3"/>
    <p:sldId id="287" r:id="rId4"/>
    <p:sldId id="289" r:id="rId5"/>
    <p:sldId id="290" r:id="rId6"/>
    <p:sldId id="28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9" r:id="rId23"/>
    <p:sldId id="306" r:id="rId24"/>
    <p:sldId id="307" r:id="rId25"/>
    <p:sldId id="30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F56B6-6B23-40A2-A9D2-42E688AB3D2F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6A99-0FEF-49A4-AC89-DA39C549C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AAD4-8FD6-4AF3-934E-43D09E2BA730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F07D-AE31-4473-B96A-35D7AA9080AE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13296-B1D6-42C0-AA1F-0D777FFEAECD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F559-AD6F-478D-9F3D-40DB23D519DE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96E4-24EE-48F6-A299-0AFF037262A6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9040-474C-4A04-A11E-BBC2D921AEBD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8CEF-E3D8-4A8C-8E2B-65F81379AF37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3245-8508-48BE-9577-5B7913E108F7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65AAA-2A75-40BD-8DEF-EB9B1A0A2041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3DA3-8063-42AA-B567-CFC6F6F97435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3B7E-FDF2-43DB-8272-B60216AF2E25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44B82-EEB5-4F3A-891B-836B83DE82F1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C108-740C-4DA7-9739-027F3211B6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Хэш-таблицы и хэш-функции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0002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Однако здесь есть одна проблема: два ключа могут быть </a:t>
            </a:r>
            <a:r>
              <a:rPr lang="ru-RU" dirty="0" err="1" smtClean="0"/>
              <a:t>хешированы</a:t>
            </a:r>
            <a:r>
              <a:rPr lang="ru-RU" dirty="0" smtClean="0"/>
              <a:t> в одну и ту же ячейку</a:t>
            </a:r>
            <a:r>
              <a:rPr lang="en-US" dirty="0" smtClean="0"/>
              <a:t>.</a:t>
            </a:r>
          </a:p>
          <a:p>
            <a:r>
              <a:rPr lang="ru-RU" dirty="0" smtClean="0"/>
              <a:t> Такая ситуация называется </a:t>
            </a:r>
            <a:r>
              <a:rPr lang="ru-RU" b="1" i="1" dirty="0" smtClean="0"/>
              <a:t>коллизией</a:t>
            </a:r>
            <a:r>
              <a:rPr lang="ru-RU" i="1" dirty="0" smtClean="0"/>
              <a:t>.</a:t>
            </a:r>
            <a:endParaRPr lang="en-US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292" t="26423" r="4835" b="13618"/>
          <a:stretch>
            <a:fillRect/>
          </a:stretch>
        </p:blipFill>
        <p:spPr bwMode="auto">
          <a:xfrm>
            <a:off x="785786" y="0"/>
            <a:ext cx="77153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Идеальным решением было бы полное устранение коллизий.</a:t>
            </a:r>
          </a:p>
          <a:p>
            <a:r>
              <a:rPr lang="ru-RU" dirty="0" smtClean="0"/>
              <a:t> Можно попытаться добиться этого путем выбора подходящей хеш-функции </a:t>
            </a:r>
            <a:r>
              <a:rPr lang="en-US" i="1" dirty="0" smtClean="0"/>
              <a:t>h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>Одна из идей заключается в том, чтобы сделать </a:t>
            </a:r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ru-RU" dirty="0" smtClean="0"/>
              <a:t>“случайной”, что позволило бы избежать коллизий или хотя бы минимизировать их количество (этот характер функции хеширования отображается в самом глаголе “</a:t>
            </a:r>
            <a:r>
              <a:rPr lang="en-US" dirty="0" smtClean="0"/>
              <a:t>to hash</a:t>
            </a:r>
            <a:r>
              <a:rPr lang="ru-RU" dirty="0" smtClean="0"/>
              <a:t>”, который означает “мелко порубить, перемешать”).</a:t>
            </a:r>
          </a:p>
          <a:p>
            <a:r>
              <a:rPr lang="ru-RU" dirty="0" smtClean="0"/>
              <a:t> Функция </a:t>
            </a:r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ru-RU" dirty="0" smtClean="0"/>
              <a:t>должна быть детерминистической и для одного и того же значения </a:t>
            </a:r>
            <a:r>
              <a:rPr lang="ru-RU" i="1" dirty="0" smtClean="0"/>
              <a:t>к</a:t>
            </a:r>
            <a:r>
              <a:rPr lang="ru-RU" dirty="0" smtClean="0"/>
              <a:t> всегда давать одно и то же </a:t>
            </a:r>
            <a:r>
              <a:rPr lang="ru-RU" dirty="0" err="1" smtClean="0"/>
              <a:t>хеш-значение</a:t>
            </a:r>
            <a:r>
              <a:rPr lang="ru-RU" dirty="0" smtClean="0"/>
              <a:t> </a:t>
            </a:r>
            <a:r>
              <a:rPr lang="en-US" i="1" dirty="0" smtClean="0"/>
              <a:t>h</a:t>
            </a:r>
            <a:r>
              <a:rPr lang="ru-RU" i="1" dirty="0" smtClean="0"/>
              <a:t>(</a:t>
            </a:r>
            <a:r>
              <a:rPr lang="en-US" i="1" dirty="0" smtClean="0"/>
              <a:t>k</a:t>
            </a:r>
            <a:r>
              <a:rPr lang="ru-RU" i="1" dirty="0" smtClean="0"/>
              <a:t>).</a:t>
            </a:r>
          </a:p>
          <a:p>
            <a:r>
              <a:rPr lang="ru-RU" dirty="0" smtClean="0"/>
              <a:t> Однако поскольку </a:t>
            </a:r>
            <a:r>
              <a:rPr lang="en-US" dirty="0" smtClean="0"/>
              <a:t>|</a:t>
            </a:r>
            <a:r>
              <a:rPr lang="en-US" i="1" dirty="0" smtClean="0"/>
              <a:t>U</a:t>
            </a:r>
            <a:r>
              <a:rPr lang="en-US" dirty="0" smtClean="0"/>
              <a:t>|</a:t>
            </a:r>
            <a:r>
              <a:rPr lang="ru-RU" i="1" dirty="0" smtClean="0"/>
              <a:t> &gt;</a:t>
            </a:r>
            <a:r>
              <a:rPr lang="ru-RU" dirty="0" smtClean="0"/>
              <a:t> </a:t>
            </a:r>
            <a:r>
              <a:rPr lang="en-US" dirty="0" smtClean="0"/>
              <a:t>m</a:t>
            </a:r>
            <a:r>
              <a:rPr lang="ru-RU" dirty="0" smtClean="0"/>
              <a:t>, должно существовать как минимум два ключа, которые имеют одинаковое </a:t>
            </a:r>
            <a:r>
              <a:rPr lang="ru-RU" dirty="0" err="1" smtClean="0"/>
              <a:t>хеш-значение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Таким образом, полностью избежать коллизий невозможно в принципе, и хорошая хеш-функция в состоянии только минимизировать количество коллизий.</a:t>
            </a:r>
            <a:endParaRPr lang="en-US" dirty="0" smtClean="0"/>
          </a:p>
          <a:p>
            <a:r>
              <a:rPr lang="ru-RU" dirty="0" smtClean="0"/>
              <a:t> Таким образом, крайне необходим метод разрешения возникающих коллизий.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Разрешение коллизий при помощи цепочек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использовании данного метода мы объединяем все элементы, хешированные в одну и ту же ячейку, в связанный список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161" t="20888" r="7552" b="17440"/>
          <a:stretch>
            <a:fillRect/>
          </a:stretch>
        </p:blipFill>
        <p:spPr bwMode="auto">
          <a:xfrm>
            <a:off x="357158" y="2643182"/>
            <a:ext cx="845272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Ячейка </a:t>
            </a:r>
            <a:r>
              <a:rPr lang="en-US" i="1" dirty="0" smtClean="0"/>
              <a:t>j</a:t>
            </a:r>
            <a:r>
              <a:rPr lang="en-US" dirty="0" smtClean="0"/>
              <a:t> </a:t>
            </a:r>
            <a:r>
              <a:rPr lang="ru-RU" dirty="0" smtClean="0"/>
              <a:t>содержит указатель на заголовок списка всех элементов,  </a:t>
            </a:r>
            <a:r>
              <a:rPr lang="ru-RU" dirty="0" err="1" smtClean="0"/>
              <a:t>хеш-значение</a:t>
            </a:r>
            <a:r>
              <a:rPr lang="ru-RU" dirty="0" smtClean="0"/>
              <a:t> ключа которых равно </a:t>
            </a:r>
            <a:r>
              <a:rPr lang="en-US" i="1" dirty="0" smtClean="0"/>
              <a:t>j.</a:t>
            </a:r>
          </a:p>
          <a:p>
            <a:r>
              <a:rPr lang="ru-RU" dirty="0" smtClean="0"/>
              <a:t>Если таких элементов нет, ячейка содержит значение </a:t>
            </a:r>
            <a:r>
              <a:rPr lang="en-US" dirty="0" smtClean="0"/>
              <a:t>NIL.</a:t>
            </a:r>
          </a:p>
          <a:p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рис. показано разрешение коллизий, возникающих из-за того, что </a:t>
            </a:r>
            <a:r>
              <a:rPr lang="en-US" i="1" dirty="0" smtClean="0"/>
              <a:t>h</a:t>
            </a:r>
            <a:r>
              <a:rPr lang="ru-RU" i="1" dirty="0" smtClean="0"/>
              <a:t>(</a:t>
            </a:r>
            <a:r>
              <a:rPr lang="en-US" i="1" dirty="0" smtClean="0"/>
              <a:t>k</a:t>
            </a:r>
            <a:r>
              <a:rPr lang="en-US" baseline="-25000" dirty="0" smtClean="0"/>
              <a:t>1</a:t>
            </a:r>
            <a:r>
              <a:rPr lang="ru-RU" dirty="0" smtClean="0"/>
              <a:t>)  = </a:t>
            </a:r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k</a:t>
            </a:r>
            <a:r>
              <a:rPr lang="ru-RU" baseline="-25000" dirty="0" smtClean="0"/>
              <a:t>4</a:t>
            </a:r>
            <a:r>
              <a:rPr lang="ru-RU" dirty="0" smtClean="0"/>
              <a:t>), </a:t>
            </a:r>
            <a:r>
              <a:rPr lang="en-US" i="1" dirty="0" smtClean="0"/>
              <a:t>h </a:t>
            </a:r>
            <a:r>
              <a:rPr lang="ru-RU" i="1" dirty="0" smtClean="0"/>
              <a:t>(</a:t>
            </a:r>
            <a:r>
              <a:rPr lang="en-US" i="1" dirty="0" smtClean="0"/>
              <a:t>k</a:t>
            </a:r>
            <a:r>
              <a:rPr lang="en-US" i="1" baseline="-25000" dirty="0" smtClean="0"/>
              <a:t>5</a:t>
            </a:r>
            <a:r>
              <a:rPr lang="ru-RU" i="1" dirty="0" smtClean="0"/>
              <a:t>) = </a:t>
            </a:r>
            <a:r>
              <a:rPr lang="en-US" i="1" dirty="0" smtClean="0"/>
              <a:t>h </a:t>
            </a:r>
            <a:r>
              <a:rPr lang="ru-RU" i="1" dirty="0" smtClean="0"/>
              <a:t>(</a:t>
            </a:r>
            <a:r>
              <a:rPr lang="en-US" i="1" dirty="0" smtClean="0"/>
              <a:t>k</a:t>
            </a:r>
            <a:r>
              <a:rPr lang="en-US" i="1" baseline="-25000" dirty="0" smtClean="0"/>
              <a:t>2</a:t>
            </a:r>
            <a:r>
              <a:rPr lang="ru-RU" i="1" dirty="0" smtClean="0"/>
              <a:t>) = </a:t>
            </a:r>
            <a:r>
              <a:rPr lang="en-US" i="1" dirty="0" smtClean="0"/>
              <a:t>h</a:t>
            </a:r>
            <a:r>
              <a:rPr lang="ru-RU" dirty="0" smtClean="0"/>
              <a:t> (</a:t>
            </a:r>
            <a:r>
              <a:rPr lang="en-US" i="1" dirty="0" smtClean="0"/>
              <a:t>k</a:t>
            </a:r>
            <a:r>
              <a:rPr lang="en-US" i="1" baseline="-25000" dirty="0" smtClean="0"/>
              <a:t>7</a:t>
            </a:r>
            <a:r>
              <a:rPr lang="ru-RU" dirty="0" smtClean="0"/>
              <a:t>) и </a:t>
            </a:r>
            <a:r>
              <a:rPr lang="en-US" i="1" dirty="0" smtClean="0"/>
              <a:t>h</a:t>
            </a:r>
            <a:r>
              <a:rPr lang="ru-RU" i="1" dirty="0" smtClean="0"/>
              <a:t>(</a:t>
            </a:r>
            <a:r>
              <a:rPr lang="en-US" i="1" dirty="0" smtClean="0"/>
              <a:t>k</a:t>
            </a:r>
            <a:r>
              <a:rPr lang="en-US" i="1" baseline="-25000" dirty="0" smtClean="0"/>
              <a:t>8</a:t>
            </a:r>
            <a:r>
              <a:rPr lang="ru-RU" i="1" dirty="0" smtClean="0"/>
              <a:t>) = </a:t>
            </a:r>
            <a:r>
              <a:rPr lang="en-US" i="1" dirty="0" smtClean="0"/>
              <a:t>h</a:t>
            </a:r>
            <a:r>
              <a:rPr lang="ru-RU" dirty="0" smtClean="0"/>
              <a:t>(</a:t>
            </a:r>
            <a:r>
              <a:rPr lang="en-US" i="1" dirty="0" smtClean="0"/>
              <a:t>k</a:t>
            </a:r>
            <a:r>
              <a:rPr lang="en-US" i="1" baseline="-25000" dirty="0" smtClean="0"/>
              <a:t>6</a:t>
            </a:r>
            <a:r>
              <a:rPr lang="ru-RU" dirty="0" smtClean="0"/>
              <a:t>) 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55546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Словарные операции в хеш-таблице с использованием цепочек для разрешения коллизий реализуются очень просто:</a:t>
            </a:r>
            <a:endParaRPr lang="en-US" dirty="0" smtClean="0"/>
          </a:p>
          <a:p>
            <a:endParaRPr lang="ru-RU" dirty="0" smtClean="0"/>
          </a:p>
          <a:p>
            <a:r>
              <a:rPr lang="en-US" b="1" dirty="0" err="1" smtClean="0"/>
              <a:t>Chained_Hash_Insert</a:t>
            </a:r>
            <a:r>
              <a:rPr lang="en-US" b="1" dirty="0" smtClean="0"/>
              <a:t>(T, </a:t>
            </a:r>
            <a:r>
              <a:rPr lang="ru-RU" b="1" i="1" dirty="0" err="1" smtClean="0"/>
              <a:t>х</a:t>
            </a:r>
            <a:r>
              <a:rPr lang="en-US" b="1" i="1" dirty="0" smtClean="0"/>
              <a:t>)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Вставить </a:t>
            </a:r>
            <a:r>
              <a:rPr lang="ru-RU" i="1" dirty="0" err="1" smtClean="0"/>
              <a:t>х</a:t>
            </a:r>
            <a:r>
              <a:rPr lang="ru-RU" dirty="0" smtClean="0"/>
              <a:t> в заголовок списка </a:t>
            </a:r>
            <a:r>
              <a:rPr lang="en-US" i="1" dirty="0" smtClean="0"/>
              <a:t>T</a:t>
            </a:r>
            <a:r>
              <a:rPr lang="ru-RU" i="1" dirty="0" smtClean="0"/>
              <a:t>[</a:t>
            </a:r>
            <a:r>
              <a:rPr lang="en-US" i="1" dirty="0" smtClean="0"/>
              <a:t>h</a:t>
            </a:r>
            <a:r>
              <a:rPr lang="ru-RU" i="1" dirty="0" smtClean="0"/>
              <a:t>(</a:t>
            </a:r>
            <a:r>
              <a:rPr lang="en-US" i="1" dirty="0" smtClean="0"/>
              <a:t>key</a:t>
            </a:r>
            <a:r>
              <a:rPr lang="ru-RU" i="1" dirty="0" smtClean="0"/>
              <a:t>[</a:t>
            </a:r>
            <a:r>
              <a:rPr lang="en-US" i="1" dirty="0" smtClean="0"/>
              <a:t>x</a:t>
            </a:r>
            <a:r>
              <a:rPr lang="ru-RU" i="1" dirty="0" smtClean="0"/>
              <a:t>]</a:t>
            </a:r>
            <a:r>
              <a:rPr lang="en-US" i="1" dirty="0" smtClean="0"/>
              <a:t>)]</a:t>
            </a:r>
            <a:endParaRPr lang="ru-RU" dirty="0" smtClean="0"/>
          </a:p>
          <a:p>
            <a:r>
              <a:rPr lang="en-US" b="1" cap="small" dirty="0" err="1" smtClean="0"/>
              <a:t>Chained_Hash_Search</a:t>
            </a:r>
            <a:r>
              <a:rPr lang="en-US" b="1" cap="small" dirty="0" smtClean="0"/>
              <a:t> </a:t>
            </a:r>
            <a:r>
              <a:rPr lang="en-US" b="1" cap="small" dirty="0" smtClean="0"/>
              <a:t>(T, </a:t>
            </a:r>
            <a:r>
              <a:rPr lang="ru-RU" b="1" i="1" dirty="0" smtClean="0"/>
              <a:t>к</a:t>
            </a:r>
            <a:r>
              <a:rPr lang="en-US" b="1" i="1" dirty="0" smtClean="0"/>
              <a:t>)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Поиск элемента с ключом </a:t>
            </a:r>
            <a:r>
              <a:rPr lang="ru-RU" i="1" dirty="0" smtClean="0"/>
              <a:t>к</a:t>
            </a:r>
            <a:r>
              <a:rPr lang="ru-RU" dirty="0" smtClean="0"/>
              <a:t> в списке </a:t>
            </a:r>
            <a:r>
              <a:rPr lang="en-US" i="1" dirty="0" smtClean="0"/>
              <a:t>T</a:t>
            </a:r>
            <a:r>
              <a:rPr lang="ru-RU" i="1" dirty="0" smtClean="0"/>
              <a:t>[</a:t>
            </a:r>
            <a:r>
              <a:rPr lang="en-US" i="1" dirty="0" smtClean="0"/>
              <a:t>h</a:t>
            </a:r>
            <a:r>
              <a:rPr lang="ru-RU" i="1" dirty="0" smtClean="0"/>
              <a:t>(</a:t>
            </a:r>
            <a:r>
              <a:rPr lang="en-US" i="1" dirty="0" smtClean="0"/>
              <a:t>k</a:t>
            </a:r>
            <a:r>
              <a:rPr lang="ru-RU" i="1" dirty="0" smtClean="0"/>
              <a:t>)]</a:t>
            </a:r>
            <a:endParaRPr lang="ru-RU" dirty="0" smtClean="0"/>
          </a:p>
          <a:p>
            <a:r>
              <a:rPr lang="en-US" b="1" dirty="0" err="1" smtClean="0"/>
              <a:t>Chained_Hash_Delete</a:t>
            </a:r>
            <a:r>
              <a:rPr lang="en-US" b="1" dirty="0" smtClean="0"/>
              <a:t>(T, </a:t>
            </a:r>
            <a:r>
              <a:rPr lang="ru-RU" b="1" i="1" dirty="0" err="1" smtClean="0"/>
              <a:t>х</a:t>
            </a:r>
            <a:r>
              <a:rPr lang="en-US" b="1" i="1" dirty="0" smtClean="0"/>
              <a:t>)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Удаление </a:t>
            </a:r>
            <a:r>
              <a:rPr lang="ru-RU" i="1" dirty="0" err="1" smtClean="0"/>
              <a:t>х</a:t>
            </a:r>
            <a:r>
              <a:rPr lang="ru-RU" dirty="0" smtClean="0"/>
              <a:t> из списка </a:t>
            </a:r>
            <a:r>
              <a:rPr lang="en-US" i="1" dirty="0" smtClean="0"/>
              <a:t>T</a:t>
            </a:r>
            <a:r>
              <a:rPr lang="ru-RU" i="1" dirty="0" smtClean="0"/>
              <a:t>[</a:t>
            </a:r>
            <a:r>
              <a:rPr lang="en-US" i="1" dirty="0" smtClean="0"/>
              <a:t>h</a:t>
            </a:r>
            <a:r>
              <a:rPr lang="ru-RU" i="1" dirty="0" smtClean="0"/>
              <a:t>(</a:t>
            </a:r>
            <a:r>
              <a:rPr lang="en-US" i="1" dirty="0" smtClean="0"/>
              <a:t>key</a:t>
            </a:r>
            <a:r>
              <a:rPr lang="ru-RU" i="1" dirty="0" smtClean="0"/>
              <a:t>[</a:t>
            </a:r>
            <a:r>
              <a:rPr lang="en-US" i="1" dirty="0" smtClean="0"/>
              <a:t>x</a:t>
            </a:r>
            <a:r>
              <a:rPr lang="ru-RU" i="1" dirty="0" smtClean="0"/>
              <a:t>])</a:t>
            </a:r>
            <a:r>
              <a:rPr lang="en-US" i="1" dirty="0" smtClean="0"/>
              <a:t>]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ru-RU" dirty="0" smtClean="0"/>
              <a:t>Время, необходимое для вставки в наихудшем случае, равно 0(1). Процедура вставки выполняется очень быстро, поскольку предполагается, что вставляемый элемент отсутствует в таблице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хеширования с цепочками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Насколько высока производительность хеширования с цепочками? В частности, сколько времени требуется для поиска элемента с данным ключом?</a:t>
            </a:r>
          </a:p>
          <a:p>
            <a:r>
              <a:rPr lang="ru-RU" dirty="0" smtClean="0"/>
              <a:t>Пусть у нас есть хеш-таблица Т</a:t>
            </a:r>
            <a:r>
              <a:rPr lang="en-US" dirty="0" smtClean="0"/>
              <a:t> </a:t>
            </a:r>
            <a:r>
              <a:rPr lang="ru-RU" dirty="0" smtClean="0"/>
              <a:t>с</a:t>
            </a:r>
            <a:r>
              <a:rPr lang="en-US" dirty="0" smtClean="0"/>
              <a:t> m</a:t>
            </a:r>
            <a:r>
              <a:rPr lang="ru-RU" dirty="0" smtClean="0"/>
              <a:t> ячейками, в которых хранятся </a:t>
            </a:r>
            <a:r>
              <a:rPr lang="en-US" dirty="0" smtClean="0"/>
              <a:t>n</a:t>
            </a:r>
            <a:r>
              <a:rPr lang="ru-RU" dirty="0" smtClean="0"/>
              <a:t> элементов.</a:t>
            </a:r>
            <a:endParaRPr lang="en-US" dirty="0" smtClean="0"/>
          </a:p>
          <a:p>
            <a:r>
              <a:rPr lang="ru-RU" dirty="0" smtClean="0"/>
              <a:t> Определим </a:t>
            </a:r>
            <a:r>
              <a:rPr lang="ru-RU" i="1" dirty="0" smtClean="0"/>
              <a:t>коэффициент заполнения</a:t>
            </a:r>
            <a:r>
              <a:rPr lang="ru-RU" dirty="0" smtClean="0"/>
              <a:t> таблицы </a:t>
            </a:r>
            <a:r>
              <a:rPr lang="ru-RU" i="1" dirty="0" smtClean="0"/>
              <a:t>Т</a:t>
            </a:r>
            <a:r>
              <a:rPr lang="ru-RU" dirty="0" smtClean="0"/>
              <a:t> как </a:t>
            </a:r>
            <a:r>
              <a:rPr lang="ru-RU" i="1" dirty="0" smtClean="0"/>
              <a:t>а</a:t>
            </a:r>
            <a:r>
              <a:rPr lang="ru-RU" dirty="0" smtClean="0"/>
              <a:t> = </a:t>
            </a:r>
            <a:r>
              <a:rPr lang="en-US" dirty="0" smtClean="0"/>
              <a:t>n</a:t>
            </a:r>
            <a:r>
              <a:rPr lang="ru-RU" i="1" dirty="0" smtClean="0"/>
              <a:t>/</a:t>
            </a:r>
            <a:r>
              <a:rPr lang="en-US" i="1" dirty="0" smtClean="0"/>
              <a:t>m</a:t>
            </a:r>
            <a:r>
              <a:rPr lang="ru-RU" i="1" dirty="0" smtClean="0"/>
              <a:t>,</a:t>
            </a:r>
            <a:r>
              <a:rPr lang="ru-RU" dirty="0" smtClean="0"/>
              <a:t> т.е. как среднее количество элементов, хранящихся в одной цепочке.</a:t>
            </a:r>
            <a:endParaRPr lang="en-US" dirty="0" smtClean="0"/>
          </a:p>
          <a:p>
            <a:r>
              <a:rPr lang="ru-RU" dirty="0" smtClean="0"/>
              <a:t> Наш анализ будет опираться на значение величины </a:t>
            </a:r>
            <a:r>
              <a:rPr lang="ru-RU" i="1" dirty="0" smtClean="0"/>
              <a:t>а,</a:t>
            </a:r>
            <a:r>
              <a:rPr lang="ru-RU" dirty="0" smtClean="0"/>
              <a:t> которая может быть меньше, равна или больше единицы.</a:t>
            </a:r>
            <a:endParaRPr lang="en-US" dirty="0" smtClean="0"/>
          </a:p>
          <a:p>
            <a:r>
              <a:rPr lang="ru-RU" dirty="0" smtClean="0"/>
              <a:t>В наихудшем случае хеширование с цепочками ведет себя крайне неприятно: все </a:t>
            </a:r>
            <a:r>
              <a:rPr lang="en-US" dirty="0" smtClean="0"/>
              <a:t>n</a:t>
            </a:r>
            <a:r>
              <a:rPr lang="ru-RU" dirty="0" smtClean="0"/>
              <a:t> ключей </a:t>
            </a:r>
            <a:r>
              <a:rPr lang="ru-RU" dirty="0" err="1" smtClean="0"/>
              <a:t>хешированы</a:t>
            </a:r>
            <a:r>
              <a:rPr lang="ru-RU" dirty="0" smtClean="0"/>
              <a:t> в одну и ту же ячейку, создавая список длиной </a:t>
            </a:r>
            <a:r>
              <a:rPr lang="en-US" dirty="0" smtClean="0"/>
              <a:t>n</a:t>
            </a:r>
            <a:r>
              <a:rPr lang="ru-RU" dirty="0" smtClean="0"/>
              <a:t>. Таким образом, время поиска в наихудшем случае равно </a:t>
            </a:r>
            <a:r>
              <a:rPr lang="el-GR" dirty="0" smtClean="0"/>
              <a:t>θ</a:t>
            </a:r>
            <a:r>
              <a:rPr lang="ru-RU" dirty="0" smtClean="0"/>
              <a:t> (</a:t>
            </a:r>
            <a:r>
              <a:rPr lang="en-US" dirty="0" smtClean="0"/>
              <a:t>n</a:t>
            </a:r>
            <a:r>
              <a:rPr lang="ru-RU" dirty="0" smtClean="0"/>
              <a:t>) плюс время вычисления хеш-функции, что ничуть не лучше, чем в случае использования связанного списка для хранения всех </a:t>
            </a:r>
            <a:r>
              <a:rPr lang="en-US" dirty="0" smtClean="0"/>
              <a:t>n</a:t>
            </a:r>
            <a:r>
              <a:rPr lang="ru-RU" dirty="0" smtClean="0"/>
              <a:t> элементов. </a:t>
            </a:r>
            <a:endParaRPr lang="en-US" dirty="0" smtClean="0"/>
          </a:p>
          <a:p>
            <a:r>
              <a:rPr lang="ru-RU" dirty="0" smtClean="0"/>
              <a:t>Понятно, что использование </a:t>
            </a:r>
            <a:r>
              <a:rPr lang="ru-RU" dirty="0" err="1" smtClean="0"/>
              <a:t>хеш</a:t>
            </a:r>
            <a:r>
              <a:rPr lang="ru-RU" dirty="0" smtClean="0"/>
              <a:t>- таблиц в наихудшем случае совершенно бессмысленно. (Идеальное хеширование (применимое в случае статического множества ключей) обеспечивает высокую производительность даже в наихудшем случае.)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Средняя производительность хеширования зависит от того, насколько хорошо хеш-функция </a:t>
            </a:r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ru-RU" dirty="0" smtClean="0"/>
              <a:t>распределяет множество сохраняемых ключей по </a:t>
            </a:r>
            <a:r>
              <a:rPr lang="ru-RU" i="1" dirty="0" smtClean="0"/>
              <a:t>т</a:t>
            </a:r>
            <a:r>
              <a:rPr lang="ru-RU" dirty="0" smtClean="0"/>
              <a:t> ячейкам в среднем.</a:t>
            </a:r>
            <a:endParaRPr lang="en-US" dirty="0" smtClean="0"/>
          </a:p>
          <a:p>
            <a:r>
              <a:rPr lang="ru-RU" dirty="0" smtClean="0"/>
              <a:t>В хеш-таблице с разрешением коллизий методом цепочек математическое ожидание времени неудачного поиска в предположении простого равно­мерного хеширования равно </a:t>
            </a:r>
            <a:r>
              <a:rPr lang="el-GR" dirty="0" smtClean="0"/>
              <a:t>θ</a:t>
            </a:r>
            <a:r>
              <a:rPr lang="ru-RU" dirty="0" smtClean="0"/>
              <a:t> (1 + </a:t>
            </a:r>
            <a:r>
              <a:rPr lang="en-US" i="1" dirty="0" smtClean="0"/>
              <a:t>a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smtClean="0"/>
              <a:t>В хеш-таблице с разрешением коллизий методом цепочек матема­тическое ожидание времени успешного поиска в предположении простого </a:t>
            </a:r>
            <a:r>
              <a:rPr lang="ru-RU" dirty="0" smtClean="0"/>
              <a:t>равномерного </a:t>
            </a:r>
            <a:r>
              <a:rPr lang="ru-RU" dirty="0" smtClean="0"/>
              <a:t>хеширования в среднем равно</a:t>
            </a:r>
            <a:r>
              <a:rPr lang="en-US" dirty="0" smtClean="0"/>
              <a:t> </a:t>
            </a:r>
            <a:r>
              <a:rPr lang="el-GR" dirty="0" smtClean="0"/>
              <a:t>θ</a:t>
            </a:r>
            <a:r>
              <a:rPr lang="ru-RU" dirty="0" smtClean="0"/>
              <a:t> (1 + </a:t>
            </a:r>
            <a:r>
              <a:rPr lang="en-US" i="1" dirty="0" smtClean="0"/>
              <a:t>a</a:t>
            </a:r>
            <a:r>
              <a:rPr lang="ru-RU" dirty="0" smtClean="0"/>
              <a:t>).</a:t>
            </a:r>
            <a:endParaRPr lang="en-US" dirty="0" smtClean="0"/>
          </a:p>
          <a:p>
            <a:r>
              <a:rPr lang="ru-RU" dirty="0" smtClean="0"/>
              <a:t>Что же означает проведенный анализ? Если количество ячеек в </a:t>
            </a:r>
            <a:r>
              <a:rPr lang="ru-RU" dirty="0" smtClean="0"/>
              <a:t>хеш-таблице</a:t>
            </a:r>
            <a:r>
              <a:rPr lang="ru-RU" dirty="0" smtClean="0"/>
              <a:t>, как минимум, пропорционально количеству элементов, хранящихся в ней, то </a:t>
            </a:r>
            <a:r>
              <a:rPr lang="en-US" dirty="0" smtClean="0"/>
              <a:t>n</a:t>
            </a:r>
            <a:r>
              <a:rPr lang="ru-RU" i="1" dirty="0" smtClean="0"/>
              <a:t> = О</a:t>
            </a:r>
            <a:r>
              <a:rPr lang="ru-RU" dirty="0" smtClean="0"/>
              <a:t> (</a:t>
            </a:r>
            <a:r>
              <a:rPr lang="ru-RU" i="1" dirty="0" smtClean="0"/>
              <a:t>т</a:t>
            </a:r>
            <a:r>
              <a:rPr lang="ru-RU" dirty="0" smtClean="0"/>
              <a:t>) и, следовательно, </a:t>
            </a:r>
            <a:r>
              <a:rPr lang="ru-RU" i="1" dirty="0" smtClean="0"/>
              <a:t>а</a:t>
            </a:r>
            <a:r>
              <a:rPr lang="ru-RU" dirty="0" smtClean="0"/>
              <a:t> = </a:t>
            </a:r>
            <a:r>
              <a:rPr lang="en-US" dirty="0" smtClean="0"/>
              <a:t>n</a:t>
            </a:r>
            <a:r>
              <a:rPr lang="ru-RU" i="1" dirty="0" smtClean="0"/>
              <a:t>/т = О</a:t>
            </a:r>
            <a:r>
              <a:rPr lang="ru-RU" dirty="0" smtClean="0"/>
              <a:t> (</a:t>
            </a:r>
            <a:r>
              <a:rPr lang="ru-RU" i="1" dirty="0" smtClean="0"/>
              <a:t>т)/</a:t>
            </a:r>
            <a:r>
              <a:rPr lang="ru-RU" i="1" dirty="0" err="1" smtClean="0"/>
              <a:t>т</a:t>
            </a:r>
            <a:r>
              <a:rPr lang="ru-RU" dirty="0" smtClean="0"/>
              <a:t> = О (1), а значит, поиск элемента в хеш-таблице в среднем требует постоянного времени.</a:t>
            </a:r>
            <a:endParaRPr lang="en-US" dirty="0" smtClean="0"/>
          </a:p>
          <a:p>
            <a:r>
              <a:rPr lang="ru-RU" dirty="0" smtClean="0"/>
              <a:t> Поскольку в худшем случае вставка элемента в хеш-таблицу занимает 0(1) времени (как и удаление элемента при использовании двусвязных списков), можно сделать вывод, что все словарные операции в хеш-таблице в среднем выполняются за время 0(1).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Хеш-функции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Качественная хеш-функция удовлетворяет (приближенно) предположению простого равномерного хеширования: для каждого ключа равновероятно помещение в любую из </a:t>
            </a:r>
            <a:r>
              <a:rPr lang="ru-RU" i="1" dirty="0" smtClean="0"/>
              <a:t>т</a:t>
            </a:r>
            <a:r>
              <a:rPr lang="ru-RU" dirty="0" smtClean="0"/>
              <a:t> ячеек, независимо от хеширования остальных ключей.</a:t>
            </a:r>
            <a:endParaRPr lang="en-US" dirty="0" smtClean="0"/>
          </a:p>
          <a:p>
            <a:r>
              <a:rPr lang="ru-RU" dirty="0" smtClean="0"/>
              <a:t> К сожалению, это условие обычно невозможно проверить, поскольку, как правило, распределение вероятностей, в соответствии с которым поступают вносимые в таблицу ключи, неизвестно; кроме того, вставляемые ключи могут не быть независимыми.</a:t>
            </a:r>
          </a:p>
          <a:p>
            <a:r>
              <a:rPr lang="ru-RU" dirty="0" smtClean="0"/>
              <a:t>Иногда распределение вероятностей оказывается известным. Например, если известно, что ключи представляют собой случайные действительные числа, рав­номерно распределенные в диапазоне 0 ≤ </a:t>
            </a:r>
            <a:r>
              <a:rPr lang="ru-RU" i="1" dirty="0" smtClean="0"/>
              <a:t>к &lt;</a:t>
            </a:r>
            <a:r>
              <a:rPr lang="ru-RU" dirty="0" smtClean="0"/>
              <a:t> 1, то хеш-функция </a:t>
            </a:r>
            <a:r>
              <a:rPr lang="en-US" i="1" dirty="0" smtClean="0"/>
              <a:t>h </a:t>
            </a:r>
            <a:r>
              <a:rPr lang="ru-RU" i="1" dirty="0" smtClean="0"/>
              <a:t>(к) = [кт</a:t>
            </a:r>
            <a:r>
              <a:rPr lang="en-US" i="1" dirty="0" smtClean="0"/>
              <a:t>]</a:t>
            </a:r>
            <a:r>
              <a:rPr lang="ru-RU" i="1" dirty="0" smtClean="0"/>
              <a:t> </a:t>
            </a:r>
            <a:r>
              <a:rPr lang="ru-RU" dirty="0" smtClean="0"/>
              <a:t>удовлетворяет условию простого равномерного хеширования.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Интерпретация ключей как целых неотрицательных чисел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1428736"/>
            <a:ext cx="8858312" cy="5429264"/>
          </a:xfrm>
        </p:spPr>
        <p:txBody>
          <a:bodyPr>
            <a:noAutofit/>
          </a:bodyPr>
          <a:lstStyle/>
          <a:p>
            <a:r>
              <a:rPr lang="ru-RU" sz="2200" dirty="0" smtClean="0"/>
              <a:t>Для большинства хеш-функций пространство ключей представляется </a:t>
            </a:r>
            <a:r>
              <a:rPr lang="ru-RU" sz="2200" dirty="0" smtClean="0"/>
              <a:t>множеством </a:t>
            </a:r>
            <a:r>
              <a:rPr lang="ru-RU" sz="2200" dirty="0" smtClean="0"/>
              <a:t>целых неотрицательных чисел </a:t>
            </a:r>
            <a:r>
              <a:rPr lang="en-US" sz="2200" dirty="0" smtClean="0"/>
              <a:t>N </a:t>
            </a:r>
            <a:r>
              <a:rPr lang="ru-RU" sz="2200" dirty="0" smtClean="0"/>
              <a:t>= {0,1,2,...}. </a:t>
            </a:r>
            <a:endParaRPr lang="en-US" sz="2200" dirty="0" smtClean="0"/>
          </a:p>
          <a:p>
            <a:r>
              <a:rPr lang="ru-RU" sz="2200" dirty="0" smtClean="0"/>
              <a:t>Если же ключи не являются целыми неотрицательными числами, то можно найти способ их интерпретации как таковых. Например, строка символов может рассматриваться как целое число, записанное в соответствующей системе счисления. Так, идентификатор </a:t>
            </a:r>
            <a:r>
              <a:rPr lang="en-US" sz="2200" dirty="0" smtClean="0"/>
              <a:t>pt </a:t>
            </a:r>
            <a:r>
              <a:rPr lang="ru-RU" sz="2200" dirty="0" smtClean="0"/>
              <a:t>можно рассматривать как пару десятичных чисел (112,116), поскольку в </a:t>
            </a:r>
            <a:r>
              <a:rPr lang="en-US" sz="2200" dirty="0" smtClean="0"/>
              <a:t>ASCII</a:t>
            </a:r>
            <a:r>
              <a:rPr lang="ru-RU" sz="2200" dirty="0" smtClean="0"/>
              <a:t>-наборе символов </a:t>
            </a:r>
            <a:r>
              <a:rPr lang="en-US" sz="2200" dirty="0" smtClean="0"/>
              <a:t>p</a:t>
            </a:r>
            <a:r>
              <a:rPr lang="ru-RU" sz="2200" dirty="0" smtClean="0"/>
              <a:t>=112</a:t>
            </a:r>
            <a:r>
              <a:rPr lang="en-US" sz="2200" dirty="0" smtClean="0"/>
              <a:t> </a:t>
            </a:r>
            <a:r>
              <a:rPr lang="ru-RU" sz="2200" dirty="0" smtClean="0"/>
              <a:t>и </a:t>
            </a:r>
            <a:r>
              <a:rPr lang="en-US" sz="2200" dirty="0" smtClean="0"/>
              <a:t>t</a:t>
            </a:r>
            <a:r>
              <a:rPr lang="ru-RU" sz="2200" dirty="0" smtClean="0"/>
              <a:t> = 116.</a:t>
            </a:r>
          </a:p>
          <a:p>
            <a:r>
              <a:rPr lang="ru-RU" sz="2200" dirty="0" smtClean="0"/>
              <a:t> Рассматривая </a:t>
            </a:r>
            <a:r>
              <a:rPr lang="en-US" sz="2200" dirty="0" smtClean="0"/>
              <a:t>pt </a:t>
            </a:r>
            <a:r>
              <a:rPr lang="ru-RU" sz="2200" dirty="0" smtClean="0"/>
              <a:t>как число в системе счисления с основанием 128, мы находим, что оно соответствует значению 112 • 128 </a:t>
            </a:r>
            <a:r>
              <a:rPr lang="en-US" sz="2200" dirty="0" smtClean="0"/>
              <a:t>+</a:t>
            </a:r>
            <a:r>
              <a:rPr lang="ru-RU" sz="2200" dirty="0" smtClean="0"/>
              <a:t>116 </a:t>
            </a:r>
            <a:r>
              <a:rPr lang="ru-RU" sz="2200" dirty="0" smtClean="0"/>
              <a:t>= 14452.</a:t>
            </a:r>
          </a:p>
          <a:p>
            <a:r>
              <a:rPr lang="ru-RU" sz="2200" dirty="0" smtClean="0"/>
              <a:t> В конкретных приложениях обычно не представляет особого труда разработать метод для представления ключей в виде (возможно, больших) целых чисел. Далее при изложении материала мы будем считать, что все ключи представляют целые неотрицательные числа.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деления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Построение хеш-функции </a:t>
            </a:r>
            <a:r>
              <a:rPr lang="ru-RU" i="1" dirty="0" smtClean="0"/>
              <a:t>методом деления</a:t>
            </a:r>
            <a:r>
              <a:rPr lang="ru-RU" dirty="0" smtClean="0"/>
              <a:t> состоит в отображении ключа </a:t>
            </a:r>
            <a:r>
              <a:rPr lang="ru-RU" i="1" dirty="0" smtClean="0"/>
              <a:t>к </a:t>
            </a:r>
            <a:r>
              <a:rPr lang="ru-RU" dirty="0" smtClean="0"/>
              <a:t>в одну из ячеек путем получения остатка от деления </a:t>
            </a:r>
            <a:r>
              <a:rPr lang="ru-RU" i="1" dirty="0" smtClean="0"/>
              <a:t>к</a:t>
            </a:r>
            <a:r>
              <a:rPr lang="ru-RU" dirty="0" smtClean="0"/>
              <a:t> на </a:t>
            </a:r>
            <a:r>
              <a:rPr lang="en-US" dirty="0" smtClean="0"/>
              <a:t>m</a:t>
            </a:r>
            <a:r>
              <a:rPr lang="ru-RU" dirty="0" smtClean="0"/>
              <a:t>, т.е. хеш-функция имеет вид </a:t>
            </a:r>
            <a:r>
              <a:rPr lang="en-US" i="1" dirty="0" smtClean="0"/>
              <a:t>h</a:t>
            </a:r>
            <a:r>
              <a:rPr lang="ru-RU" i="1" dirty="0" smtClean="0"/>
              <a:t>(</a:t>
            </a:r>
            <a:r>
              <a:rPr lang="en-US" i="1" dirty="0" smtClean="0"/>
              <a:t>k</a:t>
            </a:r>
            <a:r>
              <a:rPr lang="ru-RU" i="1" dirty="0" smtClean="0"/>
              <a:t>) = к</a:t>
            </a:r>
            <a:r>
              <a:rPr lang="ru-RU" dirty="0" smtClean="0"/>
              <a:t> </a:t>
            </a:r>
            <a:r>
              <a:rPr lang="en-US" dirty="0" smtClean="0"/>
              <a:t>mod </a:t>
            </a:r>
            <a:r>
              <a:rPr lang="ru-RU" i="1" dirty="0" smtClean="0"/>
              <a:t>т.</a:t>
            </a:r>
            <a:endParaRPr lang="ru-RU" dirty="0" smtClean="0"/>
          </a:p>
          <a:p>
            <a:r>
              <a:rPr lang="ru-RU" dirty="0" smtClean="0"/>
              <a:t>Например, если хеш-таблица имеет размер </a:t>
            </a:r>
            <a:r>
              <a:rPr lang="ru-RU" i="1" dirty="0" smtClean="0"/>
              <a:t>т =</a:t>
            </a:r>
            <a:r>
              <a:rPr lang="ru-RU" dirty="0" smtClean="0"/>
              <a:t> 12, а значение ключа </a:t>
            </a:r>
            <a:r>
              <a:rPr lang="ru-RU" i="1" dirty="0" smtClean="0"/>
              <a:t>к</a:t>
            </a:r>
            <a:r>
              <a:rPr lang="ru-RU" dirty="0" smtClean="0"/>
              <a:t> = 100, то </a:t>
            </a:r>
            <a:r>
              <a:rPr lang="en-US" i="1" dirty="0" smtClean="0"/>
              <a:t>h </a:t>
            </a:r>
            <a:r>
              <a:rPr lang="ru-RU" i="1" dirty="0" smtClean="0"/>
              <a:t>(к) = 4.</a:t>
            </a:r>
            <a:r>
              <a:rPr lang="ru-RU" dirty="0" smtClean="0"/>
              <a:t> Поскольку для вычисления хеш-функции требуется только одна операция деления, хеширование методом деления считается достаточно быстрым.</a:t>
            </a:r>
          </a:p>
          <a:p>
            <a:r>
              <a:rPr lang="ru-RU" dirty="0" smtClean="0"/>
              <a:t>При использовании данного метода мы обычно стараемся избегать некоторых значений </a:t>
            </a:r>
            <a:r>
              <a:rPr lang="ru-RU" i="1" dirty="0" smtClean="0"/>
              <a:t>т.</a:t>
            </a:r>
            <a:r>
              <a:rPr lang="ru-RU" dirty="0" smtClean="0"/>
              <a:t> Например, </a:t>
            </a:r>
            <a:r>
              <a:rPr lang="ru-RU" i="1" dirty="0" smtClean="0"/>
              <a:t>т</a:t>
            </a:r>
            <a:r>
              <a:rPr lang="ru-RU" dirty="0" smtClean="0"/>
              <a:t> не должно быть степенью 2, поскольку если </a:t>
            </a:r>
            <a:r>
              <a:rPr lang="en-US" dirty="0" smtClean="0"/>
              <a:t>m </a:t>
            </a:r>
            <a:r>
              <a:rPr lang="ru-RU" dirty="0" smtClean="0"/>
              <a:t>= 2</a:t>
            </a:r>
            <a:r>
              <a:rPr lang="ru-RU" baseline="30000" dirty="0" smtClean="0"/>
              <a:t>Р</a:t>
            </a:r>
            <a:r>
              <a:rPr lang="ru-RU" dirty="0" smtClean="0"/>
              <a:t>, то </a:t>
            </a:r>
            <a:r>
              <a:rPr lang="en-US" i="1" dirty="0" smtClean="0"/>
              <a:t>h </a:t>
            </a:r>
            <a:r>
              <a:rPr lang="ru-RU" i="1" dirty="0" smtClean="0"/>
              <a:t>(к)</a:t>
            </a:r>
            <a:r>
              <a:rPr lang="ru-RU" dirty="0" smtClean="0"/>
              <a:t> представляет собой просто </a:t>
            </a:r>
            <a:r>
              <a:rPr lang="ru-RU" i="1" dirty="0" err="1" smtClean="0"/>
              <a:t>р</a:t>
            </a:r>
            <a:r>
              <a:rPr lang="ru-RU" dirty="0" smtClean="0"/>
              <a:t> младших битов числа </a:t>
            </a:r>
            <a:r>
              <a:rPr lang="ru-RU" i="1" dirty="0" smtClean="0"/>
              <a:t>к.</a:t>
            </a:r>
          </a:p>
          <a:p>
            <a:r>
              <a:rPr lang="ru-RU" dirty="0" smtClean="0"/>
              <a:t> Если только заранее не известно, что все наборы младших </a:t>
            </a:r>
            <a:r>
              <a:rPr lang="ru-RU" i="1" dirty="0" err="1" smtClean="0"/>
              <a:t>р</a:t>
            </a:r>
            <a:r>
              <a:rPr lang="ru-RU" dirty="0" smtClean="0"/>
              <a:t> битов ключей равновероятны, лучше строить хеш-функцию таким образом, чтобы ее результат зависел от всех битов ключа.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Хеш-таблицы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многих приложений достаточны динамические множества, поддерживающие только стандартные словарные операции вставки, поиска и удаления. </a:t>
            </a:r>
            <a:endParaRPr lang="en-US" dirty="0" smtClean="0"/>
          </a:p>
          <a:p>
            <a:r>
              <a:rPr lang="ru-RU" dirty="0" smtClean="0"/>
              <a:t>Например, компилятор языка программирования поддерживает таблицу символов, в которой ключами элементов являются произвольные символьные строки, соответствующие идентификаторам в языке.</a:t>
            </a:r>
            <a:endParaRPr lang="en-US" dirty="0" smtClean="0"/>
          </a:p>
          <a:p>
            <a:r>
              <a:rPr lang="ru-RU" dirty="0" smtClean="0"/>
              <a:t> Хеш-таблица представляет собой эффективную структуру данных для реализации словарей. Хотя на поиск элемента в хеш-таблице может в наихудшем случае потребоваться столько же времени, что и в связанном списке, а именно </a:t>
            </a:r>
            <a:r>
              <a:rPr lang="el-GR" dirty="0" smtClean="0"/>
              <a:t>θ</a:t>
            </a:r>
            <a:r>
              <a:rPr lang="ru-RU" dirty="0" smtClean="0"/>
              <a:t>(</a:t>
            </a:r>
            <a:r>
              <a:rPr lang="en-US" dirty="0" smtClean="0"/>
              <a:t>n</a:t>
            </a:r>
            <a:r>
              <a:rPr lang="ru-RU" dirty="0" smtClean="0"/>
              <a:t>), на практике хеширование исключительно эффективно. </a:t>
            </a:r>
            <a:endParaRPr lang="en-US" dirty="0" smtClean="0"/>
          </a:p>
          <a:p>
            <a:r>
              <a:rPr lang="ru-RU" dirty="0" smtClean="0"/>
              <a:t>При </a:t>
            </a:r>
            <a:r>
              <a:rPr lang="ru-RU" dirty="0" smtClean="0"/>
              <a:t>вполне обоснованных допущениях математическое ожидание времени поиска элемента в хеш-таблице составляет </a:t>
            </a:r>
            <a:r>
              <a:rPr lang="el-GR" dirty="0" smtClean="0"/>
              <a:t>θ</a:t>
            </a:r>
            <a:r>
              <a:rPr lang="ru-RU" dirty="0" smtClean="0"/>
              <a:t>(1).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Зачастую хорошие результаты можно получить, выбирая в качестве значения </a:t>
            </a:r>
            <a:r>
              <a:rPr lang="ru-RU" i="1" dirty="0" smtClean="0"/>
              <a:t>т</a:t>
            </a:r>
            <a:r>
              <a:rPr lang="ru-RU" dirty="0" smtClean="0"/>
              <a:t> простое число, достаточно далекое от степени двойки.</a:t>
            </a:r>
          </a:p>
          <a:p>
            <a:r>
              <a:rPr lang="ru-RU" dirty="0" smtClean="0"/>
              <a:t> Предположим, например, что мы хотим создать хеш-таблицу с разрешением коллизий методом цепочек для хранения </a:t>
            </a:r>
            <a:r>
              <a:rPr lang="en-US" dirty="0" smtClean="0"/>
              <a:t>n</a:t>
            </a:r>
            <a:r>
              <a:rPr lang="ru-RU" i="1" dirty="0" smtClean="0"/>
              <a:t> </a:t>
            </a:r>
            <a:r>
              <a:rPr lang="ru-RU" i="1" dirty="0" smtClean="0"/>
              <a:t>=</a:t>
            </a:r>
            <a:r>
              <a:rPr lang="ru-RU" dirty="0" smtClean="0"/>
              <a:t> 2000 символьных строк, размер символов в которых равен 8 битам.</a:t>
            </a:r>
          </a:p>
          <a:p>
            <a:r>
              <a:rPr lang="ru-RU" dirty="0" smtClean="0"/>
              <a:t> Нас устраивает проверка в среднем трех элементов при неудачном поиске, так что мы выбираем размер таблицы равным </a:t>
            </a:r>
            <a:r>
              <a:rPr lang="ru-RU" i="1" dirty="0" smtClean="0"/>
              <a:t>т</a:t>
            </a:r>
            <a:r>
              <a:rPr lang="ru-RU" dirty="0" smtClean="0"/>
              <a:t> = 701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Число 701 выбрано как простое число, близкое к величине 2000/3 и не являющееся степенью 2.</a:t>
            </a:r>
          </a:p>
          <a:p>
            <a:r>
              <a:rPr lang="ru-RU" dirty="0" smtClean="0"/>
              <a:t> Рассматривая каждый ключ </a:t>
            </a:r>
            <a:r>
              <a:rPr lang="ru-RU" i="1" dirty="0" smtClean="0"/>
              <a:t>к</a:t>
            </a:r>
            <a:r>
              <a:rPr lang="ru-RU" dirty="0" smtClean="0"/>
              <a:t> как целое число, мы получаем искомую хеш-функцию:</a:t>
            </a:r>
          </a:p>
          <a:p>
            <a:pPr algn="ctr">
              <a:buNone/>
            </a:pPr>
            <a:r>
              <a:rPr lang="en-US" i="1" dirty="0" smtClean="0"/>
              <a:t>h(k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= </a:t>
            </a:r>
            <a:r>
              <a:rPr lang="ru-RU" i="1" dirty="0" smtClean="0"/>
              <a:t>к</a:t>
            </a:r>
            <a:r>
              <a:rPr lang="ru-RU" dirty="0" smtClean="0"/>
              <a:t> </a:t>
            </a:r>
            <a:r>
              <a:rPr lang="en-US" dirty="0" smtClean="0"/>
              <a:t>mod </a:t>
            </a:r>
            <a:r>
              <a:rPr lang="ru-RU" dirty="0" smtClean="0"/>
              <a:t>701.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умножения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Построение хеш-функции </a:t>
            </a:r>
            <a:r>
              <a:rPr lang="ru-RU" i="1" dirty="0" smtClean="0"/>
              <a:t>методом умножения</a:t>
            </a:r>
            <a:r>
              <a:rPr lang="ru-RU" dirty="0" smtClean="0"/>
              <a:t> выполняется в два этапа. Сначала мы умножаем ключ </a:t>
            </a:r>
            <a:r>
              <a:rPr lang="ru-RU" i="1" dirty="0" smtClean="0"/>
              <a:t>к</a:t>
            </a:r>
            <a:r>
              <a:rPr lang="ru-RU" dirty="0" smtClean="0"/>
              <a:t> на константу 0 &lt; </a:t>
            </a:r>
            <a:r>
              <a:rPr lang="ru-RU" i="1" dirty="0" smtClean="0"/>
              <a:t>А</a:t>
            </a:r>
            <a:r>
              <a:rPr lang="ru-RU" dirty="0" smtClean="0"/>
              <a:t> &lt; 1 и получаем дробную часть полученного произведения.</a:t>
            </a:r>
          </a:p>
          <a:p>
            <a:r>
              <a:rPr lang="ru-RU" dirty="0" smtClean="0"/>
              <a:t> Затем мы умножаем полученное значение </a:t>
            </a:r>
            <a:r>
              <a:rPr lang="ru-RU" dirty="0" smtClean="0"/>
              <a:t>на</a:t>
            </a:r>
            <a:r>
              <a:rPr lang="en-US" dirty="0" smtClean="0"/>
              <a:t> m </a:t>
            </a:r>
            <a:r>
              <a:rPr lang="ru-RU" dirty="0" smtClean="0"/>
              <a:t>и </a:t>
            </a:r>
            <a:r>
              <a:rPr lang="ru-RU" dirty="0" smtClean="0"/>
              <a:t>применяем к нему функцию “</a:t>
            </a:r>
            <a:r>
              <a:rPr lang="en-US" dirty="0" smtClean="0"/>
              <a:t>floor</a:t>
            </a:r>
            <a:r>
              <a:rPr lang="ru-RU" dirty="0" smtClean="0"/>
              <a:t>” т.е.</a:t>
            </a:r>
            <a:endParaRPr lang="en-US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en-US" i="1" dirty="0" smtClean="0"/>
              <a:t>h </a:t>
            </a:r>
            <a:r>
              <a:rPr lang="ru-RU" i="1" dirty="0" smtClean="0"/>
              <a:t>(к) </a:t>
            </a:r>
            <a:r>
              <a:rPr lang="en-US" i="1" dirty="0" smtClean="0"/>
              <a:t>=</a:t>
            </a:r>
            <a:r>
              <a:rPr lang="ru-RU" i="1" dirty="0" smtClean="0"/>
              <a:t> </a:t>
            </a:r>
            <a:r>
              <a:rPr lang="ru-RU" i="1" dirty="0" smtClean="0"/>
              <a:t>[т (кА </a:t>
            </a:r>
            <a:r>
              <a:rPr lang="en-US" i="1" dirty="0" smtClean="0"/>
              <a:t>mod </a:t>
            </a:r>
            <a:r>
              <a:rPr lang="ru-RU" i="1" dirty="0" smtClean="0"/>
              <a:t>1</a:t>
            </a:r>
            <a:r>
              <a:rPr lang="en-US" i="1" dirty="0" smtClean="0"/>
              <a:t>)] </a:t>
            </a:r>
            <a:r>
              <a:rPr lang="en-US" i="1" dirty="0" smtClean="0"/>
              <a:t>,</a:t>
            </a:r>
          </a:p>
          <a:p>
            <a:endParaRPr lang="ru-RU" i="1" dirty="0" smtClean="0"/>
          </a:p>
          <a:p>
            <a:r>
              <a:rPr lang="ru-RU" dirty="0" smtClean="0"/>
              <a:t>где выражение </a:t>
            </a:r>
            <a:r>
              <a:rPr lang="ru-RU" i="1" dirty="0" smtClean="0"/>
              <a:t>“кА</a:t>
            </a:r>
            <a:r>
              <a:rPr lang="ru-RU" dirty="0" smtClean="0"/>
              <a:t> </a:t>
            </a:r>
            <a:r>
              <a:rPr lang="en-US" dirty="0" smtClean="0"/>
              <a:t>mod </a:t>
            </a:r>
            <a:r>
              <a:rPr lang="ru-RU" dirty="0" smtClean="0"/>
              <a:t>1” означает получение дробной части произведения </a:t>
            </a:r>
            <a:r>
              <a:rPr lang="ru-RU" i="1" dirty="0" smtClean="0"/>
              <a:t>кА</a:t>
            </a:r>
            <a:r>
              <a:rPr lang="ru-RU" dirty="0" smtClean="0"/>
              <a:t>, т.е. величину </a:t>
            </a:r>
            <a:r>
              <a:rPr lang="ru-RU" i="1" dirty="0" smtClean="0"/>
              <a:t>к А</a:t>
            </a:r>
            <a:r>
              <a:rPr lang="ru-RU" dirty="0" smtClean="0"/>
              <a:t> — </a:t>
            </a:r>
            <a:r>
              <a:rPr lang="ru-RU" i="1" dirty="0" smtClean="0"/>
              <a:t>[к А</a:t>
            </a:r>
            <a:r>
              <a:rPr lang="ru-RU" dirty="0" smtClean="0"/>
              <a:t>].</a:t>
            </a:r>
          </a:p>
          <a:p>
            <a:r>
              <a:rPr lang="ru-RU" dirty="0" smtClean="0"/>
              <a:t>Достоинство метода умножения заключается в том, что значение </a:t>
            </a:r>
            <a:r>
              <a:rPr lang="ru-RU" i="1" dirty="0" smtClean="0"/>
              <a:t>т</a:t>
            </a:r>
            <a:r>
              <a:rPr lang="ru-RU" dirty="0" smtClean="0"/>
              <a:t> перестает быть критичным.</a:t>
            </a:r>
            <a:endParaRPr lang="en-US" dirty="0" smtClean="0"/>
          </a:p>
          <a:p>
            <a:r>
              <a:rPr lang="ru-RU" dirty="0" smtClean="0"/>
              <a:t> Обычно величина </a:t>
            </a:r>
            <a:r>
              <a:rPr lang="ru-RU" i="1" dirty="0" smtClean="0"/>
              <a:t>т</a:t>
            </a:r>
            <a:r>
              <a:rPr lang="ru-RU" dirty="0" smtClean="0"/>
              <a:t> из соображений удобства реализации функции выбирается равной степени 2. Пусть у нас имеется компьютер с размером слова </a:t>
            </a:r>
            <a:r>
              <a:rPr lang="en-US" i="1" dirty="0" smtClean="0"/>
              <a:t>w</a:t>
            </a:r>
            <a:r>
              <a:rPr lang="en-US" dirty="0" smtClean="0"/>
              <a:t> </a:t>
            </a:r>
            <a:r>
              <a:rPr lang="ru-RU" dirty="0" smtClean="0"/>
              <a:t>битов и </a:t>
            </a:r>
            <a:r>
              <a:rPr lang="ru-RU" i="1" dirty="0" smtClean="0"/>
              <a:t>к</a:t>
            </a:r>
            <a:r>
              <a:rPr lang="ru-RU" dirty="0" smtClean="0"/>
              <a:t> помещается в одно слово.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472518" cy="3143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Ограничим возможные значения константы </a:t>
            </a:r>
            <a:r>
              <a:rPr lang="ru-RU" i="1" dirty="0" smtClean="0"/>
              <a:t>А</a:t>
            </a:r>
            <a:r>
              <a:rPr lang="ru-RU" dirty="0" smtClean="0"/>
              <a:t> видом </a:t>
            </a:r>
            <a:r>
              <a:rPr lang="en-US" i="1" dirty="0" smtClean="0"/>
              <a:t>s</a:t>
            </a:r>
            <a:r>
              <a:rPr lang="ru-RU" i="1" dirty="0" smtClean="0"/>
              <a:t>/2</a:t>
            </a:r>
            <a:r>
              <a:rPr lang="en-US" baseline="30000" dirty="0" smtClean="0"/>
              <a:t>w</a:t>
            </a:r>
            <a:r>
              <a:rPr lang="ru-RU" dirty="0" smtClean="0"/>
              <a:t>, где </a:t>
            </a:r>
            <a:r>
              <a:rPr lang="en-US" i="1" dirty="0" smtClean="0"/>
              <a:t>s </a:t>
            </a:r>
            <a:r>
              <a:rPr lang="ru-RU" i="1" dirty="0" smtClean="0"/>
              <a:t>—</a:t>
            </a:r>
            <a:r>
              <a:rPr lang="ru-RU" dirty="0" smtClean="0"/>
              <a:t> целое число из диапазона 0 &lt; </a:t>
            </a:r>
            <a:r>
              <a:rPr lang="en-US" i="1" dirty="0" smtClean="0"/>
              <a:t>s </a:t>
            </a:r>
            <a:r>
              <a:rPr lang="ru-RU" i="1" dirty="0" smtClean="0"/>
              <a:t>&lt; 2</a:t>
            </a:r>
            <a:r>
              <a:rPr lang="en-US" i="1" baseline="30000" dirty="0" smtClean="0"/>
              <a:t>w</a:t>
            </a:r>
            <a:r>
              <a:rPr lang="ru-RU" i="1" dirty="0" smtClean="0"/>
              <a:t>.</a:t>
            </a:r>
            <a:r>
              <a:rPr lang="ru-RU" dirty="0" smtClean="0"/>
              <a:t> Тогда мы сначала умножаем </a:t>
            </a:r>
            <a:r>
              <a:rPr lang="ru-RU" i="1" dirty="0" smtClean="0"/>
              <a:t>к</a:t>
            </a:r>
            <a:r>
              <a:rPr lang="ru-RU" dirty="0" smtClean="0"/>
              <a:t> на </a:t>
            </a:r>
            <a:r>
              <a:rPr lang="en-US" dirty="0" smtClean="0"/>
              <a:t>w</a:t>
            </a:r>
            <a:r>
              <a:rPr lang="ru-RU" dirty="0" smtClean="0"/>
              <a:t>-битовое целое число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ru-RU" dirty="0" smtClean="0"/>
              <a:t>= </a:t>
            </a:r>
            <a:r>
              <a:rPr lang="ru-RU" i="1" dirty="0" smtClean="0"/>
              <a:t>А</a:t>
            </a:r>
            <a:r>
              <a:rPr lang="ru-RU" dirty="0" smtClean="0"/>
              <a:t> • </a:t>
            </a:r>
            <a:r>
              <a:rPr lang="ru-RU" i="1" dirty="0" smtClean="0"/>
              <a:t>2</a:t>
            </a:r>
            <a:r>
              <a:rPr lang="en-US" i="1" baseline="30000" dirty="0" smtClean="0"/>
              <a:t>w</a:t>
            </a:r>
            <a:endParaRPr lang="en-US" dirty="0" smtClean="0"/>
          </a:p>
          <a:p>
            <a:r>
              <a:rPr lang="ru-RU" dirty="0" smtClean="0"/>
              <a:t>Результат представляет собой </a:t>
            </a:r>
            <a:r>
              <a:rPr lang="en-US" dirty="0" smtClean="0"/>
              <a:t>2w</a:t>
            </a:r>
            <a:r>
              <a:rPr lang="ru-RU" dirty="0" smtClean="0"/>
              <a:t>-битовое число </a:t>
            </a:r>
            <a:r>
              <a:rPr lang="en-US" i="1" dirty="0" smtClean="0"/>
              <a:t>r</a:t>
            </a:r>
            <a:r>
              <a:rPr lang="en-US" i="1" baseline="-25000" dirty="0" smtClean="0"/>
              <a:t>1</a:t>
            </a:r>
            <a:r>
              <a:rPr lang="ru-RU" i="1" dirty="0" smtClean="0"/>
              <a:t>2</a:t>
            </a:r>
            <a:r>
              <a:rPr lang="en-US" i="1" baseline="30000" dirty="0" smtClean="0"/>
              <a:t>w</a:t>
            </a:r>
            <a:r>
              <a:rPr lang="en-US" dirty="0" smtClean="0"/>
              <a:t> </a:t>
            </a:r>
            <a:r>
              <a:rPr lang="ru-RU" dirty="0" smtClean="0"/>
              <a:t>+</a:t>
            </a:r>
            <a:r>
              <a:rPr lang="en-US" dirty="0" smtClean="0"/>
              <a:t>r</a:t>
            </a:r>
            <a:r>
              <a:rPr lang="ru-RU" baseline="-25000" dirty="0" smtClean="0"/>
              <a:t>о</a:t>
            </a:r>
            <a:r>
              <a:rPr lang="ru-RU" dirty="0" smtClean="0"/>
              <a:t>, где </a:t>
            </a:r>
            <a:r>
              <a:rPr lang="en-US" i="1" dirty="0" smtClean="0"/>
              <a:t>r</a:t>
            </a:r>
            <a:r>
              <a:rPr lang="en-US" i="1" baseline="-25000" dirty="0" smtClean="0"/>
              <a:t>1</a:t>
            </a:r>
            <a:r>
              <a:rPr lang="ru-RU" i="1" dirty="0" smtClean="0"/>
              <a:t> —</a:t>
            </a:r>
            <a:r>
              <a:rPr lang="ru-RU" dirty="0" smtClean="0"/>
              <a:t> старшее слово произведения, а </a:t>
            </a:r>
            <a:r>
              <a:rPr lang="en-US" i="1" dirty="0" smtClean="0"/>
              <a:t>r</a:t>
            </a:r>
            <a:r>
              <a:rPr lang="en-US" i="1" baseline="-25000" dirty="0" smtClean="0"/>
              <a:t>0</a:t>
            </a:r>
            <a:r>
              <a:rPr lang="ru-RU" i="1" dirty="0" smtClean="0"/>
              <a:t> — </a:t>
            </a:r>
            <a:r>
              <a:rPr lang="ru-RU" dirty="0" smtClean="0"/>
              <a:t>младшее. </a:t>
            </a:r>
            <a:endParaRPr lang="en-US" dirty="0" smtClean="0"/>
          </a:p>
          <a:p>
            <a:r>
              <a:rPr lang="ru-RU" dirty="0" smtClean="0"/>
              <a:t>Старшие </a:t>
            </a:r>
            <a:r>
              <a:rPr lang="ru-RU" i="1" dirty="0" err="1" smtClean="0"/>
              <a:t>р</a:t>
            </a:r>
            <a:r>
              <a:rPr lang="ru-RU" dirty="0" smtClean="0"/>
              <a:t> битов числа </a:t>
            </a:r>
            <a:r>
              <a:rPr lang="en-US" dirty="0" smtClean="0"/>
              <a:t>r</a:t>
            </a:r>
            <a:r>
              <a:rPr lang="ru-RU" baseline="-25000" dirty="0" smtClean="0"/>
              <a:t>о</a:t>
            </a:r>
            <a:r>
              <a:rPr lang="ru-RU" dirty="0" smtClean="0"/>
              <a:t> представляют собой искомое </a:t>
            </a:r>
            <a:r>
              <a:rPr lang="en-US" dirty="0" smtClean="0"/>
              <a:t>p</a:t>
            </a:r>
            <a:r>
              <a:rPr lang="ru-RU" dirty="0" smtClean="0"/>
              <a:t>-битовое </a:t>
            </a:r>
            <a:r>
              <a:rPr lang="ru-RU" dirty="0" err="1" smtClean="0"/>
              <a:t>хеш</a:t>
            </a:r>
            <a:r>
              <a:rPr lang="ru-RU" dirty="0" smtClean="0"/>
              <a:t>- значение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982" t="21721" r="9503" b="22951"/>
          <a:stretch>
            <a:fillRect/>
          </a:stretch>
        </p:blipFill>
        <p:spPr bwMode="auto">
          <a:xfrm>
            <a:off x="1357290" y="0"/>
            <a:ext cx="65722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Хотя описанный метод работает с любыми значениями константы </a:t>
            </a:r>
            <a:r>
              <a:rPr lang="ru-RU" i="1" dirty="0" smtClean="0"/>
              <a:t>А</a:t>
            </a:r>
            <a:r>
              <a:rPr lang="ru-RU" dirty="0" smtClean="0"/>
              <a:t>, некоторые значения дают лучшие результаты по сравнению с другими.</a:t>
            </a:r>
            <a:endParaRPr lang="en-US" dirty="0" smtClean="0"/>
          </a:p>
          <a:p>
            <a:r>
              <a:rPr lang="ru-RU" dirty="0" smtClean="0"/>
              <a:t> Оптимальный выбор зависит от характеристик </a:t>
            </a:r>
            <a:r>
              <a:rPr lang="ru-RU" dirty="0" err="1" smtClean="0"/>
              <a:t>хешируемых</a:t>
            </a:r>
            <a:r>
              <a:rPr lang="ru-RU" dirty="0" smtClean="0"/>
              <a:t> данных.</a:t>
            </a:r>
            <a:endParaRPr lang="en-US" dirty="0" smtClean="0"/>
          </a:p>
          <a:p>
            <a:r>
              <a:rPr lang="ru-RU" dirty="0" smtClean="0"/>
              <a:t>  Кнут предложил использовать дающее неплохие результаты значение</a:t>
            </a:r>
          </a:p>
          <a:p>
            <a:pPr algn="ctr">
              <a:buNone/>
            </a:pPr>
            <a:r>
              <a:rPr lang="ru-RU" i="1" dirty="0" smtClean="0"/>
              <a:t>А</a:t>
            </a:r>
            <a:r>
              <a:rPr lang="ru-RU" dirty="0" smtClean="0"/>
              <a:t> ≈ (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ru-RU" dirty="0" smtClean="0"/>
              <a:t>5</a:t>
            </a:r>
            <a:r>
              <a:rPr lang="en-US" dirty="0" smtClean="0"/>
              <a:t>)</a:t>
            </a:r>
            <a:r>
              <a:rPr lang="ru-RU" dirty="0" smtClean="0"/>
              <a:t>- </a:t>
            </a:r>
            <a:r>
              <a:rPr lang="en-US" dirty="0" smtClean="0"/>
              <a:t>1</a:t>
            </a:r>
            <a:r>
              <a:rPr lang="ru-RU" dirty="0" smtClean="0"/>
              <a:t>)/2 ≈ 0.6180339887...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Возьмем </a:t>
            </a:r>
            <a:r>
              <a:rPr lang="ru-RU" dirty="0" smtClean="0"/>
              <a:t>в качестве примера </a:t>
            </a:r>
            <a:r>
              <a:rPr lang="ru-RU" i="1" dirty="0" smtClean="0"/>
              <a:t>к</a:t>
            </a:r>
            <a:r>
              <a:rPr lang="ru-RU" dirty="0" smtClean="0"/>
              <a:t> = 123456, </a:t>
            </a:r>
            <a:r>
              <a:rPr lang="ru-RU" i="1" dirty="0" err="1" smtClean="0"/>
              <a:t>р</a:t>
            </a:r>
            <a:r>
              <a:rPr lang="ru-RU" i="1" dirty="0" smtClean="0"/>
              <a:t> =</a:t>
            </a:r>
            <a:r>
              <a:rPr lang="ru-RU" dirty="0" smtClean="0"/>
              <a:t> 14, </a:t>
            </a:r>
            <a:r>
              <a:rPr lang="ru-RU" i="1" dirty="0" smtClean="0"/>
              <a:t>т</a:t>
            </a:r>
            <a:r>
              <a:rPr lang="ru-RU" dirty="0" smtClean="0"/>
              <a:t> = 2</a:t>
            </a:r>
            <a:r>
              <a:rPr lang="ru-RU" baseline="30000" dirty="0" smtClean="0"/>
              <a:t>14</a:t>
            </a:r>
            <a:r>
              <a:rPr lang="ru-RU" dirty="0" smtClean="0"/>
              <a:t> = 16384 и </a:t>
            </a:r>
            <a:r>
              <a:rPr lang="en-US" i="1" dirty="0" smtClean="0"/>
              <a:t>w</a:t>
            </a:r>
            <a:r>
              <a:rPr lang="en-US" dirty="0" smtClean="0"/>
              <a:t> </a:t>
            </a:r>
            <a:r>
              <a:rPr lang="ru-RU" dirty="0" smtClean="0"/>
              <a:t>= 32.</a:t>
            </a:r>
            <a:endParaRPr lang="en-US" dirty="0" smtClean="0"/>
          </a:p>
          <a:p>
            <a:r>
              <a:rPr lang="ru-RU" dirty="0" smtClean="0"/>
              <a:t> Принимая предложение Кнута, выбираем значение </a:t>
            </a:r>
            <a:r>
              <a:rPr lang="ru-RU" i="1" dirty="0" smtClean="0"/>
              <a:t>А</a:t>
            </a:r>
            <a:r>
              <a:rPr lang="ru-RU" dirty="0" smtClean="0"/>
              <a:t> в виде </a:t>
            </a:r>
            <a:r>
              <a:rPr lang="en-US" i="1" dirty="0" smtClean="0"/>
              <a:t>s</a:t>
            </a:r>
            <a:r>
              <a:rPr lang="ru-RU" i="1" dirty="0" smtClean="0"/>
              <a:t>/2</a:t>
            </a:r>
            <a:r>
              <a:rPr lang="en-US" i="1" baseline="30000" dirty="0" smtClean="0"/>
              <a:t>w</a:t>
            </a:r>
            <a:r>
              <a:rPr lang="ru-RU" i="1" dirty="0" smtClean="0"/>
              <a:t>,</a:t>
            </a:r>
            <a:r>
              <a:rPr lang="ru-RU" dirty="0" smtClean="0"/>
              <a:t> ближайшее к величине (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ru-RU" dirty="0" smtClean="0"/>
              <a:t>5</a:t>
            </a:r>
            <a:r>
              <a:rPr lang="en-US" dirty="0" smtClean="0"/>
              <a:t>)</a:t>
            </a:r>
            <a:r>
              <a:rPr lang="ru-RU" dirty="0" smtClean="0"/>
              <a:t> — 1)/2, так что </a:t>
            </a:r>
            <a:r>
              <a:rPr lang="ru-RU" i="1" dirty="0" smtClean="0"/>
              <a:t>А =</a:t>
            </a:r>
            <a:r>
              <a:rPr lang="ru-RU" dirty="0" smtClean="0"/>
              <a:t> 2654435769/2</a:t>
            </a:r>
            <a:r>
              <a:rPr lang="ru-RU" baseline="30000" dirty="0" smtClean="0"/>
              <a:t>32</a:t>
            </a:r>
            <a:r>
              <a:rPr lang="ru-RU" dirty="0" smtClean="0"/>
              <a:t>. Тогда </a:t>
            </a:r>
            <a:r>
              <a:rPr lang="ru-RU" i="1" dirty="0" smtClean="0"/>
              <a:t>к </a:t>
            </a:r>
            <a:r>
              <a:rPr lang="en-US" i="1" dirty="0" smtClean="0"/>
              <a:t>*</a:t>
            </a:r>
            <a:r>
              <a:rPr lang="ru-RU" i="1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ru-RU" dirty="0" smtClean="0"/>
              <a:t>= 327 706 022 297 664 = (76 300 • 2</a:t>
            </a:r>
            <a:r>
              <a:rPr lang="ru-RU" baseline="30000" dirty="0" smtClean="0"/>
              <a:t>32</a:t>
            </a:r>
            <a:r>
              <a:rPr lang="ru-RU" dirty="0" smtClean="0"/>
              <a:t>) + 17612 864,</a:t>
            </a:r>
            <a:r>
              <a:rPr lang="en-US" dirty="0" smtClean="0"/>
              <a:t> </a:t>
            </a:r>
            <a:r>
              <a:rPr lang="ru-RU" dirty="0" smtClean="0"/>
              <a:t>и, соответственно, </a:t>
            </a:r>
            <a:r>
              <a:rPr lang="en-US" i="1" dirty="0" smtClean="0"/>
              <a:t>r</a:t>
            </a:r>
            <a:r>
              <a:rPr lang="en-US" i="1" baseline="-25000" dirty="0" smtClean="0"/>
              <a:t>1</a:t>
            </a:r>
            <a:r>
              <a:rPr lang="ru-RU" dirty="0" smtClean="0"/>
              <a:t> = 76 300 и 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ru-RU" dirty="0" smtClean="0"/>
              <a:t> = 17 612 864.</a:t>
            </a:r>
            <a:endParaRPr lang="en-US" dirty="0" smtClean="0"/>
          </a:p>
          <a:p>
            <a:r>
              <a:rPr lang="ru-RU" dirty="0" smtClean="0"/>
              <a:t> Старшие 14 битов числа </a:t>
            </a:r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r>
              <a:rPr lang="ru-RU" dirty="0" smtClean="0"/>
              <a:t> дают нам </a:t>
            </a:r>
            <a:r>
              <a:rPr lang="ru-RU" dirty="0" err="1" smtClean="0"/>
              <a:t>хеш-значение</a:t>
            </a:r>
            <a:r>
              <a:rPr lang="ru-RU" dirty="0" smtClean="0"/>
              <a:t> </a:t>
            </a:r>
            <a:r>
              <a:rPr lang="en-US" i="1" dirty="0" smtClean="0"/>
              <a:t>h </a:t>
            </a:r>
            <a:r>
              <a:rPr lang="ru-RU" i="1" dirty="0" smtClean="0"/>
              <a:t>(к)</a:t>
            </a:r>
            <a:r>
              <a:rPr lang="ru-RU" dirty="0" smtClean="0"/>
              <a:t> = 67.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Универсальное хеширование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Если недоброжелатель будет умышленно выбирать ключи для хеширования при помощи конкретной хеш-функции, то он сможет подобрать </a:t>
            </a:r>
            <a:r>
              <a:rPr lang="en-US" dirty="0" smtClean="0"/>
              <a:t>n</a:t>
            </a:r>
            <a:r>
              <a:rPr lang="ru-RU" dirty="0" smtClean="0"/>
              <a:t> значений, которые будут </a:t>
            </a:r>
            <a:r>
              <a:rPr lang="ru-RU" dirty="0" err="1" smtClean="0"/>
              <a:t>хешироваться</a:t>
            </a:r>
            <a:r>
              <a:rPr lang="ru-RU" dirty="0" smtClean="0"/>
              <a:t> в одну и ту же ячейку таблицы, приводя к среднему времени выборки 0(</a:t>
            </a:r>
            <a:r>
              <a:rPr lang="en-US" dirty="0" smtClean="0"/>
              <a:t>n</a:t>
            </a:r>
            <a:r>
              <a:rPr lang="ru-RU" dirty="0" smtClean="0"/>
              <a:t>). Таким образом, любая фиксированная хеш-функция становится уязвимой, и единственный эффективный выход из ситуации — </a:t>
            </a:r>
            <a:r>
              <a:rPr lang="ru-RU" i="1" dirty="0" smtClean="0"/>
              <a:t>случайный </a:t>
            </a:r>
            <a:r>
              <a:rPr lang="ru-RU" dirty="0" smtClean="0"/>
              <a:t>выбор хеш-функции, </a:t>
            </a:r>
            <a:r>
              <a:rPr lang="ru-RU" i="1" dirty="0" smtClean="0"/>
              <a:t>не зависящий</a:t>
            </a:r>
            <a:r>
              <a:rPr lang="ru-RU" dirty="0" smtClean="0"/>
              <a:t> от того, с какими именно ключами ей предстоит работать.</a:t>
            </a:r>
            <a:endParaRPr lang="en-US" dirty="0" smtClean="0"/>
          </a:p>
          <a:p>
            <a:r>
              <a:rPr lang="ru-RU" dirty="0" smtClean="0"/>
              <a:t> Такой подход, который называется </a:t>
            </a:r>
            <a:r>
              <a:rPr lang="ru-RU" i="1" dirty="0" smtClean="0"/>
              <a:t>универсальным хешированием, </a:t>
            </a:r>
            <a:r>
              <a:rPr lang="ru-RU" dirty="0" smtClean="0"/>
              <a:t>гарантирует хорошую производительность в среднем, независимо от того, какие данные будут выбраны злоумышленником.</a:t>
            </a:r>
            <a:endParaRPr lang="en-US" dirty="0" smtClean="0"/>
          </a:p>
          <a:p>
            <a:r>
              <a:rPr lang="ru-RU" dirty="0" smtClean="0"/>
              <a:t>Главная идея универсального хеширования состоит в случайном выборе </a:t>
            </a:r>
            <a:r>
              <a:rPr lang="ru-RU" dirty="0" err="1" smtClean="0"/>
              <a:t>хеш</a:t>
            </a:r>
            <a:r>
              <a:rPr lang="ru-RU" dirty="0" smtClean="0"/>
              <a:t>- функции из некоторого тщательно отобранного класса функций в начале работы программы.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Как и в случае быстрой сортировки, рандомизация гарантирует, что одни и те же входные данные не могут постоянно давать наихудшее поведение алгоритма. В силу рандомизации алгоритм будет работать всякий раз по- разному, даже для одних и тех же входных данных, что гарантирует высокую среднюю производительность для любых входных данных. </a:t>
            </a:r>
            <a:endParaRPr lang="en-US" dirty="0" smtClean="0"/>
          </a:p>
          <a:p>
            <a:r>
              <a:rPr lang="ru-RU" dirty="0" smtClean="0"/>
              <a:t>Возвращаясь к примеру с таблицей символов компилятора, мы обнаружим, что никакой выбор программистом имен идентификаторов не может привести к постоянному снижению производительности хеширования.</a:t>
            </a:r>
            <a:endParaRPr lang="en-US" dirty="0" smtClean="0"/>
          </a:p>
          <a:p>
            <a:r>
              <a:rPr lang="ru-RU" dirty="0" smtClean="0"/>
              <a:t> Такое снижение возможно только тогда, когда компилятором выбрана случайная хеш-функция, которая приводит к плохому</a:t>
            </a:r>
            <a:r>
              <a:rPr lang="en-US" dirty="0" smtClean="0"/>
              <a:t> </a:t>
            </a:r>
            <a:r>
              <a:rPr lang="ru-RU" dirty="0" smtClean="0"/>
              <a:t>хешированию конкретных входных данных; однако вероятность такой ситуации очень мала и одинакова для любого множества идентификаторов одного и то же размера.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00858"/>
          </a:xfrm>
        </p:spPr>
        <p:txBody>
          <a:bodyPr>
            <a:noAutofit/>
          </a:bodyPr>
          <a:lstStyle/>
          <a:p>
            <a:r>
              <a:rPr lang="ru-RU" sz="2300" dirty="0" smtClean="0"/>
              <a:t>Хеш-таблица представляет собой обобщение обычного массива. Возможность прямой индексации элементов обычного массива обеспечивает доступ к произвольной позиции в массиве за время 0(1). Прямая индексация применима, если мы в состоянии выделить массив размера, достаточного для того, чтобы для каждого возможного значения ключа имелась своя ячейка.</a:t>
            </a:r>
          </a:p>
          <a:p>
            <a:r>
              <a:rPr lang="ru-RU" sz="2300" dirty="0" smtClean="0"/>
              <a:t>Если количество реально хранящихся в массиве ключей мало по сравнению с количеством возможных значений ключей, эффективной альтернативой массива с прямой индексацией становится хеш-таблица, которая обычно использует массив с размером, пропорциональным количеству реально хранящихся в нем ключей.</a:t>
            </a:r>
          </a:p>
          <a:p>
            <a:r>
              <a:rPr lang="ru-RU" sz="2300" dirty="0" smtClean="0"/>
              <a:t> Вместо непосредственного использования ключа в качестве индекса массива, индекс </a:t>
            </a:r>
            <a:r>
              <a:rPr lang="ru-RU" sz="2300" b="1" i="1" dirty="0" smtClean="0"/>
              <a:t>вычисляется</a:t>
            </a:r>
            <a:r>
              <a:rPr lang="ru-RU" sz="2300" dirty="0" smtClean="0"/>
              <a:t> по значению ключа. </a:t>
            </a:r>
          </a:p>
          <a:p>
            <a:r>
              <a:rPr lang="ru-RU" sz="2300" dirty="0" smtClean="0"/>
              <a:t>Главный вывод, который следует из всего изложенного материала: хеширование представляет собой исключительно эффективную и практичную технологию — в среднем все базовые словарные операции требуют только 0(1) времени.</a:t>
            </a: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Таблицы с прямой адресацией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7150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Прямая адресация представляет собой простейшую технологию, которая хорошо работает для небольших множеств ключей. Предположим, что приложению требуется динамическое множество, каждый элемент которого имеет ключ из множества </a:t>
            </a:r>
            <a:r>
              <a:rPr lang="en-US" sz="2400" i="1" dirty="0" smtClean="0"/>
              <a:t>U</a:t>
            </a:r>
            <a:r>
              <a:rPr lang="en-US" sz="2400" dirty="0" smtClean="0"/>
              <a:t> </a:t>
            </a:r>
            <a:r>
              <a:rPr lang="ru-RU" sz="2400" dirty="0" smtClean="0"/>
              <a:t>= {0,1,..., </a:t>
            </a:r>
            <a:r>
              <a:rPr lang="en-US" sz="2400" dirty="0" smtClean="0"/>
              <a:t>m </a:t>
            </a:r>
            <a:r>
              <a:rPr lang="ru-RU" sz="2400" dirty="0" smtClean="0"/>
              <a:t>— 1}, где </a:t>
            </a:r>
            <a:r>
              <a:rPr lang="en-US" sz="2400" dirty="0" smtClean="0"/>
              <a:t>m </a:t>
            </a:r>
            <a:r>
              <a:rPr lang="ru-RU" sz="2400" dirty="0" smtClean="0"/>
              <a:t>не слишком велико.</a:t>
            </a:r>
          </a:p>
          <a:p>
            <a:r>
              <a:rPr lang="ru-RU" sz="2400" dirty="0" smtClean="0"/>
              <a:t> Кроме того, предполагается, что никакие два элемента не имеют одинаковых ключей.</a:t>
            </a:r>
          </a:p>
          <a:p>
            <a:r>
              <a:rPr lang="ru-RU" sz="2400" dirty="0" smtClean="0"/>
              <a:t>Для представления динамического множества мы используем массив, или </a:t>
            </a:r>
            <a:r>
              <a:rPr lang="ru-RU" sz="2400" i="1" dirty="0" smtClean="0"/>
              <a:t>таблицу с прямой адресацией,</a:t>
            </a:r>
            <a:r>
              <a:rPr lang="ru-RU" sz="2400" dirty="0" smtClean="0"/>
              <a:t> который обозначим как </a:t>
            </a:r>
            <a:r>
              <a:rPr lang="ru-RU" sz="2400" i="1" dirty="0" smtClean="0"/>
              <a:t>Т</a:t>
            </a:r>
            <a:r>
              <a:rPr lang="ru-RU" sz="2400" dirty="0" smtClean="0"/>
              <a:t> [0..</a:t>
            </a:r>
            <a:r>
              <a:rPr lang="en-US" sz="2400" dirty="0" smtClean="0"/>
              <a:t>m </a:t>
            </a:r>
            <a:r>
              <a:rPr lang="ru-RU" sz="2400" dirty="0" smtClean="0"/>
              <a:t>— 1], каждая </a:t>
            </a:r>
            <a:r>
              <a:rPr lang="ru-RU" sz="2400" i="1" dirty="0" smtClean="0"/>
              <a:t>позиция,</a:t>
            </a:r>
            <a:r>
              <a:rPr lang="ru-RU" sz="2400" dirty="0" smtClean="0"/>
              <a:t> или </a:t>
            </a:r>
            <a:r>
              <a:rPr lang="ru-RU" sz="2400" i="1" dirty="0" smtClean="0"/>
              <a:t>ячейка</a:t>
            </a:r>
            <a:r>
              <a:rPr lang="ru-RU" sz="2400" dirty="0" smtClean="0"/>
              <a:t> (</a:t>
            </a:r>
            <a:r>
              <a:rPr lang="en-US" sz="2400" dirty="0" smtClean="0"/>
              <a:t>position</a:t>
            </a:r>
            <a:r>
              <a:rPr lang="ru-RU" sz="2400" dirty="0" smtClean="0"/>
              <a:t>, </a:t>
            </a:r>
            <a:r>
              <a:rPr lang="en-US" sz="2400" dirty="0" smtClean="0"/>
              <a:t>slot</a:t>
            </a:r>
            <a:r>
              <a:rPr lang="ru-RU" sz="2400" dirty="0" smtClean="0"/>
              <a:t>), которого соответствует ключу из пространства ключей </a:t>
            </a:r>
            <a:r>
              <a:rPr lang="en-US" sz="2400" i="1" dirty="0" smtClean="0"/>
              <a:t>U</a:t>
            </a:r>
            <a:r>
              <a:rPr lang="ru-RU" sz="2400" i="1" dirty="0" smtClean="0"/>
              <a:t>.</a:t>
            </a:r>
          </a:p>
          <a:p>
            <a:r>
              <a:rPr lang="ru-RU" sz="2400" dirty="0" smtClean="0"/>
              <a:t> Ячейка </a:t>
            </a:r>
            <a:r>
              <a:rPr lang="ru-RU" sz="2400" i="1" dirty="0" smtClean="0"/>
              <a:t>к</a:t>
            </a:r>
            <a:r>
              <a:rPr lang="ru-RU" sz="2400" dirty="0" smtClean="0"/>
              <a:t> указывает на элемент множества с ключом </a:t>
            </a:r>
            <a:r>
              <a:rPr lang="ru-RU" sz="2400" i="1" dirty="0" smtClean="0"/>
              <a:t>к.</a:t>
            </a:r>
            <a:r>
              <a:rPr lang="ru-RU" sz="2400" dirty="0" smtClean="0"/>
              <a:t> Если множество не содержит элемента с ключом </a:t>
            </a:r>
            <a:r>
              <a:rPr lang="ru-RU" sz="2400" i="1" dirty="0" smtClean="0"/>
              <a:t>к,</a:t>
            </a:r>
            <a:r>
              <a:rPr lang="ru-RU" sz="2400" dirty="0" smtClean="0"/>
              <a:t> то </a:t>
            </a:r>
            <a:r>
              <a:rPr lang="ru-RU" sz="2400" i="1" dirty="0" smtClean="0"/>
              <a:t>Т</a:t>
            </a:r>
            <a:r>
              <a:rPr lang="ru-RU" sz="2400" dirty="0" smtClean="0"/>
              <a:t> [</a:t>
            </a:r>
            <a:r>
              <a:rPr lang="en-US" sz="2400" dirty="0" smtClean="0"/>
              <a:t>k</a:t>
            </a:r>
            <a:r>
              <a:rPr lang="ru-RU" sz="2400" dirty="0" smtClean="0"/>
              <a:t>] = </a:t>
            </a:r>
            <a:r>
              <a:rPr lang="en-US" sz="2400" dirty="0" smtClean="0"/>
              <a:t>NIL</a:t>
            </a:r>
            <a:r>
              <a:rPr lang="en-US" sz="2400" b="1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рисунке каждый ключ из пространства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ru-RU" dirty="0" smtClean="0"/>
              <a:t>= {0,1,..., 9} соответствует индексу таблицы.</a:t>
            </a:r>
            <a:endParaRPr lang="en-US" dirty="0" smtClean="0"/>
          </a:p>
          <a:p>
            <a:r>
              <a:rPr lang="ru-RU" dirty="0" smtClean="0"/>
              <a:t> Множество реальных ключей </a:t>
            </a:r>
            <a:r>
              <a:rPr lang="ru-RU" i="1" dirty="0" smtClean="0"/>
              <a:t>К =</a:t>
            </a:r>
            <a:r>
              <a:rPr lang="ru-RU" dirty="0" smtClean="0"/>
              <a:t> {2,3,5,8} определяет ячейки таблицы, которые содержат указатели на элементы.</a:t>
            </a:r>
            <a:endParaRPr lang="en-US" dirty="0" smtClean="0"/>
          </a:p>
          <a:p>
            <a:r>
              <a:rPr lang="ru-RU" dirty="0" smtClean="0"/>
              <a:t> Остальные ячейки (закрашенные темным цветом) содержат значение </a:t>
            </a:r>
            <a:r>
              <a:rPr lang="en-US" dirty="0" smtClean="0"/>
              <a:t>NIL</a:t>
            </a:r>
            <a:r>
              <a:rPr lang="en-US" b="1" cap="small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416" t="30036" r="8203" b="15352"/>
          <a:stretch>
            <a:fillRect/>
          </a:stretch>
        </p:blipFill>
        <p:spPr bwMode="auto">
          <a:xfrm>
            <a:off x="214250" y="0"/>
            <a:ext cx="89297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Реализация словарных операций тривиальна:</a:t>
            </a:r>
          </a:p>
          <a:p>
            <a:r>
              <a:rPr lang="en-US" b="1" cap="small" dirty="0" err="1" smtClean="0"/>
              <a:t>Direct_Address_Search</a:t>
            </a:r>
            <a:r>
              <a:rPr lang="en-US" b="1" cap="small" dirty="0" smtClean="0"/>
              <a:t>(T, </a:t>
            </a:r>
            <a:r>
              <a:rPr lang="ru-RU" b="1" i="1" dirty="0" smtClean="0"/>
              <a:t>к</a:t>
            </a:r>
            <a:r>
              <a:rPr lang="en-US" b="1" i="1" dirty="0" smtClean="0"/>
              <a:t>) </a:t>
            </a:r>
            <a:r>
              <a:rPr lang="en-US" b="1" dirty="0" smtClean="0"/>
              <a:t>return </a:t>
            </a:r>
            <a:r>
              <a:rPr lang="en-US" b="1" dirty="0" smtClean="0"/>
              <a:t>T[k]</a:t>
            </a:r>
            <a:endParaRPr lang="ru-RU" b="1" dirty="0" smtClean="0"/>
          </a:p>
          <a:p>
            <a:r>
              <a:rPr lang="en-US" b="1" dirty="0" err="1" smtClean="0"/>
              <a:t>Direct_Address_Insert</a:t>
            </a:r>
            <a:r>
              <a:rPr lang="en-US" b="1" dirty="0" smtClean="0"/>
              <a:t>(T, </a:t>
            </a:r>
            <a:r>
              <a:rPr lang="en-US" b="1" i="1" dirty="0" smtClean="0"/>
              <a:t>x</a:t>
            </a:r>
            <a:r>
              <a:rPr lang="en-US" b="1" dirty="0" smtClean="0"/>
              <a:t>)</a:t>
            </a:r>
            <a:endParaRPr lang="ru-RU" b="1" dirty="0" smtClean="0"/>
          </a:p>
          <a:p>
            <a:r>
              <a:rPr lang="en-US" i="1" dirty="0" smtClean="0"/>
              <a:t>T[key[x]] </a:t>
            </a:r>
            <a:r>
              <a:rPr lang="en-US" dirty="0" smtClean="0"/>
              <a:t>←</a:t>
            </a:r>
            <a:r>
              <a:rPr lang="en-US" i="1" dirty="0" smtClean="0"/>
              <a:t> x</a:t>
            </a:r>
            <a:endParaRPr lang="ru-RU" i="1" dirty="0" smtClean="0"/>
          </a:p>
          <a:p>
            <a:r>
              <a:rPr lang="en-US" b="1" dirty="0" err="1" smtClean="0"/>
              <a:t>Direct_Address_Delete</a:t>
            </a:r>
            <a:r>
              <a:rPr lang="en-US" b="1" dirty="0" smtClean="0"/>
              <a:t>(T, </a:t>
            </a:r>
            <a:r>
              <a:rPr lang="en-US" b="1" i="1" dirty="0" smtClean="0"/>
              <a:t>x)</a:t>
            </a:r>
            <a:endParaRPr lang="ru-RU" b="1" dirty="0" smtClean="0"/>
          </a:p>
          <a:p>
            <a:r>
              <a:rPr lang="en-US" i="1" dirty="0" smtClean="0"/>
              <a:t>T[key[x]] </a:t>
            </a:r>
            <a:r>
              <a:rPr lang="en-US" dirty="0" smtClean="0"/>
              <a:t>←</a:t>
            </a:r>
            <a:r>
              <a:rPr lang="en-US" i="1" dirty="0" smtClean="0"/>
              <a:t> NIL</a:t>
            </a:r>
            <a:endParaRPr lang="ru-RU" i="1" dirty="0" smtClean="0"/>
          </a:p>
          <a:p>
            <a:r>
              <a:rPr lang="ru-RU" dirty="0" smtClean="0"/>
              <a:t>Каждая из приведенных операций очень быстрая: время их работы равно 0(1).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некоторых приложениях элементы динамического множества могут храниться непосредственно в таблице с прямой адресацией.</a:t>
            </a:r>
            <a:endParaRPr lang="en-US" dirty="0" smtClean="0"/>
          </a:p>
          <a:p>
            <a:r>
              <a:rPr lang="ru-RU" dirty="0" smtClean="0"/>
              <a:t> То есть вместо хранения</a:t>
            </a:r>
            <a:r>
              <a:rPr lang="en-US" dirty="0" smtClean="0"/>
              <a:t> </a:t>
            </a:r>
            <a:r>
              <a:rPr lang="ru-RU" dirty="0" smtClean="0"/>
              <a:t>ключей и сопутствующих данных элементов в объектах, внешних по отношению к таблице с прямой адресацией, а в таблице — указателей на эти объекты, эти объекты можно хранить непосредственно в ячейках таблицы (что тем самым </a:t>
            </a:r>
            <a:r>
              <a:rPr lang="ru-RU" dirty="0" smtClean="0"/>
              <a:t>приводит </a:t>
            </a:r>
            <a:r>
              <a:rPr lang="ru-RU" dirty="0" smtClean="0"/>
              <a:t>к экономии используемой памяти).</a:t>
            </a:r>
            <a:endParaRPr lang="en-US" dirty="0" smtClean="0"/>
          </a:p>
          <a:p>
            <a:r>
              <a:rPr lang="ru-RU" dirty="0" smtClean="0"/>
              <a:t> Кроме того, зачастую хранение ключа не является необходимым условием, поскольку если мы знаем индекс объекта в таблице, мы тем самым знаем и его ключ.</a:t>
            </a:r>
            <a:endParaRPr lang="en-US" dirty="0" smtClean="0"/>
          </a:p>
          <a:p>
            <a:r>
              <a:rPr lang="ru-RU" dirty="0" smtClean="0"/>
              <a:t> Однако если ключ не хранится в ячейке таблицы, то нам нужен какой-то иной механизм для того, чтобы помечать пустые ячейки.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Хеш-таблицы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Недостаток прямой адресации очевиден: если пространство ключей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ru-RU" dirty="0" smtClean="0"/>
              <a:t>велико, хранение таблицы </a:t>
            </a:r>
            <a:r>
              <a:rPr lang="ru-RU" i="1" dirty="0" smtClean="0"/>
              <a:t>Т</a:t>
            </a:r>
            <a:r>
              <a:rPr lang="ru-RU" dirty="0" smtClean="0"/>
              <a:t> размером </a:t>
            </a:r>
            <a:r>
              <a:rPr lang="en-US" dirty="0" smtClean="0"/>
              <a:t>|</a:t>
            </a:r>
            <a:r>
              <a:rPr lang="en-US" i="1" dirty="0" smtClean="0"/>
              <a:t>U</a:t>
            </a:r>
            <a:r>
              <a:rPr lang="en-US" dirty="0" smtClean="0"/>
              <a:t> |</a:t>
            </a:r>
            <a:r>
              <a:rPr lang="ru-RU" dirty="0" smtClean="0"/>
              <a:t> непрактично, а то и вовсе невозможно — в зависимости от количества доступной памяти и размера пространства ключей. </a:t>
            </a:r>
            <a:endParaRPr lang="en-US" dirty="0" smtClean="0"/>
          </a:p>
          <a:p>
            <a:r>
              <a:rPr lang="ru-RU" dirty="0" smtClean="0"/>
              <a:t>Кроме того, множество </a:t>
            </a:r>
            <a:r>
              <a:rPr lang="ru-RU" i="1" dirty="0" smtClean="0"/>
              <a:t>К реально сохраненных</a:t>
            </a:r>
            <a:r>
              <a:rPr lang="ru-RU" dirty="0" smtClean="0"/>
              <a:t> ключей может быть мало по сравнению с пространством ключей </a:t>
            </a:r>
            <a:r>
              <a:rPr lang="en-US" i="1" dirty="0" smtClean="0"/>
              <a:t>U</a:t>
            </a:r>
            <a:r>
              <a:rPr lang="ru-RU" i="1" dirty="0" smtClean="0"/>
              <a:t>,</a:t>
            </a:r>
            <a:r>
              <a:rPr lang="ru-RU" dirty="0" smtClean="0"/>
              <a:t> а в этом случае память, выделенная для таблицы Т, в основном расходуется напрасно.</a:t>
            </a:r>
          </a:p>
          <a:p>
            <a:r>
              <a:rPr lang="ru-RU" dirty="0" smtClean="0"/>
              <a:t>Когда множество </a:t>
            </a:r>
            <a:r>
              <a:rPr lang="ru-RU" i="1" dirty="0" smtClean="0"/>
              <a:t>К</a:t>
            </a:r>
            <a:r>
              <a:rPr lang="ru-RU" dirty="0" smtClean="0"/>
              <a:t> хранящихся в словаре ключей гораздо меньше пространства возможных ключей </a:t>
            </a:r>
            <a:r>
              <a:rPr lang="en-US" i="1" dirty="0" smtClean="0"/>
              <a:t>U</a:t>
            </a:r>
            <a:r>
              <a:rPr lang="ru-RU" dirty="0" smtClean="0"/>
              <a:t>, хеш-таблица требует существенно меньше места, чем таблица с прямой адресацией. Точнее говоря, требования к памяти могут быть снижены до </a:t>
            </a:r>
            <a:r>
              <a:rPr lang="el-GR" dirty="0" smtClean="0"/>
              <a:t>θ</a:t>
            </a:r>
            <a:r>
              <a:rPr lang="ru-RU" dirty="0" smtClean="0"/>
              <a:t>(</a:t>
            </a:r>
            <a:r>
              <a:rPr lang="en-US" dirty="0" smtClean="0"/>
              <a:t>|</a:t>
            </a:r>
            <a:r>
              <a:rPr lang="en-US" i="1" dirty="0" smtClean="0"/>
              <a:t>K</a:t>
            </a:r>
            <a:r>
              <a:rPr lang="en-US" dirty="0" smtClean="0"/>
              <a:t> |</a:t>
            </a:r>
            <a:r>
              <a:rPr lang="ru-RU" dirty="0" smtClean="0"/>
              <a:t> ), при этом время поиска элемента в хеш-таблице остается равным 0(1). </a:t>
            </a:r>
            <a:endParaRPr lang="en-US" dirty="0" smtClean="0"/>
          </a:p>
          <a:p>
            <a:r>
              <a:rPr lang="ru-RU" dirty="0" smtClean="0"/>
              <a:t>Необходимо заметить, что это граница </a:t>
            </a:r>
            <a:r>
              <a:rPr lang="ru-RU" i="1" dirty="0" smtClean="0"/>
              <a:t>среднего времени</a:t>
            </a:r>
            <a:r>
              <a:rPr lang="ru-RU" dirty="0" smtClean="0"/>
              <a:t> поиска, в то время как в случае таблицы с прямой адресацией эта граница справедлива для </a:t>
            </a:r>
            <a:r>
              <a:rPr lang="ru-RU" i="1" dirty="0" smtClean="0"/>
              <a:t>наихудшего случая.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57150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случае прямой адресации элемент с ключом </a:t>
            </a:r>
            <a:r>
              <a:rPr lang="ru-RU" i="1" dirty="0" smtClean="0"/>
              <a:t>к</a:t>
            </a:r>
            <a:r>
              <a:rPr lang="ru-RU" dirty="0" smtClean="0"/>
              <a:t> хранится в ячейке </a:t>
            </a:r>
            <a:r>
              <a:rPr lang="ru-RU" i="1" dirty="0" smtClean="0"/>
              <a:t>к.</a:t>
            </a:r>
            <a:r>
              <a:rPr lang="ru-RU" dirty="0" smtClean="0"/>
              <a:t> При хешировании этот элемент хранится в ячейке </a:t>
            </a:r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к</a:t>
            </a:r>
            <a:r>
              <a:rPr lang="ru-RU" dirty="0" smtClean="0"/>
              <a:t>), т.е. мы используем </a:t>
            </a:r>
            <a:r>
              <a:rPr lang="ru-RU" i="1" dirty="0" smtClean="0"/>
              <a:t>хеш-функцию </a:t>
            </a:r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ru-RU" dirty="0" smtClean="0"/>
              <a:t>для вычисления ячейки для данного ключа </a:t>
            </a:r>
            <a:r>
              <a:rPr lang="ru-RU" i="1" dirty="0" smtClean="0"/>
              <a:t>к.</a:t>
            </a:r>
          </a:p>
          <a:p>
            <a:r>
              <a:rPr lang="ru-RU" dirty="0" smtClean="0"/>
              <a:t> Функция </a:t>
            </a:r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ru-RU" dirty="0" smtClean="0"/>
              <a:t>отображает пространство ключей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ru-RU" dirty="0" smtClean="0"/>
              <a:t>на ячейки </a:t>
            </a:r>
            <a:r>
              <a:rPr lang="ru-RU" i="1" dirty="0" smtClean="0"/>
              <a:t>хеш-таблицы Т</a:t>
            </a:r>
            <a:r>
              <a:rPr lang="ru-RU" dirty="0" smtClean="0"/>
              <a:t> [0..</a:t>
            </a:r>
            <a:r>
              <a:rPr lang="en-US" dirty="0" smtClean="0"/>
              <a:t>m </a:t>
            </a:r>
            <a:r>
              <a:rPr lang="ru-RU" dirty="0" smtClean="0"/>
              <a:t>— 1]:</a:t>
            </a:r>
            <a:endParaRPr lang="en-US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en-US" i="1" dirty="0" smtClean="0"/>
              <a:t>h:U</a:t>
            </a:r>
            <a:r>
              <a:rPr lang="en-US" dirty="0" smtClean="0"/>
              <a:t> </a:t>
            </a:r>
            <a:r>
              <a:rPr lang="ru-RU" dirty="0" smtClean="0"/>
              <a:t>—&gt; {0,1,... ,</a:t>
            </a:r>
            <a:r>
              <a:rPr lang="en-US" dirty="0" smtClean="0"/>
              <a:t>m</a:t>
            </a:r>
            <a:r>
              <a:rPr lang="ru-RU" dirty="0" smtClean="0"/>
              <a:t> — 1} .</a:t>
            </a:r>
            <a:endParaRPr lang="en-US" dirty="0" smtClean="0"/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Говорят, что элемент с ключом </a:t>
            </a:r>
            <a:r>
              <a:rPr lang="ru-RU" i="1" dirty="0" smtClean="0"/>
              <a:t>к</a:t>
            </a:r>
            <a:r>
              <a:rPr lang="ru-RU" dirty="0" smtClean="0"/>
              <a:t> </a:t>
            </a:r>
            <a:r>
              <a:rPr lang="ru-RU" dirty="0" err="1" smtClean="0"/>
              <a:t>хешируется</a:t>
            </a:r>
            <a:r>
              <a:rPr lang="ru-RU" dirty="0" smtClean="0"/>
              <a:t> в ячейку </a:t>
            </a:r>
            <a:r>
              <a:rPr lang="en-US" i="1" dirty="0" smtClean="0"/>
              <a:t>h </a:t>
            </a:r>
            <a:r>
              <a:rPr lang="ru-RU" i="1" dirty="0" smtClean="0"/>
              <a:t>(к)</a:t>
            </a:r>
            <a:r>
              <a:rPr lang="en-US" i="1" dirty="0" smtClean="0"/>
              <a:t>;</a:t>
            </a:r>
            <a:r>
              <a:rPr lang="ru-RU" dirty="0" smtClean="0"/>
              <a:t> величина </a:t>
            </a:r>
            <a:r>
              <a:rPr lang="en-US" i="1" dirty="0" smtClean="0"/>
              <a:t>h </a:t>
            </a:r>
            <a:r>
              <a:rPr lang="ru-RU" i="1" dirty="0" smtClean="0"/>
              <a:t>(к) </a:t>
            </a:r>
            <a:r>
              <a:rPr lang="ru-RU" dirty="0" smtClean="0"/>
              <a:t>называется </a:t>
            </a:r>
            <a:r>
              <a:rPr lang="ru-RU" i="1" dirty="0" err="1" smtClean="0"/>
              <a:t>хеш-значением</a:t>
            </a:r>
            <a:r>
              <a:rPr lang="ru-RU" dirty="0" smtClean="0"/>
              <a:t> ключа </a:t>
            </a:r>
            <a:r>
              <a:rPr lang="ru-RU" i="1" dirty="0" smtClean="0"/>
              <a:t>к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Цель хеш-функции состоит в том, чтобы уменьшить рабочий </a:t>
            </a:r>
            <a:r>
              <a:rPr lang="ru-RU" dirty="0" smtClean="0"/>
              <a:t>диапазон </a:t>
            </a:r>
            <a:r>
              <a:rPr lang="ru-RU" dirty="0" smtClean="0"/>
              <a:t>индексов массива, и вместо </a:t>
            </a:r>
            <a:r>
              <a:rPr lang="en-US" dirty="0" smtClean="0"/>
              <a:t>|</a:t>
            </a:r>
            <a:r>
              <a:rPr lang="en-US" i="1" dirty="0" smtClean="0"/>
              <a:t>U</a:t>
            </a:r>
            <a:r>
              <a:rPr lang="en-US" dirty="0" smtClean="0"/>
              <a:t> |</a:t>
            </a:r>
            <a:r>
              <a:rPr lang="ru-RU" dirty="0" smtClean="0"/>
              <a:t> значений мы можем обойтись всего лишь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ru-RU" dirty="0" smtClean="0"/>
              <a:t>значениями.</a:t>
            </a:r>
            <a:endParaRPr lang="en-US" dirty="0" smtClean="0"/>
          </a:p>
          <a:p>
            <a:r>
              <a:rPr lang="ru-RU" dirty="0" smtClean="0"/>
              <a:t> Соответственно снижаются и требования к количеству памяти.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C108-740C-4DA7-9739-027F3211B6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2733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Хэш-таблицы и хэш-функции</vt:lpstr>
      <vt:lpstr>Хеш-таблицы</vt:lpstr>
      <vt:lpstr>Слайд 3</vt:lpstr>
      <vt:lpstr>Таблицы с прямой адресацией</vt:lpstr>
      <vt:lpstr>Слайд 5</vt:lpstr>
      <vt:lpstr>Слайд 6</vt:lpstr>
      <vt:lpstr>Слайд 7</vt:lpstr>
      <vt:lpstr>Хеш-таблицы</vt:lpstr>
      <vt:lpstr>Слайд 9</vt:lpstr>
      <vt:lpstr>Слайд 10</vt:lpstr>
      <vt:lpstr>Слайд 11</vt:lpstr>
      <vt:lpstr>Разрешение коллизий при помощи цепочек</vt:lpstr>
      <vt:lpstr>Слайд 13</vt:lpstr>
      <vt:lpstr>Слайд 14</vt:lpstr>
      <vt:lpstr>Анализ хеширования с цепочками</vt:lpstr>
      <vt:lpstr>Слайд 16</vt:lpstr>
      <vt:lpstr>Хеш-функции</vt:lpstr>
      <vt:lpstr>Интерпретация ключей как целых неотрицательных чисел</vt:lpstr>
      <vt:lpstr>Метод деления</vt:lpstr>
      <vt:lpstr>Слайд 20</vt:lpstr>
      <vt:lpstr>Метод умножения</vt:lpstr>
      <vt:lpstr>Слайд 22</vt:lpstr>
      <vt:lpstr>Слайд 23</vt:lpstr>
      <vt:lpstr>Универсальное хеширование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Элементарные структуры данных</dc:title>
  <dc:creator>1</dc:creator>
  <cp:lastModifiedBy>Alexander</cp:lastModifiedBy>
  <cp:revision>106</cp:revision>
  <dcterms:created xsi:type="dcterms:W3CDTF">2013-02-20T08:50:42Z</dcterms:created>
  <dcterms:modified xsi:type="dcterms:W3CDTF">2013-03-11T08:49:21Z</dcterms:modified>
</cp:coreProperties>
</file>