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8" r:id="rId21"/>
    <p:sldId id="326" r:id="rId22"/>
    <p:sldId id="327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2" r:id="rId36"/>
    <p:sldId id="343" r:id="rId37"/>
    <p:sldId id="344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F56B6-6B23-40A2-A9D2-42E688AB3D2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F6A99-0FEF-49A4-AC89-DA39C549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AAD4-8FD6-4AF3-934E-43D09E2BA730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07D-AE31-4473-B96A-35D7AA9080AE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3296-B1D6-42C0-AA1F-0D777FFEAECD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F559-AD6F-478D-9F3D-40DB23D519DE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96E4-24EE-48F6-A299-0AFF037262A6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9040-474C-4A04-A11E-BBC2D921AEBD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8CEF-E3D8-4A8C-8E2B-65F81379AF37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245-8508-48BE-9577-5B7913E108F7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AAA-2A75-40BD-8DEF-EB9B1A0A2041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3DA3-8063-42AA-B567-CFC6F6F97435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3B7E-FDF2-43DB-8272-B60216AF2E25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4B82-EEB5-4F3A-891B-836B83DE82F1}" type="datetime1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хэш-функции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продолжение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07223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Конечно, при хешировании с разрешением коллизий методом цепочек можно использовать свободные места в хеш-таблице для хранения связанных списков, но преимущество открытой адресации заключается в том, что она позволяет полностью отказаться от указателей.</a:t>
            </a:r>
            <a:endParaRPr lang="en-US" dirty="0" smtClean="0"/>
          </a:p>
          <a:p>
            <a:r>
              <a:rPr lang="ru-RU" dirty="0" smtClean="0"/>
              <a:t> Вместо того чтобы следовать по указателям, мы </a:t>
            </a:r>
            <a:r>
              <a:rPr lang="ru-RU" i="1" dirty="0" smtClean="0"/>
              <a:t>вычисляем</a:t>
            </a:r>
            <a:r>
              <a:rPr lang="ru-RU" dirty="0" smtClean="0"/>
              <a:t> последовательность проверяемых ячеек. Дополнительная память, освобождающаяся в результате отказа от указателей, позволяет использовать хеш-таблицы большего размера при том же общем количестве памяти, потенциально приводя к меньшему количеству коллизий и более быстрой выборке.</a:t>
            </a:r>
            <a:endParaRPr lang="en-US" dirty="0" smtClean="0"/>
          </a:p>
          <a:p>
            <a:r>
              <a:rPr lang="ru-RU" dirty="0" smtClean="0"/>
              <a:t>Для выполнения вставки при открытой адресации мы последовательно проверяем, или </a:t>
            </a:r>
            <a:r>
              <a:rPr lang="ru-RU" i="1" dirty="0" smtClean="0"/>
              <a:t>исследуем</a:t>
            </a:r>
            <a:r>
              <a:rPr lang="ru-RU" dirty="0" smtClean="0"/>
              <a:t> (</a:t>
            </a:r>
            <a:r>
              <a:rPr lang="en-US" dirty="0" smtClean="0"/>
              <a:t>probe</a:t>
            </a:r>
            <a:r>
              <a:rPr lang="ru-RU" dirty="0" smtClean="0"/>
              <a:t>), ячейки хеш-таблицы до тех пор, пока не находим пустую ячейку, в которую помещаем вставляемый ключ.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643710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Вместо фиксированного порядка исследования ячеек 0,1,..., </a:t>
            </a:r>
            <a:r>
              <a:rPr lang="ru-RU" sz="3400" i="1" dirty="0" smtClean="0"/>
              <a:t>т</a:t>
            </a:r>
            <a:r>
              <a:rPr lang="ru-RU" sz="3400" dirty="0" smtClean="0"/>
              <a:t> — 1 (для чего требуется </a:t>
            </a:r>
            <a:r>
              <a:rPr lang="el-GR" sz="3400" dirty="0" smtClean="0"/>
              <a:t>θ</a:t>
            </a:r>
            <a:r>
              <a:rPr lang="ru-RU" sz="3400" dirty="0" smtClean="0"/>
              <a:t>(</a:t>
            </a:r>
            <a:r>
              <a:rPr lang="en-US" sz="3400" dirty="0" smtClean="0"/>
              <a:t>n</a:t>
            </a:r>
            <a:r>
              <a:rPr lang="ru-RU" sz="3400" dirty="0" smtClean="0"/>
              <a:t>) времени), последовательность исследуемых ячеек </a:t>
            </a:r>
            <a:r>
              <a:rPr lang="ru-RU" sz="3400" i="1" dirty="0" smtClean="0"/>
              <a:t>зависит от вставляемого в таблицу ключа</a:t>
            </a:r>
            <a:r>
              <a:rPr lang="ru-RU" sz="3400" i="1" dirty="0" smtClean="0"/>
              <a:t>.</a:t>
            </a:r>
            <a:endParaRPr lang="en-US" sz="3400" i="1" dirty="0" smtClean="0"/>
          </a:p>
          <a:p>
            <a:endParaRPr lang="en-US" sz="3400" i="1" dirty="0" smtClean="0"/>
          </a:p>
          <a:p>
            <a:r>
              <a:rPr lang="ru-RU" sz="3400" dirty="0" smtClean="0"/>
              <a:t> Для определения исследуемых ячеек мы расширим хеш-функцию, включив в нее в качестве второго аргумента номер исследования (начинающийся с 0). </a:t>
            </a:r>
            <a:endParaRPr lang="en-US" sz="3400" dirty="0" smtClean="0"/>
          </a:p>
          <a:p>
            <a:r>
              <a:rPr lang="ru-RU" sz="3400" dirty="0" smtClean="0"/>
              <a:t>В результате хеш-функция становится следующей:</a:t>
            </a:r>
            <a:endParaRPr lang="en-US" sz="3400" dirty="0" smtClean="0"/>
          </a:p>
          <a:p>
            <a:endParaRPr lang="ru-RU" sz="3400" dirty="0" smtClean="0"/>
          </a:p>
          <a:p>
            <a:pPr algn="ctr">
              <a:buNone/>
            </a:pPr>
            <a:r>
              <a:rPr lang="en-US" sz="3400" i="1" dirty="0" smtClean="0"/>
              <a:t>h </a:t>
            </a:r>
            <a:r>
              <a:rPr lang="ru-RU" sz="3400" i="1" dirty="0" smtClean="0"/>
              <a:t>: </a:t>
            </a:r>
            <a:r>
              <a:rPr lang="en-US" sz="3400" i="1" dirty="0" smtClean="0"/>
              <a:t>U</a:t>
            </a:r>
            <a:r>
              <a:rPr lang="en-US" sz="3400" dirty="0" smtClean="0"/>
              <a:t> </a:t>
            </a:r>
            <a:r>
              <a:rPr lang="ru-RU" sz="3400" dirty="0" err="1" smtClean="0"/>
              <a:t>х</a:t>
            </a:r>
            <a:r>
              <a:rPr lang="ru-RU" sz="3400" dirty="0" smtClean="0"/>
              <a:t> {0,1,..., </a:t>
            </a:r>
            <a:r>
              <a:rPr lang="ru-RU" sz="3400" i="1" dirty="0" smtClean="0"/>
              <a:t>т —</a:t>
            </a:r>
            <a:r>
              <a:rPr lang="ru-RU" sz="3400" dirty="0" smtClean="0"/>
              <a:t> 1} —</a:t>
            </a:r>
            <a:r>
              <a:rPr lang="en-US" sz="3400" dirty="0" smtClean="0"/>
              <a:t>&gt;</a:t>
            </a:r>
            <a:r>
              <a:rPr lang="ru-RU" sz="3400" dirty="0" smtClean="0"/>
              <a:t> {0,1,..., </a:t>
            </a:r>
            <a:r>
              <a:rPr lang="ru-RU" sz="3400" i="1" dirty="0" smtClean="0"/>
              <a:t>т</a:t>
            </a:r>
            <a:r>
              <a:rPr lang="ru-RU" sz="3400" dirty="0" smtClean="0"/>
              <a:t> — 1} .</a:t>
            </a:r>
            <a:endParaRPr lang="en-US" sz="3400" dirty="0" smtClean="0"/>
          </a:p>
          <a:p>
            <a:pPr algn="ctr">
              <a:buNone/>
            </a:pPr>
            <a:endParaRPr lang="ru-RU" sz="3400" dirty="0" smtClean="0"/>
          </a:p>
          <a:p>
            <a:r>
              <a:rPr lang="ru-RU" sz="3400" dirty="0" smtClean="0"/>
              <a:t>В методе открытой адресации требуется, чтобы для каждого ключа </a:t>
            </a:r>
            <a:r>
              <a:rPr lang="ru-RU" sz="3400" i="1" dirty="0" smtClean="0"/>
              <a:t>к </a:t>
            </a:r>
            <a:r>
              <a:rPr lang="ru-RU" sz="3400" i="1" dirty="0" smtClean="0"/>
              <a:t>последовательность </a:t>
            </a:r>
            <a:r>
              <a:rPr lang="ru-RU" sz="3400" i="1" dirty="0" smtClean="0"/>
              <a:t>исследований</a:t>
            </a:r>
            <a:endParaRPr lang="en-US" sz="3400" i="1" dirty="0" smtClean="0"/>
          </a:p>
          <a:p>
            <a:endParaRPr lang="ru-RU" sz="3400" dirty="0" smtClean="0"/>
          </a:p>
          <a:p>
            <a:pPr algn="ctr">
              <a:buNone/>
            </a:pPr>
            <a:r>
              <a:rPr lang="ru-RU" sz="3400" i="1" dirty="0" smtClean="0"/>
              <a:t>{</a:t>
            </a:r>
            <a:r>
              <a:rPr lang="en-US" sz="3400" i="1" dirty="0" smtClean="0"/>
              <a:t>h </a:t>
            </a:r>
            <a:r>
              <a:rPr lang="ru-RU" sz="3400" i="1" dirty="0" smtClean="0"/>
              <a:t>(к,</a:t>
            </a:r>
            <a:r>
              <a:rPr lang="en-US" sz="3400" i="1" dirty="0" smtClean="0"/>
              <a:t> 0), h </a:t>
            </a:r>
            <a:r>
              <a:rPr lang="ru-RU" sz="3400" i="1" dirty="0" smtClean="0"/>
              <a:t>(к, 1),..., </a:t>
            </a:r>
            <a:r>
              <a:rPr lang="en-US" sz="3400" i="1" dirty="0" smtClean="0"/>
              <a:t>h </a:t>
            </a:r>
            <a:r>
              <a:rPr lang="ru-RU" sz="3400" i="1" dirty="0" smtClean="0"/>
              <a:t>(к, т — </a:t>
            </a:r>
            <a:r>
              <a:rPr lang="en-US" sz="3400" i="1" dirty="0" smtClean="0"/>
              <a:t>1))</a:t>
            </a:r>
          </a:p>
          <a:p>
            <a:pPr algn="ctr">
              <a:buNone/>
            </a:pPr>
            <a:endParaRPr lang="ru-RU" sz="3400" i="1" dirty="0" smtClean="0"/>
          </a:p>
          <a:p>
            <a:pPr>
              <a:buNone/>
            </a:pPr>
            <a:r>
              <a:rPr lang="ru-RU" sz="3400" dirty="0" smtClean="0"/>
              <a:t>представляла собой перестановку множества (0,1,..., </a:t>
            </a:r>
            <a:r>
              <a:rPr lang="en-US" sz="3400" dirty="0" smtClean="0"/>
              <a:t>m </a:t>
            </a:r>
            <a:r>
              <a:rPr lang="ru-RU" sz="3400" dirty="0" smtClean="0"/>
              <a:t>— 1), </a:t>
            </a:r>
            <a:r>
              <a:rPr lang="ru-RU" sz="3400" dirty="0" smtClean="0"/>
              <a:t>чтобы</a:t>
            </a:r>
            <a:r>
              <a:rPr lang="en-US" sz="3400" dirty="0" smtClean="0"/>
              <a:t> </a:t>
            </a:r>
            <a:r>
              <a:rPr lang="ru-RU" sz="3400" dirty="0" smtClean="0"/>
              <a:t>в </a:t>
            </a:r>
            <a:r>
              <a:rPr lang="ru-RU" sz="3400" dirty="0" smtClean="0"/>
              <a:t>конечном счете могли быть просмотрены все ячейки хеш-таблицы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 приведенном далее псевдокоде предполагается, что элементы в таблице </a:t>
            </a:r>
            <a:r>
              <a:rPr lang="ru-RU" i="1" dirty="0" smtClean="0"/>
              <a:t>Т</a:t>
            </a:r>
            <a:r>
              <a:rPr lang="ru-RU" dirty="0" smtClean="0"/>
              <a:t> представляют собой ключи без сопутствующей информации; ключ </a:t>
            </a:r>
            <a:r>
              <a:rPr lang="ru-RU" i="1" dirty="0" smtClean="0"/>
              <a:t>к</a:t>
            </a:r>
            <a:r>
              <a:rPr lang="ru-RU" dirty="0" smtClean="0"/>
              <a:t> тождественен элементу, содержащему ключ </a:t>
            </a:r>
            <a:r>
              <a:rPr lang="ru-RU" i="1" dirty="0" smtClean="0"/>
              <a:t>к.</a:t>
            </a:r>
            <a:r>
              <a:rPr lang="ru-RU" dirty="0" smtClean="0"/>
              <a:t> Каждая ячейка содержит либо ключ, либо значение </a:t>
            </a:r>
            <a:r>
              <a:rPr lang="en-US" b="1" cap="small" dirty="0" smtClean="0"/>
              <a:t>nil </a:t>
            </a:r>
            <a:r>
              <a:rPr lang="ru-RU" dirty="0" smtClean="0"/>
              <a:t>(если она не заполнена):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cap="small" dirty="0" err="1" smtClean="0"/>
              <a:t>Hash_Insert</a:t>
            </a:r>
            <a:r>
              <a:rPr lang="en-US" cap="small" dirty="0" smtClean="0"/>
              <a:t>(T, </a:t>
            </a:r>
            <a:r>
              <a:rPr lang="en-US" b="1" i="1" dirty="0" smtClean="0"/>
              <a:t>к)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1 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 smtClean="0"/>
              <a:t>← 0</a:t>
            </a:r>
          </a:p>
          <a:p>
            <a:pPr lvl="0">
              <a:buNone/>
            </a:pPr>
            <a:r>
              <a:rPr lang="en-US" dirty="0" smtClean="0"/>
              <a:t>2</a:t>
            </a:r>
            <a:r>
              <a:rPr lang="en-US" b="1" dirty="0" smtClean="0"/>
              <a:t> repeat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←</a:t>
            </a:r>
            <a:r>
              <a:rPr lang="en-US" dirty="0" smtClean="0"/>
              <a:t> </a:t>
            </a:r>
            <a:r>
              <a:rPr lang="en-US" i="1" dirty="0" smtClean="0"/>
              <a:t>h(k,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3 	</a:t>
            </a:r>
            <a:r>
              <a:rPr lang="ru-RU" b="1" dirty="0" err="1" smtClean="0"/>
              <a:t>if</a:t>
            </a:r>
            <a:r>
              <a:rPr lang="ru-RU" dirty="0" smtClean="0"/>
              <a:t> </a:t>
            </a:r>
            <a:r>
              <a:rPr lang="en-US" dirty="0" smtClean="0"/>
              <a:t>T[j] = </a:t>
            </a:r>
            <a:r>
              <a:rPr lang="ru-RU" dirty="0" smtClean="0"/>
              <a:t>NIL</a:t>
            </a:r>
          </a:p>
          <a:p>
            <a:pPr lvl="0">
              <a:buNone/>
            </a:pPr>
            <a:r>
              <a:rPr lang="en-US" dirty="0" smtClean="0"/>
              <a:t>4 		</a:t>
            </a:r>
            <a:r>
              <a:rPr lang="ru-RU" b="1" dirty="0" err="1" smtClean="0"/>
              <a:t>then</a:t>
            </a:r>
            <a:r>
              <a:rPr lang="ru-RU" dirty="0" smtClean="0"/>
              <a:t> </a:t>
            </a:r>
            <a:r>
              <a:rPr lang="en-US" dirty="0" smtClean="0"/>
              <a:t>T[j] </a:t>
            </a:r>
            <a:r>
              <a:rPr lang="ru-RU" dirty="0" smtClean="0"/>
              <a:t>←</a:t>
            </a:r>
            <a:r>
              <a:rPr lang="en-US" dirty="0" smtClean="0"/>
              <a:t> к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5			 </a:t>
            </a:r>
            <a:r>
              <a:rPr lang="ru-RU" b="1" dirty="0" err="1" smtClean="0"/>
              <a:t>return</a:t>
            </a:r>
            <a:r>
              <a:rPr lang="ru-RU" dirty="0" smtClean="0"/>
              <a:t> </a:t>
            </a:r>
            <a:r>
              <a:rPr lang="en-US" dirty="0" smtClean="0"/>
              <a:t>j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6		 </a:t>
            </a:r>
            <a:r>
              <a:rPr lang="ru-RU" b="1" dirty="0" err="1" smtClean="0"/>
              <a:t>else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←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+ </a:t>
            </a:r>
            <a:r>
              <a:rPr lang="ru-RU" dirty="0" smtClean="0"/>
              <a:t>1</a:t>
            </a:r>
          </a:p>
          <a:p>
            <a:pPr lvl="0">
              <a:buNone/>
            </a:pPr>
            <a:r>
              <a:rPr lang="en-US" dirty="0" smtClean="0"/>
              <a:t>7 </a:t>
            </a:r>
            <a:r>
              <a:rPr lang="ru-RU" b="1" dirty="0" err="1" smtClean="0"/>
              <a:t>until</a:t>
            </a:r>
            <a:r>
              <a:rPr lang="en-US" b="1" dirty="0" smtClean="0"/>
              <a:t> </a:t>
            </a:r>
            <a:r>
              <a:rPr lang="ru-RU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= m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8 </a:t>
            </a:r>
            <a:r>
              <a:rPr lang="en-US" b="1" dirty="0" smtClean="0"/>
              <a:t>error </a:t>
            </a:r>
            <a:r>
              <a:rPr lang="ru-RU" dirty="0" smtClean="0"/>
              <a:t>“Хеш-таблица переполнена”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Алгоритм поиска ключа </a:t>
            </a:r>
            <a:r>
              <a:rPr lang="ru-RU" i="1" dirty="0" smtClean="0"/>
              <a:t>к</a:t>
            </a:r>
            <a:r>
              <a:rPr lang="ru-RU" dirty="0" smtClean="0"/>
              <a:t> исследует ту же последовательность ячеек, что и алгоритм вставки ключа </a:t>
            </a:r>
            <a:r>
              <a:rPr lang="ru-RU" i="1" dirty="0" smtClean="0"/>
              <a:t>к.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Таким образом, если при поиске встречается пустая ячейка, поиск завершается неуспешно, поскольку ключ </a:t>
            </a:r>
            <a:r>
              <a:rPr lang="ru-RU" i="1" dirty="0" smtClean="0"/>
              <a:t>к</a:t>
            </a:r>
            <a:r>
              <a:rPr lang="ru-RU" dirty="0" smtClean="0"/>
              <a:t> должен был бы быть вставлен в эту ячейку в последовательности исследований, и никак не позже нее. (предполагается, что удалений из хеш-таблицы не было.) Процедура </a:t>
            </a:r>
            <a:r>
              <a:rPr lang="en-US" b="1" cap="small" dirty="0" err="1" smtClean="0"/>
              <a:t>Hash_Search</a:t>
            </a:r>
            <a:r>
              <a:rPr lang="en-US" b="1" cap="small" dirty="0" smtClean="0"/>
              <a:t> </a:t>
            </a:r>
            <a:r>
              <a:rPr lang="ru-RU" dirty="0" smtClean="0"/>
              <a:t>получает в качестве входных параметров хеш-таблицу </a:t>
            </a:r>
            <a:r>
              <a:rPr lang="ru-RU" i="1" dirty="0" smtClean="0"/>
              <a:t>Т</a:t>
            </a:r>
            <a:r>
              <a:rPr lang="ru-RU" dirty="0" smtClean="0"/>
              <a:t> и ключ </a:t>
            </a:r>
            <a:r>
              <a:rPr lang="ru-RU" i="1" dirty="0" smtClean="0"/>
              <a:t>к</a:t>
            </a:r>
            <a:r>
              <a:rPr lang="ru-RU" dirty="0" smtClean="0"/>
              <a:t> и возвращает номер ячейки, которая содержит ключ </a:t>
            </a:r>
            <a:r>
              <a:rPr lang="ru-RU" i="1" dirty="0" smtClean="0"/>
              <a:t>к</a:t>
            </a:r>
            <a:r>
              <a:rPr lang="ru-RU" dirty="0" smtClean="0"/>
              <a:t> (или значение </a:t>
            </a:r>
            <a:r>
              <a:rPr lang="en-US" b="1" cap="small" dirty="0" smtClean="0"/>
              <a:t>nil, </a:t>
            </a:r>
            <a:r>
              <a:rPr lang="ru-RU" dirty="0" smtClean="0"/>
              <a:t>если ключ в </a:t>
            </a:r>
            <a:r>
              <a:rPr lang="ru-RU" dirty="0" err="1" smtClean="0"/>
              <a:t>хеш</a:t>
            </a:r>
            <a:r>
              <a:rPr lang="ru-RU" dirty="0" smtClean="0"/>
              <a:t>- таблице не обнаружен):</a:t>
            </a:r>
          </a:p>
          <a:p>
            <a:pPr>
              <a:buNone/>
            </a:pPr>
            <a:r>
              <a:rPr lang="en-US" cap="small" dirty="0" err="1" smtClean="0"/>
              <a:t>Hash_Search</a:t>
            </a:r>
            <a:r>
              <a:rPr lang="en-US" cap="small" dirty="0" smtClean="0"/>
              <a:t>(T, </a:t>
            </a:r>
            <a:r>
              <a:rPr lang="en-US" b="1" i="1" dirty="0" smtClean="0"/>
              <a:t>к)</a:t>
            </a:r>
            <a:endParaRPr lang="ru-RU" dirty="0" smtClean="0"/>
          </a:p>
          <a:p>
            <a:pPr lvl="0">
              <a:buNone/>
            </a:pP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← 0</a:t>
            </a:r>
          </a:p>
          <a:p>
            <a:pPr lvl="0">
              <a:buNone/>
            </a:pPr>
            <a:r>
              <a:rPr lang="en-US" b="1" dirty="0" smtClean="0"/>
              <a:t>repeat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←</a:t>
            </a:r>
            <a:r>
              <a:rPr lang="en-US" dirty="0" smtClean="0"/>
              <a:t> </a:t>
            </a:r>
            <a:r>
              <a:rPr lang="en-US" i="1" dirty="0" smtClean="0"/>
              <a:t>h(k,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ru-RU" dirty="0" smtClean="0"/>
          </a:p>
          <a:p>
            <a:pPr lvl="0">
              <a:buNone/>
            </a:pPr>
            <a:r>
              <a:rPr lang="en-US" b="1" i="1" dirty="0" smtClean="0"/>
              <a:t>	if </a:t>
            </a:r>
            <a:r>
              <a:rPr lang="en-US" i="1" dirty="0" smtClean="0"/>
              <a:t>T[j] = к</a:t>
            </a:r>
            <a:endParaRPr lang="ru-RU" i="1" dirty="0" smtClean="0"/>
          </a:p>
          <a:p>
            <a:pPr lvl="0">
              <a:buNone/>
            </a:pPr>
            <a:r>
              <a:rPr lang="en-US" b="1" dirty="0" smtClean="0"/>
              <a:t>		</a:t>
            </a:r>
            <a:r>
              <a:rPr lang="ru-RU" b="1" dirty="0" err="1" smtClean="0"/>
              <a:t>then</a:t>
            </a:r>
            <a:r>
              <a:rPr lang="ru-RU" dirty="0" smtClean="0"/>
              <a:t> </a:t>
            </a:r>
            <a:r>
              <a:rPr lang="ru-RU" dirty="0" err="1" smtClean="0"/>
              <a:t>return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b="1" i="1" dirty="0" smtClean="0"/>
              <a:t>j</a:t>
            </a:r>
            <a:endParaRPr lang="ru-RU" dirty="0" smtClean="0"/>
          </a:p>
          <a:p>
            <a:pPr lvl="0"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←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+1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until </a:t>
            </a:r>
            <a:r>
              <a:rPr lang="en-US" dirty="0" smtClean="0"/>
              <a:t>T[j] = NIL </a:t>
            </a:r>
            <a:r>
              <a:rPr lang="ru-RU" dirty="0" smtClean="0"/>
              <a:t>или </a:t>
            </a:r>
            <a:r>
              <a:rPr lang="en-US" dirty="0" err="1" smtClean="0"/>
              <a:t>i</a:t>
            </a:r>
            <a:r>
              <a:rPr lang="en-US" dirty="0" smtClean="0"/>
              <a:t> = m</a:t>
            </a:r>
            <a:endParaRPr lang="ru-RU" dirty="0" smtClean="0"/>
          </a:p>
          <a:p>
            <a:pPr lvl="0">
              <a:buNone/>
            </a:pPr>
            <a:r>
              <a:rPr lang="ru-RU" b="1" dirty="0" err="1" smtClean="0"/>
              <a:t>return</a:t>
            </a:r>
            <a:r>
              <a:rPr lang="ru-RU" dirty="0" smtClean="0"/>
              <a:t> </a:t>
            </a:r>
            <a:r>
              <a:rPr lang="en-US" cap="small" dirty="0" smtClean="0"/>
              <a:t>nil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Процедура удаления из хеш-таблицы с открытой адресацией достаточно сложна. При удалении ключа из ячейки </a:t>
            </a:r>
            <a:r>
              <a:rPr lang="en-US" dirty="0" smtClean="0"/>
              <a:t>n</a:t>
            </a:r>
            <a:r>
              <a:rPr lang="ru-RU" dirty="0" smtClean="0"/>
              <a:t> мы не можем просто пометить ее значением </a:t>
            </a:r>
            <a:r>
              <a:rPr lang="en-US" b="1" dirty="0" smtClean="0"/>
              <a:t>nil. </a:t>
            </a:r>
          </a:p>
          <a:p>
            <a:r>
              <a:rPr lang="ru-RU" dirty="0" smtClean="0"/>
              <a:t>Поступив так, мы можем сделать невозможным выборку ключа </a:t>
            </a:r>
            <a:r>
              <a:rPr lang="ru-RU" i="1" dirty="0" smtClean="0"/>
              <a:t>к,</a:t>
            </a:r>
            <a:r>
              <a:rPr lang="ru-RU" dirty="0" smtClean="0"/>
              <a:t> в процессе вставки которого исследовалась и оказалась занятой ячейка </a:t>
            </a:r>
            <a:r>
              <a:rPr lang="en-US" i="1" dirty="0" err="1" smtClean="0"/>
              <a:t>i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Одно из решений состоит в том, чтобы помечать такие ячейки специальным значением </a:t>
            </a:r>
            <a:r>
              <a:rPr lang="en-US" b="1" dirty="0" smtClean="0"/>
              <a:t>deleted </a:t>
            </a:r>
            <a:r>
              <a:rPr lang="ru-RU" dirty="0" smtClean="0"/>
              <a:t>вместо </a:t>
            </a:r>
            <a:r>
              <a:rPr lang="en-US" b="1" dirty="0" smtClean="0"/>
              <a:t>NIL. </a:t>
            </a:r>
            <a:r>
              <a:rPr lang="ru-RU" dirty="0" smtClean="0"/>
              <a:t>При этом мы должны слегка изменить процедуру </a:t>
            </a:r>
            <a:r>
              <a:rPr lang="en-US" b="1" dirty="0" err="1" smtClean="0"/>
              <a:t>HASH_lNSERT</a:t>
            </a:r>
            <a:r>
              <a:rPr lang="en-US" b="1" dirty="0" smtClean="0"/>
              <a:t>, </a:t>
            </a:r>
            <a:r>
              <a:rPr lang="ru-RU" cap="small" dirty="0" smtClean="0"/>
              <a:t>с </a:t>
            </a:r>
            <a:r>
              <a:rPr lang="ru-RU" dirty="0" smtClean="0"/>
              <a:t>тем чтобы она рассматривала такую ячейку как пустую и могла вставить в нее новый ключ.</a:t>
            </a:r>
            <a:endParaRPr lang="en-US" dirty="0" smtClean="0"/>
          </a:p>
          <a:p>
            <a:r>
              <a:rPr lang="en-US" dirty="0" smtClean="0"/>
              <a:t>В</a:t>
            </a:r>
            <a:r>
              <a:rPr lang="en-US" b="1" dirty="0" smtClean="0"/>
              <a:t> </a:t>
            </a:r>
            <a:r>
              <a:rPr lang="ru-RU" dirty="0" smtClean="0"/>
              <a:t>процедуре </a:t>
            </a:r>
            <a:r>
              <a:rPr lang="en-US" b="1" dirty="0" err="1" smtClean="0"/>
              <a:t>Hash_Search</a:t>
            </a:r>
            <a:r>
              <a:rPr lang="en-US" b="1" dirty="0" smtClean="0"/>
              <a:t> </a:t>
            </a:r>
            <a:r>
              <a:rPr lang="ru-RU" dirty="0" smtClean="0"/>
              <a:t>никакие изменения не требуются, поскольку мы просто пропускаем такие ячейки при поиске и исследуем следующие ячейки в последовательности. </a:t>
            </a:r>
            <a:endParaRPr lang="en-US" dirty="0" smtClean="0"/>
          </a:p>
          <a:p>
            <a:r>
              <a:rPr lang="ru-RU" dirty="0" smtClean="0"/>
              <a:t>Однако при использовании специального значения </a:t>
            </a:r>
            <a:r>
              <a:rPr lang="en-US" b="1" dirty="0" smtClean="0"/>
              <a:t>deleted </a:t>
            </a:r>
            <a:r>
              <a:rPr lang="ru-RU" dirty="0" smtClean="0"/>
              <a:t>время поиска перестает зависеть от коэффициента заполнения </a:t>
            </a:r>
            <a:r>
              <a:rPr lang="ru-RU" i="1" dirty="0" smtClean="0"/>
              <a:t>а,</a:t>
            </a:r>
            <a:r>
              <a:rPr lang="ru-RU" dirty="0" smtClean="0"/>
              <a:t> и по этой причине, как правило, при необходимости удалений из хеш-таблицы в качестве метода разрешения коллизий выбирается метод цепочек.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нашем дальнейшем анализе мы будем исходить из предположения </a:t>
            </a:r>
            <a:r>
              <a:rPr lang="ru-RU" i="1" dirty="0" smtClean="0"/>
              <a:t>равномерного хеширования,</a:t>
            </a:r>
            <a:r>
              <a:rPr lang="ru-RU" dirty="0" smtClean="0"/>
              <a:t> т.е. мы предполагаем, что для каждого ключа в качестве последовательности исследований равновероятны все </a:t>
            </a:r>
            <a:r>
              <a:rPr lang="en-US" dirty="0" smtClean="0"/>
              <a:t>m!</a:t>
            </a:r>
            <a:r>
              <a:rPr lang="ru-RU" dirty="0" smtClean="0"/>
              <a:t> перестановок множества {0,1,..., </a:t>
            </a:r>
            <a:r>
              <a:rPr lang="ru-RU" i="1" dirty="0" smtClean="0"/>
              <a:t>т</a:t>
            </a:r>
            <a:r>
              <a:rPr lang="ru-RU" dirty="0" smtClean="0"/>
              <a:t> — 1}. </a:t>
            </a:r>
            <a:endParaRPr lang="en-US" dirty="0" smtClean="0"/>
          </a:p>
          <a:p>
            <a:r>
              <a:rPr lang="ru-RU" dirty="0" smtClean="0"/>
              <a:t>Равномерное хеширование представляет собой обобщение определенного ранее простого равномерного хеширования, заключающееся в том, что теперь хеш-функция дает не одно значение, а целую последовательность исследований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Реализация истинно равномерного хеширования достаточно трудна, однако на практике используются подходящие аппроксимации такие, например, как определенное ниже двойное хеширование.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вычисления последовательности исследований для открытой адресации обычно используются три метода: линейное исследование, квадратичное </a:t>
            </a:r>
            <a:r>
              <a:rPr lang="ru-RU" dirty="0" smtClean="0"/>
              <a:t>исследование </a:t>
            </a:r>
            <a:r>
              <a:rPr lang="ru-RU" dirty="0" smtClean="0"/>
              <a:t>и двойное хеширование. Эти методы гарантируют, что для каждого </a:t>
            </a:r>
            <a:r>
              <a:rPr lang="ru-RU" dirty="0" smtClean="0"/>
              <a:t>ключа </a:t>
            </a:r>
            <a:r>
              <a:rPr lang="ru-RU" i="1" dirty="0" smtClean="0"/>
              <a:t>к (</a:t>
            </a:r>
            <a:r>
              <a:rPr lang="en-US" i="1" dirty="0" smtClean="0"/>
              <a:t>h </a:t>
            </a:r>
            <a:r>
              <a:rPr lang="ru-RU" i="1" dirty="0" smtClean="0"/>
              <a:t>(к,</a:t>
            </a:r>
            <a:r>
              <a:rPr lang="ru-RU" dirty="0" smtClean="0"/>
              <a:t> 0), </a:t>
            </a:r>
            <a:r>
              <a:rPr lang="en-US" i="1" dirty="0" smtClean="0"/>
              <a:t>h </a:t>
            </a:r>
            <a:r>
              <a:rPr lang="ru-RU" i="1" dirty="0" smtClean="0"/>
              <a:t>(к,</a:t>
            </a:r>
            <a:r>
              <a:rPr lang="ru-RU" dirty="0" smtClean="0"/>
              <a:t> 1),...,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i="1" dirty="0" smtClean="0"/>
              <a:t>к</a:t>
            </a:r>
            <a:r>
              <a:rPr lang="ru-RU" dirty="0" smtClean="0"/>
              <a:t>, </a:t>
            </a:r>
            <a:r>
              <a:rPr lang="ru-RU" i="1" dirty="0" smtClean="0"/>
              <a:t>т —</a:t>
            </a:r>
            <a:r>
              <a:rPr lang="ru-RU" dirty="0" smtClean="0"/>
              <a:t> 1)) является перестановкой (0,1,..., </a:t>
            </a:r>
            <a:r>
              <a:rPr lang="ru-RU" i="1" dirty="0" smtClean="0"/>
              <a:t>т —</a:t>
            </a:r>
            <a:r>
              <a:rPr lang="ru-RU" dirty="0" smtClean="0"/>
              <a:t> 1).</a:t>
            </a:r>
          </a:p>
          <a:p>
            <a:r>
              <a:rPr lang="ru-RU" dirty="0" smtClean="0"/>
              <a:t> Однако эти методы не удовлетворяют предположению о равномерном хешировании, так как ни один из них не в состоянии сгенерировать более </a:t>
            </a:r>
            <a:r>
              <a:rPr lang="ru-RU" i="1" dirty="0" smtClean="0"/>
              <a:t>т</a:t>
            </a:r>
            <a:r>
              <a:rPr lang="ru-RU" baseline="30000" dirty="0" smtClean="0"/>
              <a:t>2</a:t>
            </a:r>
            <a:r>
              <a:rPr lang="ru-RU" dirty="0" smtClean="0"/>
              <a:t> различных последовательностей исследований (вместо </a:t>
            </a:r>
            <a:r>
              <a:rPr lang="ru-RU" i="1" dirty="0" smtClean="0"/>
              <a:t>т!,</a:t>
            </a:r>
            <a:r>
              <a:rPr lang="ru-RU" dirty="0" smtClean="0"/>
              <a:t> требующихся для равномерного хеширования).</a:t>
            </a:r>
          </a:p>
          <a:p>
            <a:r>
              <a:rPr lang="ru-RU" dirty="0" smtClean="0"/>
              <a:t> Наибольшее количество последовательностей исследований дает двойное хеширование и, как и следовало ожидать, дает наилучшие результаты.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Линейное исследование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51896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Пусть задана обычная хеш-функция </a:t>
            </a:r>
            <a:r>
              <a:rPr lang="en-US" i="1" dirty="0" smtClean="0"/>
              <a:t>h’</a:t>
            </a:r>
            <a:r>
              <a:rPr lang="ru-RU" dirty="0" smtClean="0"/>
              <a:t> :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ru-RU" dirty="0" smtClean="0"/>
              <a:t>—&gt; {0,1,..., </a:t>
            </a:r>
            <a:r>
              <a:rPr lang="ru-RU" i="1" dirty="0" smtClean="0"/>
              <a:t>т</a:t>
            </a:r>
            <a:r>
              <a:rPr lang="ru-RU" dirty="0" smtClean="0"/>
              <a:t> — 1}, которую мы будем в дальнейшем именовать </a:t>
            </a:r>
            <a:r>
              <a:rPr lang="ru-RU" i="1" dirty="0" smtClean="0"/>
              <a:t>вспомогательной хеш-функцией</a:t>
            </a:r>
            <a:r>
              <a:rPr lang="ru-RU" dirty="0" smtClean="0"/>
              <a:t> (</a:t>
            </a:r>
            <a:r>
              <a:rPr lang="en-US" dirty="0" smtClean="0"/>
              <a:t>auxiliary hash function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 Метод </a:t>
            </a:r>
            <a:r>
              <a:rPr lang="ru-RU" i="1" dirty="0" smtClean="0"/>
              <a:t>линейного исследования</a:t>
            </a:r>
            <a:r>
              <a:rPr lang="ru-RU" dirty="0" smtClean="0"/>
              <a:t> для вычисления последовательности исследований использует хеш-функцию</a:t>
            </a:r>
            <a:endParaRPr lang="en-US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en-US" i="1" dirty="0" smtClean="0"/>
              <a:t>h</a:t>
            </a:r>
            <a:r>
              <a:rPr lang="ru-RU" dirty="0" smtClean="0"/>
              <a:t> (</a:t>
            </a:r>
            <a:r>
              <a:rPr lang="en-US" dirty="0" smtClean="0"/>
              <a:t>k</a:t>
            </a:r>
            <a:r>
              <a:rPr lang="ru-RU" dirty="0" smtClean="0"/>
              <a:t>, </a:t>
            </a:r>
            <a:r>
              <a:rPr lang="en-US" i="1" dirty="0" err="1" smtClean="0"/>
              <a:t>i</a:t>
            </a:r>
            <a:r>
              <a:rPr lang="ru-RU" i="1" dirty="0" smtClean="0"/>
              <a:t>) =</a:t>
            </a:r>
            <a:r>
              <a:rPr lang="ru-RU" dirty="0" smtClean="0"/>
              <a:t> (</a:t>
            </a:r>
            <a:r>
              <a:rPr lang="en-US" i="1" dirty="0" smtClean="0"/>
              <a:t>h’</a:t>
            </a:r>
            <a:r>
              <a:rPr lang="ru-RU" dirty="0" smtClean="0"/>
              <a:t> (</a:t>
            </a:r>
            <a:r>
              <a:rPr lang="en-US" i="1" dirty="0" smtClean="0"/>
              <a:t>k</a:t>
            </a:r>
            <a:r>
              <a:rPr lang="ru-RU" i="1" dirty="0" smtClean="0"/>
              <a:t>)</a:t>
            </a:r>
            <a:r>
              <a:rPr lang="ru-RU" dirty="0" smtClean="0"/>
              <a:t> + </a:t>
            </a:r>
            <a:r>
              <a:rPr lang="en-US" i="1" dirty="0" err="1" smtClean="0"/>
              <a:t>i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mod m</a:t>
            </a:r>
            <a:r>
              <a:rPr lang="ru-RU" dirty="0" smtClean="0"/>
              <a:t>,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где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принимает значения от 0 до </a:t>
            </a:r>
            <a:r>
              <a:rPr lang="en-US" dirty="0" smtClean="0"/>
              <a:t>m</a:t>
            </a:r>
            <a:r>
              <a:rPr lang="ru-RU" dirty="0" smtClean="0"/>
              <a:t>— 1 включительно. Для данного ключа </a:t>
            </a:r>
            <a:r>
              <a:rPr lang="ru-RU" i="1" dirty="0" smtClean="0"/>
              <a:t>к</a:t>
            </a:r>
            <a:r>
              <a:rPr lang="ru-RU" dirty="0" smtClean="0"/>
              <a:t> первой исследуемой ячейкой является </a:t>
            </a:r>
            <a:r>
              <a:rPr lang="ru-RU" i="1" dirty="0" smtClean="0"/>
              <a:t>Т</a:t>
            </a:r>
            <a:r>
              <a:rPr lang="ru-RU" dirty="0" smtClean="0"/>
              <a:t> [</a:t>
            </a:r>
            <a:r>
              <a:rPr lang="en-US" i="1" dirty="0" smtClean="0"/>
              <a:t>h</a:t>
            </a:r>
            <a:r>
              <a:rPr lang="ru-RU" dirty="0" smtClean="0"/>
              <a:t>' (</a:t>
            </a:r>
            <a:r>
              <a:rPr lang="en-US" dirty="0" smtClean="0"/>
              <a:t>k</a:t>
            </a:r>
            <a:r>
              <a:rPr lang="ru-RU" dirty="0" smtClean="0"/>
              <a:t>)], т.е. ячейка, которую дает вспомогательная хеш-функция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 Далее мы исследуем ячейку </a:t>
            </a:r>
            <a:r>
              <a:rPr lang="ru-RU" i="1" dirty="0" smtClean="0"/>
              <a:t>Т [</a:t>
            </a:r>
            <a:r>
              <a:rPr lang="en-US" i="1" dirty="0" smtClean="0"/>
              <a:t>h’</a:t>
            </a:r>
            <a:r>
              <a:rPr lang="ru-RU" i="1" dirty="0" smtClean="0"/>
              <a:t>(к)</a:t>
            </a:r>
            <a:r>
              <a:rPr lang="ru-RU" dirty="0" smtClean="0"/>
              <a:t> </a:t>
            </a:r>
            <a:r>
              <a:rPr lang="en-US" dirty="0" smtClean="0"/>
              <a:t>+ </a:t>
            </a:r>
            <a:r>
              <a:rPr lang="ru-RU" dirty="0" smtClean="0"/>
              <a:t>1] и далее последовательно все до ячейки Т [</a:t>
            </a:r>
            <a:r>
              <a:rPr lang="en-US" dirty="0" smtClean="0"/>
              <a:t>m</a:t>
            </a:r>
            <a:r>
              <a:rPr lang="ru-RU" dirty="0" smtClean="0"/>
              <a:t> — 1], после чего переходим в начало таблицы и </a:t>
            </a:r>
            <a:r>
              <a:rPr lang="ru-RU" dirty="0" smtClean="0"/>
              <a:t>последовательно </a:t>
            </a:r>
            <a:r>
              <a:rPr lang="ru-RU" dirty="0" smtClean="0"/>
              <a:t>исследуем ячейки </a:t>
            </a:r>
            <a:r>
              <a:rPr lang="ru-RU" i="1" dirty="0" smtClean="0"/>
              <a:t>Т</a:t>
            </a:r>
            <a:r>
              <a:rPr lang="ru-RU" dirty="0" smtClean="0"/>
              <a:t> [0], </a:t>
            </a:r>
            <a:r>
              <a:rPr lang="ru-RU" i="1" dirty="0" smtClean="0"/>
              <a:t>Т</a:t>
            </a:r>
            <a:r>
              <a:rPr lang="ru-RU" dirty="0" smtClean="0"/>
              <a:t>[1], и так до ячейки </a:t>
            </a:r>
            <a:r>
              <a:rPr lang="ru-RU" i="1" dirty="0" smtClean="0"/>
              <a:t>Т [</a:t>
            </a:r>
            <a:r>
              <a:rPr lang="en-US" i="1" dirty="0" smtClean="0"/>
              <a:t>h’</a:t>
            </a:r>
            <a:r>
              <a:rPr lang="ru-RU" i="1" dirty="0" smtClean="0"/>
              <a:t>(к) —</a:t>
            </a:r>
            <a:r>
              <a:rPr lang="ru-RU" dirty="0" smtClean="0"/>
              <a:t> 1].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Поскольку начальная исследуемая ячейка однозначно определяет всю последовательность исследований целиком, всего имеется </a:t>
            </a:r>
            <a:r>
              <a:rPr lang="en-US" dirty="0" smtClean="0"/>
              <a:t>m</a:t>
            </a:r>
            <a:r>
              <a:rPr lang="ru-RU" dirty="0" smtClean="0"/>
              <a:t> различных последовательностей.</a:t>
            </a:r>
          </a:p>
          <a:p>
            <a:r>
              <a:rPr lang="ru-RU" dirty="0" smtClean="0"/>
              <a:t>Линейное исследование легко реализуется, однако с ним связана проблема </a:t>
            </a:r>
            <a:r>
              <a:rPr lang="ru-RU" i="1" dirty="0" smtClean="0"/>
              <a:t>первичной кластеризации</a:t>
            </a:r>
            <a:r>
              <a:rPr lang="ru-RU" dirty="0" smtClean="0"/>
              <a:t>, связанной с созданием длинных последовательностей занятых ячеек, что, само собой разумеется, увеличивает среднее время поиска.</a:t>
            </a:r>
            <a:endParaRPr lang="en-US" dirty="0" smtClean="0"/>
          </a:p>
          <a:p>
            <a:r>
              <a:rPr lang="ru-RU" dirty="0" smtClean="0"/>
              <a:t> Кластеры возникают в связи с тем, что вероятность заполнения пустой ячейки, которой предшествуют </a:t>
            </a:r>
            <a:r>
              <a:rPr lang="en-US" i="1" dirty="0" err="1" smtClean="0"/>
              <a:t>i</a:t>
            </a:r>
            <a:r>
              <a:rPr lang="ru-RU" dirty="0" smtClean="0"/>
              <a:t> заполненных ячеек, равна (</a:t>
            </a:r>
            <a:r>
              <a:rPr lang="en-US" dirty="0" err="1" smtClean="0"/>
              <a:t>i</a:t>
            </a:r>
            <a:r>
              <a:rPr lang="en-US" dirty="0" smtClean="0"/>
              <a:t> + </a:t>
            </a:r>
            <a:r>
              <a:rPr lang="ru-RU" dirty="0" smtClean="0"/>
              <a:t>1 )/</a:t>
            </a:r>
            <a:r>
              <a:rPr lang="en-US" dirty="0" smtClean="0"/>
              <a:t>m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Таким образом, длинные серии заполненных ячеек имеют тенденцию ко все большему удлинению, что приводит к увеличению среднего времени поиска.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Квадратичное исследование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054617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Квадратичное исследование</a:t>
            </a:r>
            <a:r>
              <a:rPr lang="ru-RU" dirty="0" smtClean="0"/>
              <a:t> использует хеш-функцию вида</a:t>
            </a: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h </a:t>
            </a:r>
            <a:r>
              <a:rPr lang="ru-RU" dirty="0" smtClean="0"/>
              <a:t>(к, </a:t>
            </a:r>
            <a:r>
              <a:rPr lang="en-US" dirty="0" err="1" smtClean="0"/>
              <a:t>i</a:t>
            </a:r>
            <a:r>
              <a:rPr lang="ru-RU" dirty="0" smtClean="0"/>
              <a:t>) = (</a:t>
            </a:r>
            <a:r>
              <a:rPr lang="en-US" dirty="0" smtClean="0"/>
              <a:t>h’</a:t>
            </a:r>
            <a:r>
              <a:rPr lang="ru-RU" dirty="0" smtClean="0"/>
              <a:t>(к) +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i </a:t>
            </a:r>
            <a:r>
              <a:rPr lang="ru-RU" dirty="0" smtClean="0"/>
              <a:t>+ </a:t>
            </a:r>
            <a:r>
              <a:rPr lang="en-US" dirty="0" smtClean="0"/>
              <a:t>c</a:t>
            </a:r>
            <a:r>
              <a:rPr lang="ru-RU" baseline="-25000" dirty="0" smtClean="0"/>
              <a:t>2</a:t>
            </a:r>
            <a:r>
              <a:rPr lang="en-US" dirty="0" err="1" smtClean="0"/>
              <a:t>i</a:t>
            </a:r>
            <a:r>
              <a:rPr lang="ru-RU" baseline="30000" dirty="0" smtClean="0"/>
              <a:t>2</a:t>
            </a:r>
            <a:r>
              <a:rPr lang="ru-RU" dirty="0" smtClean="0"/>
              <a:t>) </a:t>
            </a:r>
            <a:r>
              <a:rPr lang="en-US" dirty="0" smtClean="0"/>
              <a:t>mod m</a:t>
            </a:r>
            <a:r>
              <a:rPr lang="ru-RU" dirty="0" smtClean="0"/>
              <a:t>,	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где </a:t>
            </a:r>
            <a:r>
              <a:rPr lang="en-US" i="1" dirty="0" smtClean="0"/>
              <a:t>h’</a:t>
            </a:r>
            <a:r>
              <a:rPr lang="ru-RU" dirty="0" smtClean="0"/>
              <a:t> — вспомогательная хеш-функция,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c</a:t>
            </a:r>
            <a:r>
              <a:rPr lang="ru-RU" baseline="-25000" dirty="0" smtClean="0"/>
              <a:t>2 </a:t>
            </a:r>
            <a:r>
              <a:rPr lang="ru-RU" i="1" dirty="0" smtClean="0"/>
              <a:t>≠</a:t>
            </a:r>
            <a:r>
              <a:rPr lang="ru-RU" dirty="0" smtClean="0"/>
              <a:t> 0 — вспомогательные константы, а </a:t>
            </a:r>
            <a:r>
              <a:rPr lang="en-US" dirty="0" smtClean="0"/>
              <a:t>n</a:t>
            </a:r>
            <a:r>
              <a:rPr lang="ru-RU" dirty="0" smtClean="0"/>
              <a:t> принимает значения от 0 до </a:t>
            </a:r>
            <a:r>
              <a:rPr lang="en-US" dirty="0" smtClean="0"/>
              <a:t>m</a:t>
            </a:r>
            <a:r>
              <a:rPr lang="ru-RU" dirty="0" smtClean="0"/>
              <a:t> — 1 включительно.</a:t>
            </a:r>
            <a:endParaRPr lang="en-US" dirty="0" smtClean="0"/>
          </a:p>
          <a:p>
            <a:r>
              <a:rPr lang="ru-RU" dirty="0" smtClean="0"/>
              <a:t> Начальная исследуемая ячейка — </a:t>
            </a:r>
            <a:r>
              <a:rPr lang="ru-RU" i="1" dirty="0" smtClean="0"/>
              <a:t>Т</a:t>
            </a:r>
            <a:r>
              <a:rPr lang="ru-RU" dirty="0" smtClean="0"/>
              <a:t> [</a:t>
            </a:r>
            <a:r>
              <a:rPr lang="en-US" i="1" dirty="0" smtClean="0"/>
              <a:t>h</a:t>
            </a:r>
            <a:r>
              <a:rPr lang="ru-RU" dirty="0" smtClean="0"/>
              <a:t>' </a:t>
            </a:r>
            <a:r>
              <a:rPr lang="ru-RU" i="1" dirty="0" smtClean="0"/>
              <a:t>(к)];</a:t>
            </a:r>
            <a:r>
              <a:rPr lang="ru-RU" dirty="0" smtClean="0"/>
              <a:t> остальные исследуемые позиции смещены относительно нее на величины, которые описываются квадратичной зависимостью от номера исследования 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Этот метод работает существенно лучше линейного исследования, но для того, чтобы исследование охватывало все ячейки, необходим выбор специальных значений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c</a:t>
            </a:r>
            <a:r>
              <a:rPr lang="ru-RU" baseline="-25000" dirty="0" smtClean="0"/>
              <a:t>2 </a:t>
            </a:r>
            <a:r>
              <a:rPr lang="ru-RU" dirty="0" smtClean="0"/>
              <a:t>и </a:t>
            </a:r>
            <a:r>
              <a:rPr lang="en-US" dirty="0" smtClean="0"/>
              <a:t>m</a:t>
            </a:r>
            <a:r>
              <a:rPr lang="ru-RU" dirty="0" smtClean="0"/>
              <a:t> 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Универсальное хеширование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Возможна ситуация когда ключи для хеширования выбираются при помощи конкретной хеш-функции и получаются </a:t>
            </a:r>
            <a:r>
              <a:rPr lang="en-US" dirty="0" smtClean="0"/>
              <a:t>n</a:t>
            </a:r>
            <a:r>
              <a:rPr lang="ru-RU" dirty="0" smtClean="0"/>
              <a:t> значений, которые будут </a:t>
            </a:r>
            <a:r>
              <a:rPr lang="ru-RU" dirty="0" err="1" smtClean="0"/>
              <a:t>хешироваться</a:t>
            </a:r>
            <a:r>
              <a:rPr lang="ru-RU" dirty="0" smtClean="0"/>
              <a:t> в одну и ту же ячейку таблицы, приводя к среднему времени выборки 0(</a:t>
            </a:r>
            <a:r>
              <a:rPr lang="en-US" dirty="0" smtClean="0"/>
              <a:t>n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Таким образом, любая фиксированная хеш-функция становится уязвимой, и единственный эффективный выход из ситуации — </a:t>
            </a:r>
            <a:r>
              <a:rPr lang="ru-RU" i="1" dirty="0" smtClean="0"/>
              <a:t>случайный </a:t>
            </a:r>
            <a:r>
              <a:rPr lang="ru-RU" dirty="0" smtClean="0"/>
              <a:t>выбор хеш-функции, </a:t>
            </a:r>
            <a:r>
              <a:rPr lang="ru-RU" i="1" dirty="0" smtClean="0"/>
              <a:t>не зависящий</a:t>
            </a:r>
            <a:r>
              <a:rPr lang="ru-RU" dirty="0" smtClean="0"/>
              <a:t> от того, с какими именно ключами ей предстоит работать.</a:t>
            </a:r>
            <a:endParaRPr lang="en-US" dirty="0" smtClean="0"/>
          </a:p>
          <a:p>
            <a:r>
              <a:rPr lang="ru-RU" dirty="0" smtClean="0"/>
              <a:t> Такой подход, который называется </a:t>
            </a:r>
            <a:r>
              <a:rPr lang="ru-RU" i="1" dirty="0" smtClean="0"/>
              <a:t>универсальным хешированием, </a:t>
            </a:r>
            <a:r>
              <a:rPr lang="ru-RU" dirty="0" smtClean="0"/>
              <a:t>гарантирует хорошую производительность в среднем, независимо от того, какие данные будут выбраны злоумышленником.</a:t>
            </a:r>
            <a:endParaRPr lang="en-US" dirty="0" smtClean="0"/>
          </a:p>
          <a:p>
            <a:r>
              <a:rPr lang="ru-RU" dirty="0" smtClean="0"/>
              <a:t>Главная идея универсального хеширования состоит в случайном выборе </a:t>
            </a:r>
            <a:r>
              <a:rPr lang="ru-RU" dirty="0" err="1" smtClean="0"/>
              <a:t>хеш</a:t>
            </a:r>
            <a:r>
              <a:rPr lang="ru-RU" dirty="0" smtClean="0"/>
              <a:t>- функции из некоторого тщательно отобранного класса функций в начале работы программы.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Кроме того, если два ключа имеют одну и то же начальную позицию исследования, то одинаковы и последовательности исследования в целом, так как из </a:t>
            </a: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ru-RU" dirty="0" smtClean="0"/>
              <a:t> (</a:t>
            </a:r>
            <a:r>
              <a:rPr lang="en-US" dirty="0" smtClean="0"/>
              <a:t>k</a:t>
            </a:r>
            <a:r>
              <a:rPr lang="ru-RU" dirty="0" smtClean="0"/>
              <a:t>, 0) =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 (</a:t>
            </a:r>
            <a:r>
              <a:rPr lang="en-US" dirty="0" smtClean="0"/>
              <a:t>k</a:t>
            </a:r>
            <a:r>
              <a:rPr lang="ru-RU" dirty="0" smtClean="0"/>
              <a:t>, 0) вытекает</a:t>
            </a:r>
            <a:r>
              <a:rPr lang="en-US" i="1" dirty="0" smtClean="0"/>
              <a:t> h</a:t>
            </a:r>
            <a:r>
              <a:rPr lang="en-US" i="1" baseline="-25000" dirty="0" smtClean="0"/>
              <a:t>1</a:t>
            </a:r>
            <a:r>
              <a:rPr lang="ru-RU" dirty="0" smtClean="0"/>
              <a:t> (</a:t>
            </a:r>
            <a:r>
              <a:rPr lang="en-US" dirty="0" smtClean="0"/>
              <a:t>k</a:t>
            </a:r>
            <a:r>
              <a:rPr lang="ru-RU" dirty="0" smtClean="0"/>
              <a:t>, </a:t>
            </a:r>
            <a:r>
              <a:rPr lang="en-US" dirty="0" err="1" smtClean="0"/>
              <a:t>i</a:t>
            </a:r>
            <a:r>
              <a:rPr lang="ru-RU" dirty="0" smtClean="0"/>
              <a:t>) =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 (</a:t>
            </a:r>
            <a:r>
              <a:rPr lang="en-US" dirty="0" smtClean="0"/>
              <a:t>k</a:t>
            </a:r>
            <a:r>
              <a:rPr lang="ru-RU" dirty="0" smtClean="0"/>
              <a:t>, </a:t>
            </a:r>
            <a:r>
              <a:rPr lang="en-US" dirty="0" err="1" smtClean="0"/>
              <a:t>i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 Это свойство приводит к более мягкой </a:t>
            </a:r>
            <a:r>
              <a:rPr lang="ru-RU" i="1" dirty="0" smtClean="0"/>
              <a:t>вторичной кластеризации</a:t>
            </a:r>
            <a:r>
              <a:rPr lang="ru-RU" dirty="0" smtClean="0"/>
              <a:t>. Как и в случае линейного исследования, начальная ячейка определяет всю последовательность, поэтому всего используется </a:t>
            </a:r>
            <a:r>
              <a:rPr lang="en-US" dirty="0" smtClean="0"/>
              <a:t>m</a:t>
            </a:r>
            <a:r>
              <a:rPr lang="ru-RU" dirty="0" smtClean="0"/>
              <a:t> различных последовательностей исследования.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Двойное хеширование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Двойное хеширование представляет собой один из наилучших способов использования открытой адресации, поскольку получаемые при этом перестановки обладают многими характеристиками случайно выбираемых перестановок.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Двойное хеширование</a:t>
            </a:r>
            <a:r>
              <a:rPr lang="ru-RU" dirty="0" smtClean="0"/>
              <a:t> использует хеш-функцию вида</a:t>
            </a:r>
          </a:p>
          <a:p>
            <a:pPr algn="ctr">
              <a:buNone/>
            </a:pPr>
            <a:r>
              <a:rPr lang="en-US" i="1" dirty="0" smtClean="0"/>
              <a:t>h</a:t>
            </a:r>
            <a:r>
              <a:rPr lang="ru-RU" dirty="0" smtClean="0"/>
              <a:t> (</a:t>
            </a:r>
            <a:r>
              <a:rPr lang="ru-RU" i="1" dirty="0" smtClean="0"/>
              <a:t>к</a:t>
            </a:r>
            <a:r>
              <a:rPr lang="ru-RU" dirty="0" smtClean="0"/>
              <a:t>, </a:t>
            </a:r>
            <a:r>
              <a:rPr lang="en-US" i="1" dirty="0" err="1" smtClean="0"/>
              <a:t>i</a:t>
            </a:r>
            <a:r>
              <a:rPr lang="ru-RU" i="1" dirty="0" smtClean="0"/>
              <a:t>)</a:t>
            </a:r>
            <a:r>
              <a:rPr lang="ru-RU" dirty="0" smtClean="0"/>
              <a:t> = </a:t>
            </a:r>
            <a:r>
              <a:rPr lang="ru-RU" i="1" dirty="0" smtClean="0"/>
              <a:t>(</a:t>
            </a: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ru-RU" i="1" dirty="0" smtClean="0"/>
              <a:t>(к)</a:t>
            </a:r>
            <a:r>
              <a:rPr lang="ru-RU" dirty="0" smtClean="0"/>
              <a:t> + </a:t>
            </a:r>
            <a:r>
              <a:rPr lang="en-US" dirty="0" err="1" smtClean="0"/>
              <a:t>ih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  <a:r>
              <a:rPr lang="ru-RU" i="1" dirty="0" smtClean="0"/>
              <a:t>(к))</a:t>
            </a:r>
            <a:r>
              <a:rPr lang="ru-RU" dirty="0" smtClean="0"/>
              <a:t> </a:t>
            </a:r>
            <a:r>
              <a:rPr lang="en-US" dirty="0" smtClean="0"/>
              <a:t>mod</a:t>
            </a:r>
            <a:r>
              <a:rPr lang="ru-RU" dirty="0" smtClean="0"/>
              <a:t> </a:t>
            </a:r>
            <a:r>
              <a:rPr lang="en-US" dirty="0" smtClean="0"/>
              <a:t>m</a:t>
            </a:r>
            <a:r>
              <a:rPr lang="ru-RU" dirty="0" smtClean="0"/>
              <a:t>,</a:t>
            </a:r>
          </a:p>
          <a:p>
            <a:r>
              <a:rPr lang="ru-RU" dirty="0" smtClean="0"/>
              <a:t>где </a:t>
            </a: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ru-RU" i="1" dirty="0" smtClean="0"/>
              <a:t>(к)</a:t>
            </a:r>
            <a:r>
              <a:rPr lang="ru-RU" dirty="0" smtClean="0"/>
              <a:t> и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 — вспомогательные хеш-функции.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Начальное исследование выполня­ется в позиции Т [</a:t>
            </a:r>
            <a:r>
              <a:rPr lang="en-US" dirty="0" smtClean="0"/>
              <a:t>h</a:t>
            </a:r>
            <a:r>
              <a:rPr lang="ru-RU" baseline="-25000" dirty="0" smtClean="0"/>
              <a:t>1</a:t>
            </a:r>
            <a:r>
              <a:rPr lang="ru-RU" dirty="0" smtClean="0"/>
              <a:t> (</a:t>
            </a:r>
            <a:r>
              <a:rPr lang="en-US" dirty="0" smtClean="0"/>
              <a:t>k</a:t>
            </a:r>
            <a:r>
              <a:rPr lang="ru-RU" dirty="0" smtClean="0"/>
              <a:t>)], а смещение каждой из последующих исследуемых ячеек относительно предыдущей равно </a:t>
            </a:r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ru-RU" dirty="0" smtClean="0"/>
              <a:t> (</a:t>
            </a:r>
            <a:r>
              <a:rPr lang="en-US" dirty="0" smtClean="0"/>
              <a:t>k</a:t>
            </a:r>
            <a:r>
              <a:rPr lang="ru-RU" dirty="0" smtClean="0"/>
              <a:t>)</a:t>
            </a:r>
            <a:r>
              <a:rPr lang="ru-RU" i="1" dirty="0" smtClean="0"/>
              <a:t>)</a:t>
            </a:r>
            <a:r>
              <a:rPr lang="ru-RU" dirty="0" smtClean="0"/>
              <a:t> по модулю </a:t>
            </a:r>
            <a:r>
              <a:rPr lang="en-US" dirty="0" smtClean="0"/>
              <a:t>m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Следовательно, в отличие от линейного и квадратичного исследования, в данном случае последовательность исследования зависит от ключа </a:t>
            </a:r>
            <a:r>
              <a:rPr lang="ru-RU" i="1" dirty="0" smtClean="0"/>
              <a:t>к</a:t>
            </a:r>
            <a:r>
              <a:rPr lang="ru-RU" dirty="0" smtClean="0"/>
              <a:t> по двум параметрам — в плане выбора началь­ной исследуемой ячейки и расстояния между соседними исследуемыми ячейками, так как оба эти параметра зависят от значения ключа.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вставки при двойном хешировании.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00200"/>
            <a:ext cx="7452320" cy="49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хеш-таблица размером 13 ячеек, в которой используются вспомогательные </a:t>
            </a:r>
            <a:r>
              <a:rPr lang="ru-RU" dirty="0" err="1" smtClean="0"/>
              <a:t>хеш</a:t>
            </a:r>
            <a:r>
              <a:rPr lang="ru-RU" dirty="0" smtClean="0"/>
              <a:t>- функции </a:t>
            </a:r>
            <a:r>
              <a:rPr lang="en-US" i="1" dirty="0" smtClean="0"/>
              <a:t>h</a:t>
            </a:r>
            <a:r>
              <a:rPr lang="ru-RU" i="1" baseline="-25000" dirty="0" smtClean="0"/>
              <a:t>1</a:t>
            </a:r>
            <a:r>
              <a:rPr lang="ru-RU" i="1" dirty="0" smtClean="0"/>
              <a:t>(к) = </a:t>
            </a:r>
            <a:r>
              <a:rPr lang="ru-RU" i="1" dirty="0" err="1" smtClean="0"/>
              <a:t>к</a:t>
            </a:r>
            <a:r>
              <a:rPr lang="ru-RU" dirty="0" smtClean="0"/>
              <a:t> </a:t>
            </a:r>
            <a:r>
              <a:rPr lang="en-US" dirty="0" smtClean="0"/>
              <a:t>mod</a:t>
            </a:r>
            <a:r>
              <a:rPr lang="ru-RU" dirty="0" smtClean="0"/>
              <a:t> 13 и </a:t>
            </a:r>
            <a:r>
              <a:rPr lang="en-US" i="1" dirty="0" smtClean="0"/>
              <a:t>h</a:t>
            </a:r>
            <a:r>
              <a:rPr lang="ru-RU" i="1" baseline="-25000" dirty="0" smtClean="0"/>
              <a:t>2</a:t>
            </a:r>
            <a:r>
              <a:rPr lang="ru-RU" i="1" dirty="0" smtClean="0"/>
              <a:t>(к) =</a:t>
            </a:r>
            <a:r>
              <a:rPr lang="ru-RU" dirty="0" smtClean="0"/>
              <a:t> 1 + </a:t>
            </a:r>
            <a:r>
              <a:rPr lang="ru-RU" i="1" dirty="0" smtClean="0"/>
              <a:t>(к</a:t>
            </a:r>
            <a:r>
              <a:rPr lang="ru-RU" dirty="0" smtClean="0"/>
              <a:t> </a:t>
            </a:r>
            <a:r>
              <a:rPr lang="en-US" dirty="0" smtClean="0"/>
              <a:t>mod</a:t>
            </a:r>
            <a:r>
              <a:rPr lang="ru-RU" dirty="0" smtClean="0"/>
              <a:t> 11).</a:t>
            </a:r>
          </a:p>
          <a:p>
            <a:r>
              <a:rPr lang="ru-RU" dirty="0" smtClean="0"/>
              <a:t>Так как 14 = 1 (</a:t>
            </a:r>
            <a:r>
              <a:rPr lang="en-US" dirty="0" smtClean="0"/>
              <a:t>mod</a:t>
            </a:r>
            <a:r>
              <a:rPr lang="ru-RU" dirty="0" smtClean="0"/>
              <a:t> 13) и 14 = 3 (</a:t>
            </a:r>
            <a:r>
              <a:rPr lang="en-US" dirty="0" smtClean="0"/>
              <a:t>mod</a:t>
            </a:r>
            <a:r>
              <a:rPr lang="ru-RU" dirty="0" smtClean="0"/>
              <a:t> 11), ключ 14 вставляется в пустую ячейку 9, после того как при исследовании ячеек 1 и 5 выясняется, что эти ячейки заняты. Для того чтобы последовательность исследования могла охватить всю таблицу, значение </a:t>
            </a:r>
            <a:r>
              <a:rPr lang="en-US" i="1" dirty="0" smtClean="0"/>
              <a:t>h</a:t>
            </a:r>
            <a:r>
              <a:rPr lang="ru-RU" i="1" baseline="-25000" dirty="0" smtClean="0"/>
              <a:t>2</a:t>
            </a:r>
            <a:r>
              <a:rPr lang="ru-RU" i="1" dirty="0" smtClean="0"/>
              <a:t> (к)</a:t>
            </a:r>
            <a:r>
              <a:rPr lang="ru-RU" dirty="0" smtClean="0"/>
              <a:t> должно быть взаимно простым с размером хеш-таблицы </a:t>
            </a:r>
            <a:r>
              <a:rPr lang="en-US" dirty="0" smtClean="0"/>
              <a:t>m.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3965" t="20075" r="30200" b="23225"/>
          <a:stretch>
            <a:fillRect/>
          </a:stretch>
        </p:blipFill>
        <p:spPr bwMode="auto">
          <a:xfrm>
            <a:off x="323528" y="1124744"/>
            <a:ext cx="1835696" cy="551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20472" cy="63813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Удобный способ обеспечить выполнение этого условия состоит в выборе числа </a:t>
            </a:r>
            <a:r>
              <a:rPr lang="en-US" dirty="0" smtClean="0"/>
              <a:t>m</a:t>
            </a:r>
            <a:r>
              <a:rPr lang="ru-RU" dirty="0" smtClean="0"/>
              <a:t>, равного степени 2, и разработке хеш-функции </a:t>
            </a:r>
            <a:r>
              <a:rPr lang="en-US" i="1" dirty="0" smtClean="0"/>
              <a:t>h</a:t>
            </a:r>
            <a:r>
              <a:rPr lang="ru-RU" i="1" baseline="-25000" dirty="0" smtClean="0"/>
              <a:t>2</a:t>
            </a:r>
            <a:r>
              <a:rPr lang="ru-RU" dirty="0" smtClean="0"/>
              <a:t> таким образом, чтобы она возвращала только нечетные значения.</a:t>
            </a:r>
            <a:endParaRPr lang="en-US" dirty="0" smtClean="0"/>
          </a:p>
          <a:p>
            <a:r>
              <a:rPr lang="ru-RU" dirty="0" smtClean="0"/>
              <a:t> Еще один способ состоит в использовании в качестве </a:t>
            </a:r>
            <a:r>
              <a:rPr lang="en-US" dirty="0" smtClean="0"/>
              <a:t>m</a:t>
            </a:r>
            <a:r>
              <a:rPr lang="ru-RU" dirty="0" smtClean="0"/>
              <a:t> простого числа и построении </a:t>
            </a:r>
            <a:r>
              <a:rPr lang="ru-RU" dirty="0" err="1" smtClean="0"/>
              <a:t>хеш</a:t>
            </a:r>
            <a:r>
              <a:rPr lang="ru-RU" dirty="0" smtClean="0"/>
              <a:t>- функции </a:t>
            </a:r>
            <a:r>
              <a:rPr lang="en-US" i="1" dirty="0" smtClean="0"/>
              <a:t>h</a:t>
            </a:r>
            <a:r>
              <a:rPr lang="ru-RU" i="1" baseline="-25000" dirty="0" smtClean="0"/>
              <a:t>2</a:t>
            </a:r>
            <a:r>
              <a:rPr lang="ru-RU" dirty="0" smtClean="0"/>
              <a:t> такой, чтобы она всегда возвращала натуральные числа, меньшие </a:t>
            </a:r>
            <a:r>
              <a:rPr lang="ru-RU" i="1" dirty="0" smtClean="0"/>
              <a:t>т. </a:t>
            </a:r>
            <a:r>
              <a:rPr lang="ru-RU" dirty="0" smtClean="0"/>
              <a:t>Например, можно выбрать простое число в качестве </a:t>
            </a:r>
            <a:r>
              <a:rPr lang="en-US" dirty="0" smtClean="0"/>
              <a:t>m</a:t>
            </a:r>
            <a:r>
              <a:rPr lang="ru-RU" dirty="0" smtClean="0"/>
              <a:t>, а хеш-функции такими:</a:t>
            </a:r>
          </a:p>
          <a:p>
            <a:pPr algn="ctr">
              <a:buNone/>
            </a:pP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ru-RU" i="1" baseline="-25000" dirty="0" smtClean="0"/>
              <a:t> </a:t>
            </a:r>
            <a:r>
              <a:rPr lang="ru-RU" i="1" dirty="0" smtClean="0"/>
              <a:t>(к)</a:t>
            </a:r>
            <a:r>
              <a:rPr lang="ru-RU" dirty="0" smtClean="0"/>
              <a:t>	= </a:t>
            </a:r>
            <a:r>
              <a:rPr lang="ru-RU" i="1" dirty="0" err="1" smtClean="0"/>
              <a:t>к</a:t>
            </a:r>
            <a:r>
              <a:rPr lang="ru-RU" dirty="0" smtClean="0"/>
              <a:t> </a:t>
            </a:r>
            <a:r>
              <a:rPr lang="en-US" dirty="0" smtClean="0"/>
              <a:t>mod m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en-US" i="1" dirty="0" smtClean="0"/>
              <a:t>h</a:t>
            </a:r>
            <a:r>
              <a:rPr lang="ru-RU" i="1" baseline="-25000" dirty="0" smtClean="0"/>
              <a:t>2</a:t>
            </a:r>
            <a:r>
              <a:rPr lang="ru-RU" i="1" dirty="0" smtClean="0"/>
              <a:t> (к)	=</a:t>
            </a:r>
            <a:r>
              <a:rPr lang="ru-RU" dirty="0" smtClean="0"/>
              <a:t> 1 + </a:t>
            </a:r>
            <a:r>
              <a:rPr lang="ru-RU" i="1" dirty="0" smtClean="0"/>
              <a:t>(к</a:t>
            </a:r>
            <a:r>
              <a:rPr lang="en-US" i="1" dirty="0" smtClean="0"/>
              <a:t> </a:t>
            </a:r>
            <a:r>
              <a:rPr lang="en-US" dirty="0" smtClean="0"/>
              <a:t>mod</a:t>
            </a:r>
            <a:r>
              <a:rPr lang="ru-RU" dirty="0" smtClean="0"/>
              <a:t> </a:t>
            </a:r>
            <a:r>
              <a:rPr lang="en-US" dirty="0" smtClean="0"/>
              <a:t>m’</a:t>
            </a:r>
            <a:r>
              <a:rPr lang="ru-RU" dirty="0" smtClean="0"/>
              <a:t>)	,</a:t>
            </a:r>
          </a:p>
          <a:p>
            <a:r>
              <a:rPr lang="ru-RU" dirty="0" smtClean="0"/>
              <a:t>где </a:t>
            </a:r>
            <a:r>
              <a:rPr lang="ru-RU" i="1" dirty="0" smtClean="0"/>
              <a:t>т</a:t>
            </a:r>
            <a:r>
              <a:rPr lang="en-US" i="1" dirty="0" smtClean="0"/>
              <a:t>’</a:t>
            </a:r>
            <a:r>
              <a:rPr lang="ru-RU" dirty="0" smtClean="0"/>
              <a:t> должно быть немного меньше </a:t>
            </a:r>
            <a:r>
              <a:rPr lang="ru-RU" i="1" dirty="0" smtClean="0"/>
              <a:t>т</a:t>
            </a:r>
            <a:r>
              <a:rPr lang="ru-RU" dirty="0" smtClean="0"/>
              <a:t> (например, </a:t>
            </a:r>
            <a:r>
              <a:rPr lang="en-US" dirty="0" smtClean="0"/>
              <a:t>m</a:t>
            </a:r>
            <a:r>
              <a:rPr lang="ru-RU" dirty="0" smtClean="0"/>
              <a:t> — 1).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8640"/>
            <a:ext cx="8715436" cy="63367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Скажем, если </a:t>
            </a:r>
            <a:r>
              <a:rPr lang="ru-RU" i="1" dirty="0" smtClean="0"/>
              <a:t>к</a:t>
            </a:r>
            <a:r>
              <a:rPr lang="ru-RU" dirty="0" smtClean="0"/>
              <a:t> =  123456, </a:t>
            </a:r>
            <a:r>
              <a:rPr lang="en-US" dirty="0" smtClean="0"/>
              <a:t> </a:t>
            </a:r>
            <a:r>
              <a:rPr lang="ru-RU" i="1" dirty="0" smtClean="0"/>
              <a:t>т</a:t>
            </a:r>
            <a:r>
              <a:rPr lang="ru-RU" dirty="0" smtClean="0"/>
              <a:t>	=</a:t>
            </a:r>
            <a:r>
              <a:rPr lang="en-US" dirty="0" smtClean="0"/>
              <a:t>7</a:t>
            </a:r>
            <a:r>
              <a:rPr lang="ru-RU" dirty="0" smtClean="0"/>
              <a:t>01,	а</a:t>
            </a:r>
            <a:r>
              <a:rPr lang="en-US" dirty="0" smtClean="0"/>
              <a:t>  </a:t>
            </a:r>
            <a:r>
              <a:rPr lang="ru-RU" i="1" dirty="0" smtClean="0"/>
              <a:t>т</a:t>
            </a:r>
            <a:r>
              <a:rPr lang="en-US" i="1" dirty="0" smtClean="0"/>
              <a:t>’</a:t>
            </a:r>
            <a:r>
              <a:rPr lang="ru-RU" dirty="0" smtClean="0"/>
              <a:t>	= 700,	</a:t>
            </a:r>
            <a:r>
              <a:rPr lang="en-US" dirty="0" smtClean="0"/>
              <a:t> </a:t>
            </a:r>
            <a:r>
              <a:rPr lang="ru-RU" dirty="0" smtClean="0"/>
              <a:t>то </a:t>
            </a: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ru-RU" i="1" dirty="0" smtClean="0"/>
              <a:t> (к)=</a:t>
            </a:r>
            <a:r>
              <a:rPr lang="ru-RU" dirty="0" smtClean="0"/>
              <a:t> 80 и </a:t>
            </a:r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ru-RU" i="1" dirty="0" smtClean="0"/>
              <a:t> (к)</a:t>
            </a:r>
            <a:r>
              <a:rPr lang="en-US" i="1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257,</a:t>
            </a:r>
            <a:r>
              <a:rPr lang="en-US" dirty="0" smtClean="0"/>
              <a:t>  </a:t>
            </a:r>
            <a:r>
              <a:rPr lang="ru-RU" dirty="0" smtClean="0"/>
              <a:t>так что</a:t>
            </a:r>
            <a:r>
              <a:rPr lang="en-US" dirty="0" smtClean="0"/>
              <a:t> </a:t>
            </a:r>
            <a:r>
              <a:rPr lang="ru-RU" dirty="0" smtClean="0"/>
              <a:t>первой</a:t>
            </a:r>
            <a:r>
              <a:rPr lang="en-US" dirty="0" smtClean="0"/>
              <a:t> </a:t>
            </a:r>
            <a:r>
              <a:rPr lang="ru-RU" dirty="0" smtClean="0"/>
              <a:t>исследуемой</a:t>
            </a:r>
            <a:r>
              <a:rPr lang="en-US" dirty="0" smtClean="0"/>
              <a:t> </a:t>
            </a:r>
            <a:r>
              <a:rPr lang="ru-RU" dirty="0" smtClean="0"/>
              <a:t>будет</a:t>
            </a:r>
            <a:r>
              <a:rPr lang="en-US" dirty="0" smtClean="0"/>
              <a:t> </a:t>
            </a:r>
            <a:r>
              <a:rPr lang="ru-RU" dirty="0" smtClean="0"/>
              <a:t>ячейка</a:t>
            </a:r>
            <a:r>
              <a:rPr lang="en-US" dirty="0" smtClean="0"/>
              <a:t> </a:t>
            </a:r>
            <a:r>
              <a:rPr lang="ru-RU" dirty="0" smtClean="0"/>
              <a:t>в 80-й</a:t>
            </a:r>
            <a:r>
              <a:rPr lang="en-US" dirty="0" smtClean="0"/>
              <a:t> </a:t>
            </a:r>
            <a:r>
              <a:rPr lang="ru-RU" dirty="0" smtClean="0"/>
              <a:t>позиции,</a:t>
            </a:r>
            <a:r>
              <a:rPr lang="en-US" dirty="0" smtClean="0"/>
              <a:t> </a:t>
            </a:r>
            <a:r>
              <a:rPr lang="ru-RU" dirty="0" smtClean="0"/>
              <a:t>а затем</a:t>
            </a:r>
            <a:r>
              <a:rPr lang="en-US" dirty="0" smtClean="0"/>
              <a:t> </a:t>
            </a:r>
            <a:r>
              <a:rPr lang="ru-RU" dirty="0" smtClean="0"/>
              <a:t>будет</a:t>
            </a:r>
            <a:r>
              <a:rPr lang="en-US" dirty="0" smtClean="0"/>
              <a:t> </a:t>
            </a:r>
            <a:r>
              <a:rPr lang="ru-RU" dirty="0" smtClean="0"/>
              <a:t>исследоваться</a:t>
            </a:r>
            <a:r>
              <a:rPr lang="en-US" dirty="0" smtClean="0"/>
              <a:t> </a:t>
            </a:r>
            <a:r>
              <a:rPr lang="ru-RU" dirty="0" smtClean="0"/>
              <a:t>каждая</a:t>
            </a:r>
            <a:r>
              <a:rPr lang="en-US" dirty="0" smtClean="0"/>
              <a:t> </a:t>
            </a:r>
            <a:r>
              <a:rPr lang="ru-RU" dirty="0" smtClean="0"/>
              <a:t>257-я (по модулю </a:t>
            </a:r>
            <a:r>
              <a:rPr lang="ru-RU" i="1" dirty="0" smtClean="0"/>
              <a:t>т)</a:t>
            </a:r>
            <a:r>
              <a:rPr lang="ru-RU" dirty="0" smtClean="0"/>
              <a:t> ячейка, пока не будет обнаружена пустая ячейка, или пока не окажутся исследованы все ячейки таблицы.</a:t>
            </a:r>
          </a:p>
          <a:p>
            <a:r>
              <a:rPr lang="ru-RU" dirty="0" smtClean="0"/>
              <a:t>Двойное хеширование превосходит линейное или квадратичное исследования в смысле </a:t>
            </a:r>
            <a:r>
              <a:rPr lang="ru-RU" dirty="0" smtClean="0"/>
              <a:t>количества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θ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m</a:t>
            </a:r>
            <a:r>
              <a:rPr lang="ru-RU" baseline="30000" dirty="0" smtClean="0"/>
              <a:t>2</a:t>
            </a:r>
            <a:r>
              <a:rPr lang="ru-RU" dirty="0" smtClean="0"/>
              <a:t>) </a:t>
            </a:r>
            <a:r>
              <a:rPr lang="en-US" dirty="0" smtClean="0"/>
              <a:t> </a:t>
            </a:r>
            <a:r>
              <a:rPr lang="ru-RU" dirty="0" smtClean="0"/>
              <a:t>последовательностей </a:t>
            </a:r>
            <a:r>
              <a:rPr lang="ru-RU" dirty="0" smtClean="0"/>
              <a:t>исследований, в то время как у упомянутых методов это количество равно </a:t>
            </a:r>
            <a:r>
              <a:rPr lang="el-GR" dirty="0" smtClean="0"/>
              <a:t>θ</a:t>
            </a:r>
            <a:r>
              <a:rPr lang="ru-RU" dirty="0" smtClean="0"/>
              <a:t> (</a:t>
            </a:r>
            <a:r>
              <a:rPr lang="en-US" dirty="0" smtClean="0"/>
              <a:t>m</a:t>
            </a:r>
            <a:r>
              <a:rPr lang="ru-RU" dirty="0" smtClean="0"/>
              <a:t>). </a:t>
            </a:r>
            <a:endParaRPr lang="en-US" dirty="0" smtClean="0"/>
          </a:p>
          <a:p>
            <a:r>
              <a:rPr lang="ru-RU" dirty="0" smtClean="0"/>
              <a:t>Это связано с тем, что каждая возможная пара </a:t>
            </a:r>
            <a:r>
              <a:rPr lang="ru-RU" i="1" dirty="0" smtClean="0"/>
              <a:t>(</a:t>
            </a: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ru-RU" i="1" dirty="0" smtClean="0"/>
              <a:t> (к</a:t>
            </a:r>
            <a:r>
              <a:rPr lang="en-US" i="1" dirty="0" smtClean="0"/>
              <a:t>)  </a:t>
            </a:r>
            <a:r>
              <a:rPr lang="ru-RU" dirty="0" smtClean="0"/>
              <a:t>и </a:t>
            </a:r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ru-RU" i="1" dirty="0" smtClean="0"/>
              <a:t> (к)</a:t>
            </a:r>
            <a:r>
              <a:rPr lang="en-US" i="1" dirty="0" smtClean="0"/>
              <a:t> </a:t>
            </a:r>
            <a:r>
              <a:rPr lang="ru-RU" i="1" dirty="0" smtClean="0"/>
              <a:t>)</a:t>
            </a:r>
            <a:r>
              <a:rPr lang="ru-RU" dirty="0" smtClean="0"/>
              <a:t> дает свою, отличающуюся от других последовательность исследований.</a:t>
            </a:r>
            <a:endParaRPr lang="en-US" dirty="0" smtClean="0"/>
          </a:p>
          <a:p>
            <a:r>
              <a:rPr lang="ru-RU" dirty="0" smtClean="0"/>
              <a:t> В результате производительность двойного хеширования достаточно близка к производительности “идеальной” схемы равномерного хеширования.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хеширования с открытой адресацией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Анализ открытой адресации, как и анализ метода цепочек, выполняется с использованием коэффициента заполнения </a:t>
            </a:r>
            <a:r>
              <a:rPr lang="ru-RU" i="1" dirty="0" smtClean="0"/>
              <a:t>а = </a:t>
            </a:r>
            <a:r>
              <a:rPr lang="en-US" i="1" dirty="0" smtClean="0"/>
              <a:t>n</a:t>
            </a:r>
            <a:r>
              <a:rPr lang="ru-RU" i="1" dirty="0" smtClean="0"/>
              <a:t>/т</a:t>
            </a:r>
            <a:r>
              <a:rPr lang="ru-RU" dirty="0" smtClean="0"/>
              <a:t> хеш-таблицы при </a:t>
            </a:r>
            <a:r>
              <a:rPr lang="en-US" dirty="0" smtClean="0"/>
              <a:t>n </a:t>
            </a:r>
            <a:r>
              <a:rPr lang="ru-RU" dirty="0" smtClean="0"/>
              <a:t>и</a:t>
            </a:r>
            <a:r>
              <a:rPr lang="en-US" dirty="0" smtClean="0"/>
              <a:t> m</a:t>
            </a:r>
            <a:r>
              <a:rPr lang="ru-RU" dirty="0" smtClean="0"/>
              <a:t>, стремящихся к бесконечности. Само собой разумеется, при использовании открытой адресации у нас может быть не более одного элемента на ячейку таблицы, так что </a:t>
            </a:r>
            <a:r>
              <a:rPr lang="en-US" i="1" dirty="0" smtClean="0"/>
              <a:t>n</a:t>
            </a:r>
            <a:r>
              <a:rPr lang="ru-RU" dirty="0" smtClean="0"/>
              <a:t> ≤ </a:t>
            </a:r>
            <a:r>
              <a:rPr lang="ru-RU" i="1" dirty="0" smtClean="0"/>
              <a:t>т</a:t>
            </a:r>
            <a:r>
              <a:rPr lang="ru-RU" dirty="0" smtClean="0"/>
              <a:t> и, следовательно, </a:t>
            </a:r>
            <a:r>
              <a:rPr lang="ru-RU" i="1" dirty="0" smtClean="0"/>
              <a:t>а</a:t>
            </a:r>
            <a:r>
              <a:rPr lang="ru-RU" dirty="0" smtClean="0"/>
              <a:t> ≤ 1.</a:t>
            </a:r>
          </a:p>
          <a:p>
            <a:r>
              <a:rPr lang="ru-RU" dirty="0" smtClean="0"/>
              <a:t>Будем считать, что используется равномерное хеширование. При такой идеализированной схеме последовательность исследований </a:t>
            </a:r>
            <a:r>
              <a:rPr lang="en-US" i="1" dirty="0" smtClean="0"/>
              <a:t>h</a:t>
            </a:r>
            <a:r>
              <a:rPr lang="ru-RU" i="1" dirty="0" smtClean="0"/>
              <a:t>(</a:t>
            </a:r>
            <a:r>
              <a:rPr lang="en-US" i="1" dirty="0" smtClean="0"/>
              <a:t>k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0</a:t>
            </a:r>
            <a:r>
              <a:rPr lang="ru-RU" dirty="0" smtClean="0"/>
              <a:t>), </a:t>
            </a:r>
            <a:r>
              <a:rPr lang="en-US" i="1" dirty="0" smtClean="0"/>
              <a:t>h</a:t>
            </a:r>
            <a:r>
              <a:rPr lang="ru-RU" i="1" dirty="0" smtClean="0"/>
              <a:t>(</a:t>
            </a:r>
            <a:r>
              <a:rPr lang="en-US" i="1" dirty="0" smtClean="0"/>
              <a:t>k</a:t>
            </a:r>
            <a:r>
              <a:rPr lang="ru-RU" i="1" dirty="0" smtClean="0"/>
              <a:t>,</a:t>
            </a:r>
            <a:r>
              <a:rPr lang="ru-RU" dirty="0" smtClean="0"/>
              <a:t> 1),..., </a:t>
            </a:r>
            <a:r>
              <a:rPr lang="en-US" i="1" dirty="0" smtClean="0"/>
              <a:t>h</a:t>
            </a:r>
            <a:r>
              <a:rPr lang="ru-RU" i="1" dirty="0" smtClean="0"/>
              <a:t>(</a:t>
            </a:r>
            <a:r>
              <a:rPr lang="en-US" i="1" dirty="0" smtClean="0"/>
              <a:t>k</a:t>
            </a:r>
            <a:r>
              <a:rPr lang="ru-RU" i="1" dirty="0" smtClean="0"/>
              <a:t>, т—</a:t>
            </a:r>
            <a:r>
              <a:rPr lang="ru-RU" dirty="0" smtClean="0"/>
              <a:t> 1), используемая для вставки или поиска каждого ключа </a:t>
            </a:r>
            <a:r>
              <a:rPr lang="ru-RU" i="1" dirty="0" smtClean="0"/>
              <a:t>к</a:t>
            </a:r>
            <a:r>
              <a:rPr lang="ru-RU" dirty="0" smtClean="0"/>
              <a:t>, с равной вероят­ностью является одной из возможных перестановок (0,1,..., </a:t>
            </a:r>
            <a:r>
              <a:rPr lang="ru-RU" i="1" dirty="0" smtClean="0"/>
              <a:t>т</a:t>
            </a:r>
            <a:r>
              <a:rPr lang="ru-RU" dirty="0" smtClean="0"/>
              <a:t> — 1).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ru-RU" dirty="0" smtClean="0"/>
              <a:t> каждым конкретным ключом связана единственная фиксированная последовательность исследований, так что при рассмотрении распределения вероятностей ключей и хеш-функций все последовательности исследований оказываются равновероятными.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математическое ожидание количества </a:t>
            </a:r>
            <a:r>
              <a:rPr lang="ru-RU" dirty="0" smtClean="0"/>
              <a:t>исследований </a:t>
            </a:r>
            <a:r>
              <a:rPr lang="ru-RU" dirty="0" smtClean="0"/>
              <a:t>для хеширования с открытой адресацией в предположении равномерного хеширования, и начнем с анализа количества исследований в случае неуспешного поиска.</a:t>
            </a:r>
          </a:p>
          <a:p>
            <a:r>
              <a:rPr lang="ru-RU" u="sng" dirty="0" smtClean="0"/>
              <a:t>Теорема</a:t>
            </a:r>
            <a:r>
              <a:rPr lang="en-US" u="sng" dirty="0" smtClean="0"/>
              <a:t>.</a:t>
            </a:r>
            <a:r>
              <a:rPr lang="ru-RU" dirty="0" smtClean="0"/>
              <a:t> Математическое ожидание количества исследований при неуспешном поиске в хеш-таблице с открытой адресацией и коэффициентом заполне­ния </a:t>
            </a:r>
            <a:r>
              <a:rPr lang="ru-RU" i="1" dirty="0" smtClean="0"/>
              <a:t>а = </a:t>
            </a:r>
            <a:r>
              <a:rPr lang="en-US" i="1" dirty="0" smtClean="0"/>
              <a:t>n</a:t>
            </a:r>
            <a:r>
              <a:rPr lang="ru-RU" i="1" dirty="0" smtClean="0"/>
              <a:t>/т &lt;</a:t>
            </a:r>
            <a:r>
              <a:rPr lang="ru-RU" dirty="0" smtClean="0"/>
              <a:t> 1 в предположении равномерного хеширования не превышает 1/(1-</a:t>
            </a:r>
            <a:r>
              <a:rPr lang="ru-RU" i="1" dirty="0" smtClean="0"/>
              <a:t>а</a:t>
            </a:r>
            <a:r>
              <a:rPr lang="ru-RU" dirty="0" smtClean="0"/>
              <a:t>).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 теорема практически непосредственно дает нам оценку производительности процедуры </a:t>
            </a:r>
            <a:r>
              <a:rPr lang="en-US" b="1" cap="small" dirty="0" err="1" smtClean="0"/>
              <a:t>Hash_Insert</a:t>
            </a:r>
            <a:r>
              <a:rPr lang="en-US" b="1" cap="small" dirty="0" smtClean="0"/>
              <a:t>.</a:t>
            </a:r>
            <a:endParaRPr lang="ru-RU" dirty="0" smtClean="0"/>
          </a:p>
          <a:p>
            <a:r>
              <a:rPr lang="ru-RU" u="sng" dirty="0" smtClean="0"/>
              <a:t>Следствие.</a:t>
            </a:r>
            <a:r>
              <a:rPr lang="ru-RU" dirty="0" smtClean="0"/>
              <a:t> Вставка элемента в хеш-таблицу с открытой адресацией и коэффициентом заполнения </a:t>
            </a:r>
            <a:r>
              <a:rPr lang="ru-RU" i="1" dirty="0" smtClean="0"/>
              <a:t>а</a:t>
            </a:r>
            <a:r>
              <a:rPr lang="ru-RU" dirty="0" smtClean="0"/>
              <a:t> в предположении равномерного хеширования, требует в среднем не более 1/(1 — </a:t>
            </a:r>
            <a:r>
              <a:rPr lang="ru-RU" i="1" dirty="0" smtClean="0"/>
              <a:t>а)</a:t>
            </a:r>
            <a:r>
              <a:rPr lang="ru-RU" dirty="0" smtClean="0"/>
              <a:t> исследований.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r>
              <a:rPr lang="ru-RU" dirty="0" smtClean="0"/>
              <a:t>Математическое ожидание количества исследований при удачном поиске в хеш-таблице с открытой адресацией и коэффициентом заполнения </a:t>
            </a:r>
            <a:r>
              <a:rPr lang="ru-RU" i="1" dirty="0" smtClean="0"/>
              <a:t>а &lt;</a:t>
            </a:r>
            <a:r>
              <a:rPr lang="ru-RU" dirty="0" smtClean="0"/>
              <a:t> 1, в предположении равномерного хеширования и равновероятного поиска любого из ключей, не превышает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29</a:t>
            </a:fld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563888" y="5232024"/>
          <a:ext cx="2214641" cy="1346154"/>
        </p:xfrm>
        <a:graphic>
          <a:graphicData uri="http://schemas.openxmlformats.org/presentationml/2006/ole">
            <p:oleObj spid="_x0000_s2051" name="Формула" r:id="rId3" imgW="647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 и в случае быстрой сортировки, рандомизация гарантирует, что одни и те же входные данные не могут постоянно давать наихудшее поведение алгоритма. В силу рандомизации алгоритм будет работать всякий раз по-разному, даже для одних и тех же входных данных, что гарантирует высокую среднюю производительность для любых входных данных. </a:t>
            </a:r>
            <a:endParaRPr lang="en-US" dirty="0" smtClean="0"/>
          </a:p>
          <a:p>
            <a:r>
              <a:rPr lang="ru-RU" dirty="0" smtClean="0"/>
              <a:t>Возвращаясь к примеру с таблицей символов компилятора, мы обнаружим, что никакой выбор программистом имен идентификаторов не может привести к постоянному снижению производительности хеширования.</a:t>
            </a:r>
            <a:endParaRPr lang="en-US" dirty="0" smtClean="0"/>
          </a:p>
          <a:p>
            <a:r>
              <a:rPr lang="ru-RU" dirty="0" smtClean="0"/>
              <a:t> Такое снижение возможно только тогда, когда компилятором выбрана случайная хеш-функция, которая приводит к плохому</a:t>
            </a:r>
            <a:r>
              <a:rPr lang="en-US" dirty="0" smtClean="0"/>
              <a:t> </a:t>
            </a:r>
            <a:r>
              <a:rPr lang="ru-RU" dirty="0" smtClean="0"/>
              <a:t>хешированию конкретных входных данных; однако вероятность такой ситуации очень мала и одинакова для любого множества идентификаторов одного и то же размера.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Идеальное хеширование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Хотя чаще всего хеширование используется из-за превосходной </a:t>
            </a:r>
            <a:r>
              <a:rPr lang="ru-RU" i="1" dirty="0" smtClean="0"/>
              <a:t>средней</a:t>
            </a:r>
            <a:r>
              <a:rPr lang="ru-RU" dirty="0" smtClean="0"/>
              <a:t> производительности, возможна ситуация, когда реально получить превосходную производительность хеширования в </a:t>
            </a:r>
            <a:r>
              <a:rPr lang="ru-RU" i="1" dirty="0" smtClean="0"/>
              <a:t>наихудшем</a:t>
            </a:r>
            <a:r>
              <a:rPr lang="ru-RU" dirty="0" smtClean="0"/>
              <a:t> случае.</a:t>
            </a:r>
            <a:endParaRPr lang="en-US" dirty="0" smtClean="0"/>
          </a:p>
          <a:p>
            <a:r>
              <a:rPr lang="ru-RU" dirty="0" smtClean="0"/>
              <a:t> Такой ситуацией является </a:t>
            </a:r>
            <a:r>
              <a:rPr lang="ru-RU" i="1" dirty="0" smtClean="0"/>
              <a:t>статическое</a:t>
            </a:r>
            <a:r>
              <a:rPr lang="ru-RU" dirty="0" smtClean="0"/>
              <a:t> множество ключей, т.е. после того как все ключи сохранены в </a:t>
            </a:r>
            <a:r>
              <a:rPr lang="ru-RU" dirty="0" smtClean="0"/>
              <a:t>таблице</a:t>
            </a:r>
            <a:r>
              <a:rPr lang="ru-RU" dirty="0" smtClean="0"/>
              <a:t>, их множество никогда не изменяется. Ряд приложений в силу своей природы работает со статическими множествами ключей.</a:t>
            </a:r>
            <a:endParaRPr lang="en-US" dirty="0" smtClean="0"/>
          </a:p>
          <a:p>
            <a:r>
              <a:rPr lang="ru-RU" dirty="0" smtClean="0"/>
              <a:t> В качестве примера можно привести множество зарезервированных слов языка программирования или множество имен файлов на компакт-диске.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Идеальным хешированием</a:t>
            </a:r>
            <a:r>
              <a:rPr lang="ru-RU" dirty="0" smtClean="0"/>
              <a:t> мы называем методику, которая в наихудшем случае выполняет поиск за О (1) обращений к памяти.</a:t>
            </a:r>
          </a:p>
          <a:p>
            <a:r>
              <a:rPr lang="ru-RU" dirty="0" smtClean="0"/>
              <a:t>Основная идея идеального хеширования достаточно проста. Используется двухуровневую схему хеширования с универсальным хешированием на каждом уровне.</a:t>
            </a:r>
          </a:p>
          <a:p>
            <a:r>
              <a:rPr lang="ru-RU" dirty="0" smtClean="0"/>
              <a:t>Первый уровень по сути тот же, что и в случае хеширования с цепочками: </a:t>
            </a:r>
            <a:r>
              <a:rPr lang="en-US" i="1" dirty="0" smtClean="0"/>
              <a:t>n</a:t>
            </a:r>
            <a:r>
              <a:rPr lang="ru-RU" dirty="0" smtClean="0"/>
              <a:t> ключей </a:t>
            </a:r>
            <a:r>
              <a:rPr lang="ru-RU" dirty="0" err="1" smtClean="0"/>
              <a:t>хешируются</a:t>
            </a:r>
            <a:r>
              <a:rPr lang="ru-RU" dirty="0" smtClean="0"/>
              <a:t> в </a:t>
            </a:r>
            <a:r>
              <a:rPr lang="ru-RU" i="1" dirty="0" smtClean="0"/>
              <a:t>т</a:t>
            </a:r>
            <a:r>
              <a:rPr lang="ru-RU" dirty="0" smtClean="0"/>
              <a:t> ячеек с использованием хеш-функции </a:t>
            </a:r>
            <a:r>
              <a:rPr lang="en-US" i="1" dirty="0" smtClean="0"/>
              <a:t>h</a:t>
            </a:r>
            <a:r>
              <a:rPr lang="ru-RU" i="1" dirty="0" smtClean="0"/>
              <a:t>,</a:t>
            </a:r>
            <a:r>
              <a:rPr lang="ru-RU" dirty="0" smtClean="0"/>
              <a:t> тщательно выбранной из семейства универсальных хеш-функций.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686800" cy="1498178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Использование идеального </a:t>
            </a:r>
            <a:r>
              <a:rPr lang="ru-RU" sz="3200" dirty="0" smtClean="0"/>
              <a:t>хеширования </a:t>
            </a:r>
            <a:r>
              <a:rPr lang="ru-RU" sz="3200" dirty="0" smtClean="0"/>
              <a:t>для хранения множества </a:t>
            </a:r>
            <a:r>
              <a:rPr lang="ru-RU" sz="3200" i="1" dirty="0" smtClean="0"/>
              <a:t>К</a:t>
            </a:r>
            <a:r>
              <a:rPr lang="ru-RU" sz="3200" dirty="0" smtClean="0"/>
              <a:t> = {10,22,37,40, 60,70, 75}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1340768"/>
            <a:ext cx="3528392" cy="3888432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вместо того, чтобы создавать список ключей, хешированных в ячейку </a:t>
            </a:r>
            <a:r>
              <a:rPr lang="en-US" sz="2400" i="1" dirty="0" smtClean="0"/>
              <a:t>j</a:t>
            </a:r>
            <a:r>
              <a:rPr lang="ru-RU" sz="2400" dirty="0" smtClean="0"/>
              <a:t>, мы используем маленькую </a:t>
            </a:r>
            <a:r>
              <a:rPr lang="ru-RU" sz="2400" i="1" dirty="0" smtClean="0"/>
              <a:t>вторичную хеш-таблицу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 со своей хеш-функцией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j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32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0927" t="35152" r="13696" b="12881"/>
          <a:stretch>
            <a:fillRect/>
          </a:stretch>
        </p:blipFill>
        <p:spPr bwMode="auto">
          <a:xfrm>
            <a:off x="251520" y="1772816"/>
            <a:ext cx="525658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530120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Путем точного выбора хеш-функции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j</a:t>
            </a:r>
            <a:r>
              <a:rPr lang="ru-RU" sz="2400" dirty="0" smtClean="0"/>
              <a:t> мы можем гарантировать отсутствие коллизий на втором уровне.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Внешняя хеш-функция имеет вид </a:t>
            </a: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h</a:t>
            </a:r>
            <a:r>
              <a:rPr lang="ru-RU" i="1" dirty="0" smtClean="0"/>
              <a:t> (к)</a:t>
            </a:r>
            <a:r>
              <a:rPr lang="ru-RU" dirty="0" smtClean="0"/>
              <a:t> = </a:t>
            </a:r>
            <a:r>
              <a:rPr lang="ru-RU" i="1" dirty="0" smtClean="0"/>
              <a:t>((</a:t>
            </a:r>
            <a:r>
              <a:rPr lang="ru-RU" i="1" dirty="0" err="1" smtClean="0"/>
              <a:t>ак</a:t>
            </a:r>
            <a:r>
              <a:rPr lang="ru-RU" dirty="0" smtClean="0"/>
              <a:t> + </a:t>
            </a:r>
            <a:r>
              <a:rPr lang="en-US" i="1" dirty="0" smtClean="0"/>
              <a:t>b</a:t>
            </a:r>
            <a:r>
              <a:rPr lang="ru-RU" dirty="0" smtClean="0"/>
              <a:t>) </a:t>
            </a:r>
            <a:r>
              <a:rPr lang="en-US" dirty="0" smtClean="0"/>
              <a:t>mod </a:t>
            </a:r>
            <a:r>
              <a:rPr lang="ru-RU" i="1" dirty="0" err="1" smtClean="0"/>
              <a:t>р</a:t>
            </a:r>
            <a:r>
              <a:rPr lang="ru-RU" dirty="0" smtClean="0"/>
              <a:t>) </a:t>
            </a:r>
            <a:r>
              <a:rPr lang="en-US" dirty="0" smtClean="0"/>
              <a:t>mod m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 где </a:t>
            </a:r>
            <a:r>
              <a:rPr lang="ru-RU" i="1" dirty="0" smtClean="0"/>
              <a:t>а =</a:t>
            </a:r>
            <a:r>
              <a:rPr lang="ru-RU" dirty="0" smtClean="0"/>
              <a:t> 3, </a:t>
            </a:r>
            <a:r>
              <a:rPr lang="en-US" i="1" dirty="0" smtClean="0"/>
              <a:t>b</a:t>
            </a:r>
            <a:r>
              <a:rPr lang="ru-RU" dirty="0" smtClean="0"/>
              <a:t> = 42, </a:t>
            </a:r>
            <a:r>
              <a:rPr lang="ru-RU" i="1" dirty="0" err="1" smtClean="0"/>
              <a:t>р</a:t>
            </a:r>
            <a:r>
              <a:rPr lang="ru-RU" i="1" dirty="0" smtClean="0"/>
              <a:t> =</a:t>
            </a:r>
            <a:r>
              <a:rPr lang="ru-RU" dirty="0" smtClean="0"/>
              <a:t> 101 и </a:t>
            </a:r>
            <a:r>
              <a:rPr lang="ru-RU" i="1" dirty="0" smtClean="0"/>
              <a:t>т =</a:t>
            </a:r>
            <a:r>
              <a:rPr lang="ru-RU" dirty="0" smtClean="0"/>
              <a:t> 9.</a:t>
            </a:r>
            <a:endParaRPr lang="en-US" dirty="0" smtClean="0"/>
          </a:p>
          <a:p>
            <a:r>
              <a:rPr lang="ru-RU" dirty="0" smtClean="0"/>
              <a:t> Например, </a:t>
            </a:r>
            <a:r>
              <a:rPr lang="en-US" i="1" dirty="0" smtClean="0"/>
              <a:t>h</a:t>
            </a:r>
            <a:r>
              <a:rPr lang="ru-RU" dirty="0" smtClean="0"/>
              <a:t> (75) = 2, так что ключ 75 </a:t>
            </a:r>
            <a:r>
              <a:rPr lang="ru-RU" dirty="0" err="1" smtClean="0"/>
              <a:t>хешируется</a:t>
            </a:r>
            <a:r>
              <a:rPr lang="ru-RU" dirty="0" smtClean="0"/>
              <a:t> в ячейку 2.</a:t>
            </a:r>
            <a:endParaRPr lang="en-US" dirty="0" smtClean="0"/>
          </a:p>
          <a:p>
            <a:r>
              <a:rPr lang="ru-RU" dirty="0" smtClean="0"/>
              <a:t> Вторичная хеш-таблица </a:t>
            </a:r>
            <a:r>
              <a:rPr lang="en-US" i="1" dirty="0" err="1" smtClean="0"/>
              <a:t>Sj</a:t>
            </a:r>
            <a:r>
              <a:rPr lang="en-US" i="1" dirty="0" smtClean="0"/>
              <a:t> </a:t>
            </a:r>
            <a:r>
              <a:rPr lang="ru-RU" dirty="0" smtClean="0"/>
              <a:t>хранит все ключи, хешированные в ячейку </a:t>
            </a:r>
            <a:r>
              <a:rPr lang="en-US" i="1" dirty="0" smtClean="0"/>
              <a:t>j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Размер каждой таблицы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ru-RU" dirty="0" smtClean="0"/>
              <a:t> равен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j</a:t>
            </a:r>
            <a:r>
              <a:rPr lang="ru-RU" i="1" dirty="0" smtClean="0"/>
              <a:t>,</a:t>
            </a:r>
            <a:r>
              <a:rPr lang="ru-RU" dirty="0" smtClean="0"/>
              <a:t> и с ней связана хеш-функция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j</a:t>
            </a:r>
            <a:r>
              <a:rPr lang="ru-RU" i="1" dirty="0" smtClean="0"/>
              <a:t> (к)</a:t>
            </a:r>
            <a:r>
              <a:rPr lang="ru-RU" dirty="0" smtClean="0"/>
              <a:t> = </a:t>
            </a:r>
            <a:r>
              <a:rPr lang="ru-RU" i="1" dirty="0" smtClean="0"/>
              <a:t>((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ru-RU" i="1" dirty="0" smtClean="0"/>
              <a:t>к</a:t>
            </a:r>
            <a:r>
              <a:rPr lang="ru-RU" dirty="0" smtClean="0"/>
              <a:t> +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mod </a:t>
            </a:r>
            <a:r>
              <a:rPr lang="ru-RU" i="1" dirty="0" err="1" smtClean="0"/>
              <a:t>р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mod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j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Поскольку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 (75) = 1, ключ 75 хранится в ячейке 1 вторичной хеш-таблицы 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ru-RU" i="1" dirty="0" smtClean="0"/>
              <a:t>.</a:t>
            </a:r>
            <a:r>
              <a:rPr lang="ru-RU" dirty="0" smtClean="0"/>
              <a:t> Ни в одной из вторичных таблиц нет ни одной коллизии, так что время поиска в худшем случае равно константе.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Для того чтобы гарантировать отсутствие коллизий на втором уровне, </a:t>
            </a:r>
            <a:r>
              <a:rPr lang="ru-RU" dirty="0" smtClean="0"/>
              <a:t>требуется</a:t>
            </a:r>
            <a:r>
              <a:rPr lang="ru-RU" dirty="0" smtClean="0"/>
              <a:t>, чтобы размер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j</a:t>
            </a:r>
            <a:r>
              <a:rPr lang="ru-RU" dirty="0" smtClean="0"/>
              <a:t> хеш-таблицы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ru-RU" dirty="0" smtClean="0"/>
              <a:t> был равен квадрату числа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ru-RU" dirty="0" smtClean="0"/>
              <a:t> ключей, хешированных в ячейку </a:t>
            </a:r>
            <a:r>
              <a:rPr lang="en-US" i="1" dirty="0" smtClean="0"/>
              <a:t>j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 smtClean="0"/>
              <a:t> Такая квадратичная зависимость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j</a:t>
            </a:r>
            <a:r>
              <a:rPr lang="ru-RU" dirty="0" smtClean="0"/>
              <a:t> от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ru-RU" dirty="0" smtClean="0"/>
              <a:t> может показаться чрезмерно расточительной, однако </a:t>
            </a:r>
            <a:r>
              <a:rPr lang="ru-RU" dirty="0" smtClean="0"/>
              <a:t>при </a:t>
            </a:r>
            <a:r>
              <a:rPr lang="ru-RU" dirty="0" smtClean="0"/>
              <a:t>корректном выборе хеш-функции первого уровня ожидаемое количество требуемой для </a:t>
            </a:r>
            <a:r>
              <a:rPr lang="ru-RU" dirty="0" err="1" smtClean="0"/>
              <a:t>хеш</a:t>
            </a:r>
            <a:r>
              <a:rPr lang="ru-RU" dirty="0" smtClean="0"/>
              <a:t>- таблицы памяти остается равным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dirty="0" smtClean="0"/>
              <a:t>n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</a:t>
            </a:r>
            <a:r>
              <a:rPr lang="ru-RU" dirty="0" smtClean="0"/>
              <a:t>ыбираем </a:t>
            </a:r>
            <a:r>
              <a:rPr lang="ru-RU" dirty="0" smtClean="0"/>
              <a:t>хеш-функцию из универсальных множеств хеш-функций.</a:t>
            </a:r>
            <a:endParaRPr lang="en-US" dirty="0" smtClean="0"/>
          </a:p>
          <a:p>
            <a:pPr algn="just"/>
            <a:r>
              <a:rPr lang="ru-RU" dirty="0" smtClean="0"/>
              <a:t> Хеш-функция первого уровня выбирается из множества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p,m</a:t>
            </a:r>
            <a:r>
              <a:rPr lang="ru-RU" dirty="0" smtClean="0"/>
              <a:t>, где, </a:t>
            </a:r>
            <a:r>
              <a:rPr lang="ru-RU" i="1" dirty="0" err="1" smtClean="0"/>
              <a:t>р</a:t>
            </a:r>
            <a:r>
              <a:rPr lang="ru-RU" dirty="0" smtClean="0"/>
              <a:t> является простым числом, превышающим значение любого из ключей.</a:t>
            </a:r>
            <a:endParaRPr lang="en-US" dirty="0" smtClean="0"/>
          </a:p>
          <a:p>
            <a:pPr algn="just"/>
            <a:r>
              <a:rPr lang="ru-RU" dirty="0" smtClean="0"/>
              <a:t> Ключи, хешированные в ячейку </a:t>
            </a:r>
            <a:r>
              <a:rPr lang="en-US" dirty="0" smtClean="0"/>
              <a:t>j</a:t>
            </a:r>
            <a:r>
              <a:rPr lang="ru-RU" dirty="0" smtClean="0"/>
              <a:t>, затем повторно </a:t>
            </a:r>
            <a:r>
              <a:rPr lang="ru-RU" dirty="0" err="1" smtClean="0"/>
              <a:t>хешируются</a:t>
            </a:r>
            <a:r>
              <a:rPr lang="ru-RU" dirty="0" smtClean="0"/>
              <a:t> во вторичную хеш-таблицу </a:t>
            </a:r>
            <a:r>
              <a:rPr lang="en-US" i="1" dirty="0" err="1" smtClean="0"/>
              <a:t>Sj</a:t>
            </a:r>
            <a:r>
              <a:rPr lang="ru-RU" dirty="0" smtClean="0"/>
              <a:t> размером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j</a:t>
            </a:r>
            <a:r>
              <a:rPr lang="ru-RU" dirty="0" smtClean="0"/>
              <a:t> с использованием </a:t>
            </a:r>
            <a:r>
              <a:rPr lang="ru-RU" dirty="0" err="1" smtClean="0"/>
              <a:t>хеш</a:t>
            </a:r>
            <a:r>
              <a:rPr lang="ru-RU" dirty="0" smtClean="0"/>
              <a:t>- функции </a:t>
            </a:r>
            <a:r>
              <a:rPr lang="en-US" i="1" dirty="0" err="1" smtClean="0"/>
              <a:t>hj</a:t>
            </a:r>
            <a:r>
              <a:rPr lang="ru-RU" i="1" dirty="0" smtClean="0"/>
              <a:t>,</a:t>
            </a:r>
            <a:r>
              <a:rPr lang="ru-RU" dirty="0" smtClean="0"/>
              <a:t> выбранной из класса </a:t>
            </a:r>
            <a:r>
              <a:rPr lang="ru-RU" i="1" dirty="0" err="1" smtClean="0"/>
              <a:t>Н</a:t>
            </a:r>
            <a:r>
              <a:rPr lang="ru-RU" i="1" baseline="-25000" dirty="0" err="1" smtClean="0"/>
              <a:t>р</a:t>
            </a:r>
            <a:r>
              <a:rPr lang="en-US" baseline="-25000" dirty="0" smtClean="0"/>
              <a:t>,</a:t>
            </a:r>
            <a:r>
              <a:rPr lang="en-US" baseline="-25000" dirty="0" err="1" smtClean="0"/>
              <a:t>m</a:t>
            </a:r>
            <a:r>
              <a:rPr lang="en-US" baseline="-50000" dirty="0" err="1" smtClean="0"/>
              <a:t>j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Работа будет выполнена в два этапа. Сначала мы выясним, как гарантировать отсутствие коллизий во вторичной таблице. Затем мы покажем, что ожидаемое количество памяти, необходимой для первичной и вторичной хеш-таблиц, равно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i="1" dirty="0" smtClean="0"/>
              <a:t>n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Теорема.  Если </a:t>
            </a:r>
            <a:r>
              <a:rPr lang="ru-RU" i="1" dirty="0" smtClean="0"/>
              <a:t>т</a:t>
            </a:r>
            <a:r>
              <a:rPr lang="ru-RU" dirty="0" smtClean="0"/>
              <a:t> ключей сохраняются в хеш-таблице размером </a:t>
            </a:r>
            <a:r>
              <a:rPr lang="ru-RU" i="1" dirty="0" smtClean="0"/>
              <a:t>т</a:t>
            </a:r>
            <a:r>
              <a:rPr lang="ru-RU" dirty="0" smtClean="0"/>
              <a:t> = </a:t>
            </a:r>
            <a:r>
              <a:rPr lang="en-US" i="1" dirty="0" smtClean="0"/>
              <a:t>n</a:t>
            </a:r>
            <a:r>
              <a:rPr lang="ru-RU" i="1" baseline="30000" dirty="0" smtClean="0"/>
              <a:t>2</a:t>
            </a:r>
            <a:r>
              <a:rPr lang="ru-RU" dirty="0" smtClean="0"/>
              <a:t> с использованием хеш-функции </a:t>
            </a:r>
            <a:r>
              <a:rPr lang="en-US" i="1" dirty="0" smtClean="0"/>
              <a:t>h</a:t>
            </a:r>
            <a:r>
              <a:rPr lang="ru-RU" i="1" dirty="0" smtClean="0"/>
              <a:t>,</a:t>
            </a:r>
            <a:r>
              <a:rPr lang="ru-RU" dirty="0" smtClean="0"/>
              <a:t> случайно выбранной из универсального множества хеш-функций, то вероятность возникновения коллизий не превышает 1/2.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29666" cy="545465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Алгоритмы хеширования </a:t>
            </a:r>
            <a:r>
              <a:rPr lang="ru-RU" dirty="0" smtClean="0"/>
              <a:t>изложены </a:t>
            </a:r>
            <a:r>
              <a:rPr lang="ru-RU" dirty="0" smtClean="0"/>
              <a:t>в книгах Кнута </a:t>
            </a:r>
            <a:r>
              <a:rPr lang="en-US" dirty="0" smtClean="0"/>
              <a:t>(Knuth) </a:t>
            </a:r>
            <a:r>
              <a:rPr lang="ru-RU" dirty="0" smtClean="0"/>
              <a:t>и </a:t>
            </a:r>
            <a:r>
              <a:rPr lang="ru-RU" dirty="0" err="1" smtClean="0"/>
              <a:t>Гоннета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Gonnet</a:t>
            </a:r>
            <a:r>
              <a:rPr lang="en-US" dirty="0" smtClean="0"/>
              <a:t>) 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Согласно Кнуту, хеш-таблицы и метод цепочек были изобретены </a:t>
            </a:r>
            <a:r>
              <a:rPr lang="ru-RU" dirty="0" err="1" smtClean="0"/>
              <a:t>Луном</a:t>
            </a:r>
            <a:r>
              <a:rPr lang="ru-RU" dirty="0" smtClean="0"/>
              <a:t> (Н. </a:t>
            </a:r>
            <a:r>
              <a:rPr lang="en-US" dirty="0" smtClean="0"/>
              <a:t>P. </a:t>
            </a:r>
            <a:r>
              <a:rPr lang="en-US" dirty="0" err="1" smtClean="0"/>
              <a:t>Luhn</a:t>
            </a:r>
            <a:r>
              <a:rPr lang="en-US" dirty="0" smtClean="0"/>
              <a:t>) </a:t>
            </a:r>
            <a:r>
              <a:rPr lang="ru-RU" dirty="0" smtClean="0"/>
              <a:t>в 1953 году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Примерно тогда же Амдал </a:t>
            </a:r>
            <a:r>
              <a:rPr lang="en-US" dirty="0" smtClean="0"/>
              <a:t>(G. </a:t>
            </a:r>
            <a:r>
              <a:rPr lang="ru-RU" dirty="0" smtClean="0"/>
              <a:t>М. </a:t>
            </a:r>
            <a:r>
              <a:rPr lang="en-US" dirty="0" smtClean="0"/>
              <a:t>Amdahl) </a:t>
            </a:r>
            <a:r>
              <a:rPr lang="ru-RU" dirty="0" smtClean="0"/>
              <a:t>предложил идею открытой адресации.</a:t>
            </a:r>
          </a:p>
          <a:p>
            <a:r>
              <a:rPr lang="ru-RU" dirty="0" smtClean="0"/>
              <a:t>Универсальные множества хеш-функций были предложены Картером </a:t>
            </a:r>
            <a:r>
              <a:rPr lang="en-US" dirty="0" smtClean="0"/>
              <a:t>(Carter) </a:t>
            </a:r>
            <a:r>
              <a:rPr lang="ru-RU" dirty="0" smtClean="0"/>
              <a:t>и </a:t>
            </a:r>
            <a:r>
              <a:rPr lang="ru-RU" dirty="0" err="1" smtClean="0"/>
              <a:t>Вегманом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Wegman</a:t>
            </a:r>
            <a:r>
              <a:rPr lang="en-US" dirty="0" smtClean="0"/>
              <a:t>) </a:t>
            </a:r>
            <a:r>
              <a:rPr lang="ru-RU" dirty="0" smtClean="0"/>
              <a:t>в 1979 году.</a:t>
            </a:r>
          </a:p>
          <a:p>
            <a:r>
              <a:rPr lang="ru-RU" dirty="0" smtClean="0"/>
              <a:t>Схему идеального хеширования для статических множеств, разработали </a:t>
            </a:r>
            <a:r>
              <a:rPr lang="ru-RU" dirty="0" err="1" smtClean="0"/>
              <a:t>Фредман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Fredman</a:t>
            </a:r>
            <a:r>
              <a:rPr lang="en-US" dirty="0" smtClean="0"/>
              <a:t>), </a:t>
            </a:r>
            <a:r>
              <a:rPr lang="ru-RU" dirty="0" err="1" smtClean="0"/>
              <a:t>Комлёс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Komlos</a:t>
            </a:r>
            <a:r>
              <a:rPr lang="en-US" dirty="0" smtClean="0"/>
              <a:t>) </a:t>
            </a:r>
            <a:r>
              <a:rPr lang="ru-RU" dirty="0" smtClean="0"/>
              <a:t>и </a:t>
            </a:r>
            <a:r>
              <a:rPr lang="ru-RU" dirty="0" err="1" smtClean="0"/>
              <a:t>Семереди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Szemeredi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Расширение этого метода для динамических множеств предложено </a:t>
            </a:r>
            <a:r>
              <a:rPr lang="ru-RU" dirty="0" err="1" smtClean="0"/>
              <a:t>Дицфельбингером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Dietzfelbinger</a:t>
            </a:r>
            <a:r>
              <a:rPr lang="en-US" dirty="0" smtClean="0"/>
              <a:t>) </a:t>
            </a:r>
            <a:r>
              <a:rPr lang="ru-RU" dirty="0" smtClean="0"/>
              <a:t>и др.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Пусть </a:t>
            </a:r>
            <a:r>
              <a:rPr lang="ru-RU" i="1" dirty="0" smtClean="0"/>
              <a:t>Н —</a:t>
            </a:r>
            <a:r>
              <a:rPr lang="ru-RU" dirty="0" smtClean="0"/>
              <a:t> конечное множество хеш-функций, которые отображают пространство ключей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ru-RU" dirty="0" smtClean="0"/>
              <a:t>в диапазон {0,1,2,..., </a:t>
            </a:r>
            <a:r>
              <a:rPr lang="en-US" dirty="0" smtClean="0"/>
              <a:t>m</a:t>
            </a:r>
            <a:r>
              <a:rPr lang="ru-RU" dirty="0" smtClean="0"/>
              <a:t> </a:t>
            </a:r>
            <a:r>
              <a:rPr lang="ru-RU" i="1" dirty="0" smtClean="0"/>
              <a:t>—</a:t>
            </a:r>
            <a:r>
              <a:rPr lang="ru-RU" dirty="0" smtClean="0"/>
              <a:t> 1}. </a:t>
            </a:r>
            <a:endParaRPr lang="en-US" dirty="0" smtClean="0"/>
          </a:p>
          <a:p>
            <a:r>
              <a:rPr lang="ru-RU" dirty="0" smtClean="0"/>
              <a:t>Такое множество называется </a:t>
            </a:r>
            <a:r>
              <a:rPr lang="ru-RU" i="1" dirty="0" smtClean="0"/>
              <a:t>универсальным,</a:t>
            </a:r>
            <a:r>
              <a:rPr lang="ru-RU" dirty="0" smtClean="0"/>
              <a:t> если для каждой пары различных ключей </a:t>
            </a:r>
            <a:r>
              <a:rPr lang="ru-RU" i="1" dirty="0" smtClean="0"/>
              <a:t>к,</a:t>
            </a:r>
            <a:r>
              <a:rPr lang="en-US" i="1" dirty="0" smtClean="0"/>
              <a:t>j</a:t>
            </a:r>
            <a:r>
              <a:rPr lang="ru-RU" dirty="0" smtClean="0"/>
              <a:t> Є</a:t>
            </a:r>
            <a:r>
              <a:rPr lang="en-US" dirty="0" smtClean="0"/>
              <a:t> U</a:t>
            </a:r>
            <a:r>
              <a:rPr lang="ru-RU" dirty="0" smtClean="0"/>
              <a:t> количество </a:t>
            </a:r>
            <a:r>
              <a:rPr lang="ru-RU" dirty="0" err="1" smtClean="0"/>
              <a:t>хеш</a:t>
            </a:r>
            <a:r>
              <a:rPr lang="ru-RU" dirty="0" smtClean="0"/>
              <a:t>- функций </a:t>
            </a:r>
            <a:r>
              <a:rPr lang="en-US" i="1" dirty="0" smtClean="0"/>
              <a:t>h</a:t>
            </a:r>
            <a:r>
              <a:rPr lang="ru-RU" dirty="0" smtClean="0"/>
              <a:t> Є </a:t>
            </a:r>
            <a:r>
              <a:rPr lang="en-US" i="1" dirty="0" smtClean="0"/>
              <a:t>H</a:t>
            </a:r>
            <a:r>
              <a:rPr lang="ru-RU" i="1" dirty="0" smtClean="0"/>
              <a:t>,</a:t>
            </a:r>
            <a:r>
              <a:rPr lang="ru-RU" dirty="0" smtClean="0"/>
              <a:t> для которых </a:t>
            </a:r>
            <a:r>
              <a:rPr lang="en-US" i="1" dirty="0" smtClean="0"/>
              <a:t>h</a:t>
            </a:r>
            <a:r>
              <a:rPr lang="ru-RU" i="1" dirty="0" smtClean="0"/>
              <a:t>(</a:t>
            </a:r>
            <a:r>
              <a:rPr lang="en-US" i="1" dirty="0" smtClean="0"/>
              <a:t>k</a:t>
            </a:r>
            <a:r>
              <a:rPr lang="ru-RU" i="1" dirty="0" smtClean="0"/>
              <a:t>)</a:t>
            </a:r>
            <a:r>
              <a:rPr lang="ru-RU" dirty="0" smtClean="0"/>
              <a:t> = </a:t>
            </a:r>
            <a:r>
              <a:rPr lang="en-US" i="1" dirty="0" smtClean="0"/>
              <a:t>h </a:t>
            </a:r>
            <a:r>
              <a:rPr lang="ru-RU" i="1" dirty="0" smtClean="0"/>
              <a:t>(</a:t>
            </a:r>
            <a:r>
              <a:rPr lang="en-US" i="1" dirty="0" smtClean="0"/>
              <a:t>j</a:t>
            </a:r>
            <a:r>
              <a:rPr lang="ru-RU" i="1" dirty="0" smtClean="0"/>
              <a:t>),</a:t>
            </a:r>
            <a:r>
              <a:rPr lang="ru-RU" dirty="0" smtClean="0"/>
              <a:t> не превышает </a:t>
            </a:r>
            <a:r>
              <a:rPr lang="en-US" dirty="0" smtClean="0"/>
              <a:t>|</a:t>
            </a:r>
            <a:r>
              <a:rPr lang="ru-RU" i="1" dirty="0" smtClean="0"/>
              <a:t>Н</a:t>
            </a:r>
            <a:r>
              <a:rPr lang="en-US" dirty="0" smtClean="0"/>
              <a:t>|</a:t>
            </a:r>
            <a:r>
              <a:rPr lang="ru-RU" i="1" dirty="0" smtClean="0"/>
              <a:t>/т.</a:t>
            </a:r>
            <a:endParaRPr lang="en-US" i="1" dirty="0" smtClean="0"/>
          </a:p>
          <a:p>
            <a:r>
              <a:rPr lang="ru-RU" dirty="0" smtClean="0"/>
              <a:t> Другими словами, при случайном выборе хеш-функции из </a:t>
            </a:r>
            <a:r>
              <a:rPr lang="ru-RU" i="1" dirty="0" smtClean="0"/>
              <a:t>Н</a:t>
            </a:r>
            <a:r>
              <a:rPr lang="ru-RU" dirty="0" smtClean="0"/>
              <a:t> вероятность коллизии между различными ключами </a:t>
            </a:r>
            <a:r>
              <a:rPr lang="ru-RU" i="1" dirty="0" smtClean="0"/>
              <a:t>к</a:t>
            </a:r>
            <a:r>
              <a:rPr lang="ru-RU" dirty="0" smtClean="0"/>
              <a:t> и </a:t>
            </a:r>
            <a:r>
              <a:rPr lang="en-US" i="1" dirty="0" smtClean="0"/>
              <a:t>j</a:t>
            </a:r>
            <a:r>
              <a:rPr lang="ru-RU" dirty="0" smtClean="0"/>
              <a:t> не превышает вероятности совпадения двух случайным образом выбранных </a:t>
            </a:r>
            <a:r>
              <a:rPr lang="ru-RU" dirty="0" err="1" smtClean="0"/>
              <a:t>хеш-значений</a:t>
            </a:r>
            <a:r>
              <a:rPr lang="ru-RU" dirty="0" smtClean="0"/>
              <a:t> из множества {0,1,2,..., </a:t>
            </a:r>
            <a:r>
              <a:rPr lang="en-US" dirty="0" smtClean="0"/>
              <a:t>m</a:t>
            </a:r>
            <a:r>
              <a:rPr lang="ru-RU" dirty="0" smtClean="0"/>
              <a:t> — 1}, которая равна 1/</a:t>
            </a:r>
            <a:r>
              <a:rPr lang="en-US" dirty="0" smtClean="0"/>
              <a:t>m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Следующая теорема показывает, что универсальные хеш-функции обеспечивают хорошую среднюю производительность. В приведенной теореме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i</a:t>
            </a:r>
            <a:r>
              <a:rPr lang="ru-RU" dirty="0" smtClean="0"/>
              <a:t>, как уже упоминалось, обозначает длину списка </a:t>
            </a:r>
            <a:r>
              <a:rPr lang="ru-RU" i="1" dirty="0" smtClean="0"/>
              <a:t>Т</a:t>
            </a:r>
            <a:r>
              <a:rPr lang="ru-RU" dirty="0" smtClean="0"/>
              <a:t> [</a:t>
            </a:r>
            <a:r>
              <a:rPr lang="en-US" dirty="0" err="1" smtClean="0"/>
              <a:t>i</a:t>
            </a:r>
            <a:r>
              <a:rPr lang="ru-RU" dirty="0" smtClean="0"/>
              <a:t>].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Следующая теорема показывает, что универсальные хеш-функции обеспечивают хорошую среднюю производительность.</a:t>
            </a:r>
            <a:endParaRPr lang="en-US" dirty="0" smtClean="0"/>
          </a:p>
          <a:p>
            <a:r>
              <a:rPr lang="ru-RU" b="1" u="sng" dirty="0" smtClean="0"/>
              <a:t>Теорема</a:t>
            </a:r>
            <a:r>
              <a:rPr lang="ru-RU" dirty="0" smtClean="0"/>
              <a:t> Пусть хеш-функция </a:t>
            </a:r>
            <a:r>
              <a:rPr lang="en-US" dirty="0" smtClean="0"/>
              <a:t>h</a:t>
            </a:r>
            <a:r>
              <a:rPr lang="ru-RU" dirty="0" smtClean="0"/>
              <a:t>, выбранная из универсального множества хеш-функций, используется для хеширования </a:t>
            </a:r>
            <a:r>
              <a:rPr lang="en-US" i="1" dirty="0" smtClean="0"/>
              <a:t>n</a:t>
            </a:r>
            <a:r>
              <a:rPr lang="ru-RU" dirty="0" smtClean="0"/>
              <a:t> ключей в таблицу </a:t>
            </a:r>
            <a:r>
              <a:rPr lang="ru-RU" i="1" dirty="0" smtClean="0"/>
              <a:t>Т</a:t>
            </a:r>
            <a:r>
              <a:rPr lang="ru-RU" dirty="0" smtClean="0"/>
              <a:t> размера </a:t>
            </a:r>
            <a:r>
              <a:rPr lang="en-US" dirty="0" smtClean="0"/>
              <a:t>m</a:t>
            </a:r>
            <a:r>
              <a:rPr lang="ru-RU" dirty="0" smtClean="0"/>
              <a:t>, с использованием для разрешения коллизий метода цепочек.</a:t>
            </a:r>
            <a:endParaRPr lang="en-US" dirty="0" smtClean="0"/>
          </a:p>
          <a:p>
            <a:r>
              <a:rPr lang="ru-RU" dirty="0" smtClean="0"/>
              <a:t> Если ключ </a:t>
            </a:r>
            <a:r>
              <a:rPr lang="ru-RU" i="1" dirty="0" smtClean="0"/>
              <a:t>к</a:t>
            </a:r>
            <a:r>
              <a:rPr lang="ru-RU" dirty="0" smtClean="0"/>
              <a:t> отсутствует в таблице, то математическое ожидание Е</a:t>
            </a:r>
            <a:r>
              <a:rPr lang="en-US" dirty="0" smtClean="0"/>
              <a:t>[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h</a:t>
            </a:r>
            <a:r>
              <a:rPr lang="en-US" i="1" baseline="-25000" dirty="0" smtClean="0"/>
              <a:t>(k)</a:t>
            </a:r>
            <a:r>
              <a:rPr lang="en-US" dirty="0" smtClean="0"/>
              <a:t>] </a:t>
            </a:r>
            <a:r>
              <a:rPr lang="ru-RU" dirty="0" smtClean="0"/>
              <a:t>длины</a:t>
            </a:r>
            <a:r>
              <a:rPr lang="en-US" dirty="0" smtClean="0"/>
              <a:t> </a:t>
            </a:r>
            <a:r>
              <a:rPr lang="ru-RU" dirty="0" smtClean="0"/>
              <a:t>списка, в который</a:t>
            </a:r>
            <a:r>
              <a:rPr lang="en-US" dirty="0" smtClean="0"/>
              <a:t> </a:t>
            </a:r>
            <a:r>
              <a:rPr lang="ru-RU" dirty="0" err="1" smtClean="0"/>
              <a:t>хешируется</a:t>
            </a:r>
            <a:r>
              <a:rPr lang="ru-RU" dirty="0" smtClean="0"/>
              <a:t> ключ </a:t>
            </a:r>
            <a:r>
              <a:rPr lang="ru-RU" i="1" dirty="0" smtClean="0"/>
              <a:t>к</a:t>
            </a:r>
            <a:r>
              <a:rPr lang="ru-RU" dirty="0" smtClean="0"/>
              <a:t>, не превышает </a:t>
            </a:r>
            <a:r>
              <a:rPr lang="ru-RU" i="1" dirty="0" smtClean="0"/>
              <a:t>а.</a:t>
            </a:r>
            <a:endParaRPr lang="en-US" i="1" dirty="0" smtClean="0"/>
          </a:p>
          <a:p>
            <a:r>
              <a:rPr lang="ru-RU" dirty="0" smtClean="0"/>
              <a:t> Если ключ </a:t>
            </a:r>
            <a:r>
              <a:rPr lang="ru-RU" i="1" dirty="0" smtClean="0"/>
              <a:t>к</a:t>
            </a:r>
            <a:r>
              <a:rPr lang="ru-RU" dirty="0" smtClean="0"/>
              <a:t> находится в таблице, то математическое ожидание Е</a:t>
            </a:r>
            <a:r>
              <a:rPr lang="en-US" dirty="0" smtClean="0"/>
              <a:t> [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h</a:t>
            </a:r>
            <a:r>
              <a:rPr lang="en-US" i="1" baseline="-25000" dirty="0" smtClean="0"/>
              <a:t>(k)</a:t>
            </a:r>
            <a:r>
              <a:rPr lang="en-US" dirty="0" smtClean="0"/>
              <a:t>] </a:t>
            </a:r>
            <a:r>
              <a:rPr lang="ru-RU" dirty="0" smtClean="0"/>
              <a:t>длины</a:t>
            </a:r>
            <a:r>
              <a:rPr lang="en-US" dirty="0" smtClean="0"/>
              <a:t> </a:t>
            </a:r>
            <a:r>
              <a:rPr lang="ru-RU" dirty="0" smtClean="0"/>
              <a:t>списка, в котором находится ключ </a:t>
            </a:r>
            <a:r>
              <a:rPr lang="ru-RU" i="1" dirty="0" smtClean="0"/>
              <a:t>к</a:t>
            </a:r>
            <a:r>
              <a:rPr lang="ru-RU" dirty="0" smtClean="0"/>
              <a:t>, не</a:t>
            </a:r>
            <a:r>
              <a:rPr lang="en-US" dirty="0" smtClean="0"/>
              <a:t> </a:t>
            </a:r>
            <a:r>
              <a:rPr lang="ru-RU" dirty="0" smtClean="0"/>
              <a:t>превышает 1 + </a:t>
            </a:r>
            <a:r>
              <a:rPr lang="ru-RU" i="1" dirty="0" smtClean="0"/>
              <a:t>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Следствие из данной теоремы гласит, что универсальное хеширование обеспечивает желаемый выигрыш: теперь невозможно выбрать последовательность операций, которые приведут к наихудшему времени работы. Путем рандомиза­ции выбора хеш-функции в процессе работы программы гарантируется хорошее среднее время работы алгоритма для любых входных данных.</a:t>
            </a:r>
            <a:endParaRPr lang="en-US" dirty="0" smtClean="0"/>
          </a:p>
          <a:p>
            <a:endParaRPr lang="ru-RU" dirty="0" smtClean="0"/>
          </a:p>
          <a:p>
            <a:r>
              <a:rPr lang="ru-RU" b="1" u="sng" dirty="0" smtClean="0"/>
              <a:t>Следствие</a:t>
            </a:r>
            <a:r>
              <a:rPr lang="ru-RU" dirty="0" smtClean="0"/>
              <a:t>  Использование универсального хеширования и разрешения коллизий методом цепочек в хеш-таблице с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ячейками дает математическое ожидание времени выполнения любой последовательности из </a:t>
            </a:r>
            <a:r>
              <a:rPr lang="en-US" i="1" dirty="0" smtClean="0"/>
              <a:t>n</a:t>
            </a:r>
            <a:r>
              <a:rPr lang="ru-RU" dirty="0" smtClean="0"/>
              <a:t> вставок, поисков и удалений, в которой содержится </a:t>
            </a:r>
            <a:r>
              <a:rPr lang="en-US" dirty="0" smtClean="0"/>
              <a:t>O</a:t>
            </a:r>
            <a:r>
              <a:rPr lang="ru-RU" dirty="0" smtClean="0"/>
              <a:t>(</a:t>
            </a:r>
            <a:r>
              <a:rPr lang="en-US" dirty="0" smtClean="0"/>
              <a:t>m</a:t>
            </a:r>
            <a:r>
              <a:rPr lang="ru-RU" dirty="0" smtClean="0"/>
              <a:t>) вставок, равное </a:t>
            </a:r>
            <a:r>
              <a:rPr lang="el-GR" dirty="0" smtClean="0"/>
              <a:t>θ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универсального множества хеш-функций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Построить такое множество довольно просто, что следует из теории чисел. </a:t>
            </a:r>
          </a:p>
          <a:p>
            <a:r>
              <a:rPr lang="ru-RU" dirty="0" smtClean="0"/>
              <a:t>Начнем с выбора простого числа </a:t>
            </a:r>
            <a:r>
              <a:rPr lang="ru-RU" i="1" dirty="0" err="1" smtClean="0"/>
              <a:t>р</a:t>
            </a:r>
            <a:r>
              <a:rPr lang="ru-RU" i="1" dirty="0" smtClean="0"/>
              <a:t>,</a:t>
            </a:r>
            <a:r>
              <a:rPr lang="ru-RU" dirty="0" smtClean="0"/>
              <a:t> достаточно большого, чтобы все возможные ключи находились в диапазоне от 0 до </a:t>
            </a:r>
            <a:r>
              <a:rPr lang="ru-RU" i="1" dirty="0" err="1" smtClean="0"/>
              <a:t>р</a:t>
            </a:r>
            <a:r>
              <a:rPr lang="ru-RU" dirty="0" smtClean="0"/>
              <a:t> — 1 включительно. </a:t>
            </a:r>
            <a:endParaRPr lang="en-US" dirty="0" smtClean="0"/>
          </a:p>
          <a:p>
            <a:r>
              <a:rPr lang="ru-RU" dirty="0" smtClean="0"/>
              <a:t>Пусть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ru-RU" dirty="0" smtClean="0"/>
              <a:t>обозначает множество {0,1,... </a:t>
            </a:r>
            <a:r>
              <a:rPr lang="ru-RU" i="1" dirty="0" smtClean="0"/>
              <a:t>,</a:t>
            </a:r>
            <a:r>
              <a:rPr lang="ru-RU" i="1" dirty="0" err="1" smtClean="0"/>
              <a:t>р</a:t>
            </a:r>
            <a:r>
              <a:rPr lang="ru-RU" i="1" dirty="0" smtClean="0"/>
              <a:t> —</a:t>
            </a:r>
            <a:r>
              <a:rPr lang="ru-RU" dirty="0" smtClean="0"/>
              <a:t> 1}, </a:t>
            </a:r>
            <a:r>
              <a:rPr lang="en-US" dirty="0" smtClean="0"/>
              <a:t>a Z</a:t>
            </a:r>
            <a:r>
              <a:rPr lang="ru-RU" dirty="0" smtClean="0"/>
              <a:t>* — множество {1,2,... </a:t>
            </a:r>
            <a:r>
              <a:rPr lang="ru-RU" i="1" dirty="0" smtClean="0"/>
              <a:t>,</a:t>
            </a:r>
            <a:r>
              <a:rPr lang="ru-RU" i="1" dirty="0" err="1" smtClean="0"/>
              <a:t>р</a:t>
            </a:r>
            <a:r>
              <a:rPr lang="ru-RU" dirty="0" smtClean="0"/>
              <a:t> — 1}.</a:t>
            </a:r>
            <a:endParaRPr lang="en-US" dirty="0" smtClean="0"/>
          </a:p>
          <a:p>
            <a:r>
              <a:rPr lang="ru-RU" dirty="0" smtClean="0"/>
              <a:t> Поскольку </a:t>
            </a:r>
            <a:r>
              <a:rPr lang="ru-RU" i="1" dirty="0" err="1" smtClean="0"/>
              <a:t>р</a:t>
            </a:r>
            <a:r>
              <a:rPr lang="ru-RU" dirty="0" smtClean="0"/>
              <a:t> — простое число, мы можем решать уравнения по модулю </a:t>
            </a:r>
            <a:r>
              <a:rPr lang="ru-RU" i="1" dirty="0" smtClean="0"/>
              <a:t>р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Из предположения о том, что пространство ключей больше, чем количество ячеек в хеш-таблице, следует, что </a:t>
            </a:r>
            <a:r>
              <a:rPr lang="ru-RU" i="1" dirty="0" err="1" smtClean="0"/>
              <a:t>р</a:t>
            </a:r>
            <a:r>
              <a:rPr lang="ru-RU" i="1" dirty="0" smtClean="0"/>
              <a:t>&gt; т.</a:t>
            </a:r>
            <a:endParaRPr lang="ru-RU" dirty="0" smtClean="0"/>
          </a:p>
          <a:p>
            <a:r>
              <a:rPr lang="ru-RU" dirty="0" smtClean="0"/>
              <a:t>Теперь определим хеш-функцию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a,b</a:t>
            </a:r>
            <a:r>
              <a:rPr lang="en-US" dirty="0" smtClean="0"/>
              <a:t> </a:t>
            </a:r>
            <a:r>
              <a:rPr lang="ru-RU" dirty="0" smtClean="0"/>
              <a:t>для любых </a:t>
            </a:r>
            <a:r>
              <a:rPr lang="en-US" i="1" dirty="0" smtClean="0"/>
              <a:t>a</a:t>
            </a:r>
            <a:r>
              <a:rPr lang="ru-RU" dirty="0" smtClean="0"/>
              <a:t> Є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ru-RU" dirty="0" smtClean="0"/>
              <a:t>* и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ru-RU" dirty="0" smtClean="0"/>
              <a:t>следующим образом:</a:t>
            </a:r>
            <a:endParaRPr lang="en-US" dirty="0" smtClean="0"/>
          </a:p>
          <a:p>
            <a:endParaRPr lang="ru-RU" dirty="0" smtClean="0"/>
          </a:p>
          <a:p>
            <a:pPr algn="r">
              <a:buNone/>
            </a:pPr>
            <a:r>
              <a:rPr lang="en-US" i="1" dirty="0" smtClean="0"/>
              <a:t>h</a:t>
            </a:r>
            <a:r>
              <a:rPr lang="en-US" i="1" baseline="-25000" dirty="0" smtClean="0"/>
              <a:t>a</a:t>
            </a:r>
            <a:r>
              <a:rPr lang="ru-RU" i="1" baseline="-25000" dirty="0" smtClean="0"/>
              <a:t>,</a:t>
            </a:r>
            <a:r>
              <a:rPr lang="en-US" i="1" baseline="-25000" dirty="0" smtClean="0"/>
              <a:t>b</a:t>
            </a:r>
            <a:r>
              <a:rPr lang="en-US" i="1" dirty="0" smtClean="0"/>
              <a:t> </a:t>
            </a:r>
            <a:r>
              <a:rPr lang="ru-RU" i="1" dirty="0" smtClean="0"/>
              <a:t>(к)</a:t>
            </a:r>
            <a:r>
              <a:rPr lang="ru-RU" dirty="0" smtClean="0"/>
              <a:t> = </a:t>
            </a:r>
            <a:r>
              <a:rPr lang="ru-RU" i="1" dirty="0" smtClean="0"/>
              <a:t>((</a:t>
            </a:r>
            <a:r>
              <a:rPr lang="ru-RU" i="1" dirty="0" err="1" smtClean="0"/>
              <a:t>ак</a:t>
            </a:r>
            <a:r>
              <a:rPr lang="ru-RU" dirty="0" smtClean="0"/>
              <a:t> + </a:t>
            </a:r>
            <a:r>
              <a:rPr lang="en-US" i="1" dirty="0" smtClean="0"/>
              <a:t>b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mod </a:t>
            </a:r>
            <a:r>
              <a:rPr lang="ru-RU" i="1" dirty="0" err="1" smtClean="0"/>
              <a:t>р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mod </a:t>
            </a:r>
            <a:r>
              <a:rPr lang="ru-RU" i="1" dirty="0" smtClean="0"/>
              <a:t>т.</a:t>
            </a:r>
            <a:r>
              <a:rPr lang="ru-RU" dirty="0" smtClean="0"/>
              <a:t> </a:t>
            </a:r>
            <a:r>
              <a:rPr lang="en-US" dirty="0" smtClean="0"/>
              <a:t>		</a:t>
            </a:r>
            <a:r>
              <a:rPr lang="ru-RU" dirty="0" smtClean="0"/>
              <a:t>(</a:t>
            </a:r>
            <a:r>
              <a:rPr lang="en-US" dirty="0" smtClean="0"/>
              <a:t>*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1436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Например, при </a:t>
            </a:r>
            <a:r>
              <a:rPr lang="ru-RU" dirty="0" err="1" smtClean="0"/>
              <a:t>р</a:t>
            </a:r>
            <a:r>
              <a:rPr lang="ru-RU" dirty="0" smtClean="0"/>
              <a:t> = 17 и </a:t>
            </a:r>
            <a:r>
              <a:rPr lang="en-US" dirty="0" smtClean="0"/>
              <a:t>m </a:t>
            </a:r>
            <a:r>
              <a:rPr lang="ru-RU" dirty="0" smtClean="0"/>
              <a:t>= 6 </a:t>
            </a:r>
            <a:r>
              <a:rPr lang="en-US" dirty="0" smtClean="0"/>
              <a:t>h</a:t>
            </a:r>
            <a:r>
              <a:rPr lang="ru-RU" baseline="-25000" dirty="0" smtClean="0"/>
              <a:t>3,4</a:t>
            </a:r>
            <a:r>
              <a:rPr lang="ru-RU" dirty="0" smtClean="0"/>
              <a:t> (8) = 5.</a:t>
            </a:r>
            <a:endParaRPr lang="en-US" dirty="0" smtClean="0"/>
          </a:p>
          <a:p>
            <a:r>
              <a:rPr lang="ru-RU" dirty="0" smtClean="0"/>
              <a:t> Семейство всех таких функций образует множество</a:t>
            </a:r>
          </a:p>
          <a:p>
            <a:pPr algn="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p</a:t>
            </a:r>
            <a:r>
              <a:rPr lang="ru-RU" baseline="-25000" dirty="0" smtClean="0"/>
              <a:t>,</a:t>
            </a:r>
            <a:r>
              <a:rPr lang="en-US" baseline="-25000" dirty="0" smtClean="0"/>
              <a:t>m</a:t>
            </a:r>
            <a:r>
              <a:rPr lang="ru-RU" baseline="-25000" dirty="0" smtClean="0"/>
              <a:t> </a:t>
            </a:r>
            <a:r>
              <a:rPr lang="ru-RU" baseline="30000" dirty="0" smtClean="0"/>
              <a:t>=</a:t>
            </a:r>
            <a:r>
              <a:rPr lang="ru-RU" dirty="0" smtClean="0"/>
              <a:t> {</a:t>
            </a: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ru-RU" baseline="-25000" dirty="0" smtClean="0"/>
              <a:t>,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: </a:t>
            </a:r>
            <a:r>
              <a:rPr lang="en-US" i="1" dirty="0" smtClean="0"/>
              <a:t>a</a:t>
            </a:r>
            <a:r>
              <a:rPr lang="ru-RU" dirty="0" smtClean="0"/>
              <a:t> Є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ru-RU" dirty="0" smtClean="0"/>
              <a:t>* и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ru-RU" dirty="0" smtClean="0"/>
              <a:t>} .	</a:t>
            </a:r>
            <a:r>
              <a:rPr lang="en-US" dirty="0" smtClean="0"/>
              <a:t>	</a:t>
            </a:r>
            <a:r>
              <a:rPr lang="ru-RU" dirty="0" smtClean="0"/>
              <a:t> (</a:t>
            </a:r>
            <a:r>
              <a:rPr lang="en-US" dirty="0" smtClean="0"/>
              <a:t>**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Каждая хеш-функция </a:t>
            </a: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ru-RU" baseline="-25000" dirty="0" smtClean="0"/>
              <a:t>,</a:t>
            </a:r>
            <a:r>
              <a:rPr lang="en-US" baseline="-25000" dirty="0" smtClean="0"/>
              <a:t>b</a:t>
            </a:r>
            <a:r>
              <a:rPr lang="ru-RU" i="1" dirty="0" smtClean="0"/>
              <a:t>,</a:t>
            </a:r>
            <a:r>
              <a:rPr lang="ru-RU" dirty="0" smtClean="0"/>
              <a:t> отображает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m</a:t>
            </a:r>
            <a:r>
              <a:rPr lang="ru-RU" dirty="0" smtClean="0"/>
              <a:t>. Этот класс хеш-функций обладает тем свойством, что размер </a:t>
            </a:r>
            <a:r>
              <a:rPr lang="ru-RU" i="1" dirty="0" smtClean="0"/>
              <a:t>т</a:t>
            </a:r>
            <a:r>
              <a:rPr lang="ru-RU" dirty="0" smtClean="0"/>
              <a:t> выходного диапазона произволен и не обязательно представляет собой простое число.</a:t>
            </a:r>
            <a:endParaRPr lang="en-US" dirty="0" smtClean="0"/>
          </a:p>
          <a:p>
            <a:r>
              <a:rPr lang="ru-RU" dirty="0" smtClean="0"/>
              <a:t>Поскольку число </a:t>
            </a:r>
            <a:r>
              <a:rPr lang="ru-RU" i="1" dirty="0" smtClean="0"/>
              <a:t>а</a:t>
            </a:r>
            <a:r>
              <a:rPr lang="ru-RU" dirty="0" smtClean="0"/>
              <a:t> можно выбрать </a:t>
            </a:r>
            <a:r>
              <a:rPr lang="ru-RU" i="1" dirty="0" err="1" smtClean="0"/>
              <a:t>р</a:t>
            </a:r>
            <a:r>
              <a:rPr lang="ru-RU" dirty="0" smtClean="0"/>
              <a:t> — 1 способом, и </a:t>
            </a:r>
            <a:r>
              <a:rPr lang="ru-RU" i="1" dirty="0" err="1" smtClean="0"/>
              <a:t>р</a:t>
            </a:r>
            <a:r>
              <a:rPr lang="ru-RU" dirty="0" smtClean="0"/>
              <a:t> способами — число </a:t>
            </a:r>
            <a:r>
              <a:rPr lang="en-US" i="1" dirty="0" smtClean="0"/>
              <a:t>b</a:t>
            </a:r>
            <a:r>
              <a:rPr lang="ru-RU" i="1" dirty="0" smtClean="0"/>
              <a:t>,</a:t>
            </a:r>
            <a:r>
              <a:rPr lang="ru-RU" dirty="0" smtClean="0"/>
              <a:t> всего во множестве </a:t>
            </a:r>
            <a:r>
              <a:rPr lang="en-US" dirty="0" smtClean="0"/>
              <a:t>H</a:t>
            </a:r>
            <a:r>
              <a:rPr lang="en-US" baseline="-25000" dirty="0" smtClean="0"/>
              <a:t>p</a:t>
            </a:r>
            <a:r>
              <a:rPr lang="ru-RU" baseline="-25000" dirty="0" smtClean="0"/>
              <a:t>,</a:t>
            </a:r>
            <a:r>
              <a:rPr lang="en-US" baseline="-25000" dirty="0" smtClean="0"/>
              <a:t>m</a:t>
            </a:r>
            <a:r>
              <a:rPr lang="ru-RU" dirty="0" smtClean="0"/>
              <a:t> содержится </a:t>
            </a:r>
            <a:r>
              <a:rPr lang="ru-RU" i="1" dirty="0" err="1" smtClean="0"/>
              <a:t>р</a:t>
            </a:r>
            <a:r>
              <a:rPr lang="ru-RU" i="1" dirty="0" smtClean="0"/>
              <a:t>(</a:t>
            </a:r>
            <a:r>
              <a:rPr lang="ru-RU" i="1" dirty="0" err="1" smtClean="0"/>
              <a:t>р</a:t>
            </a:r>
            <a:r>
              <a:rPr lang="ru-RU" i="1" dirty="0" smtClean="0"/>
              <a:t>—</a:t>
            </a:r>
            <a:r>
              <a:rPr lang="ru-RU" dirty="0" smtClean="0"/>
              <a:t> 1) хеш-функций.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Множество хеш-функций </a:t>
            </a:r>
            <a:r>
              <a:rPr lang="en-US" dirty="0" smtClean="0"/>
              <a:t>H</a:t>
            </a:r>
            <a:r>
              <a:rPr lang="en-US" baseline="-25000" dirty="0" smtClean="0"/>
              <a:t>p</a:t>
            </a:r>
            <a:r>
              <a:rPr lang="ru-RU" baseline="-25000" dirty="0" smtClean="0"/>
              <a:t>,</a:t>
            </a:r>
            <a:r>
              <a:rPr lang="en-US" baseline="-25000" dirty="0" smtClean="0"/>
              <a:t>m</a:t>
            </a:r>
            <a:r>
              <a:rPr lang="ru-RU" dirty="0" smtClean="0"/>
              <a:t>, определяемое уравнениями (</a:t>
            </a:r>
            <a:r>
              <a:rPr lang="en-US" dirty="0" smtClean="0"/>
              <a:t>*</a:t>
            </a:r>
            <a:r>
              <a:rPr lang="ru-RU" dirty="0" smtClean="0"/>
              <a:t>) и (</a:t>
            </a:r>
            <a:r>
              <a:rPr lang="en-US" dirty="0" smtClean="0"/>
              <a:t>**</a:t>
            </a:r>
            <a:r>
              <a:rPr lang="ru-RU" dirty="0" smtClean="0"/>
              <a:t>), является универсальным.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dirty="0" smtClean="0"/>
              <a:t>Открытая адресация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использовании метода </a:t>
            </a:r>
            <a:r>
              <a:rPr lang="ru-RU" i="1" dirty="0" smtClean="0"/>
              <a:t>открытой адресации</a:t>
            </a:r>
            <a:r>
              <a:rPr lang="ru-RU" dirty="0" smtClean="0"/>
              <a:t> все элементы хранятся непосредственно в хеш-таблице, т.е. каждая запись таблицы содержит либо элемент динамического множества, либо значение </a:t>
            </a:r>
            <a:r>
              <a:rPr lang="en-US" cap="small" dirty="0" smtClean="0"/>
              <a:t>nil. </a:t>
            </a:r>
          </a:p>
          <a:p>
            <a:r>
              <a:rPr lang="ru-RU" dirty="0" smtClean="0"/>
              <a:t>При поиске элемента мы систематически проверяем ячейки таблицы до тех пор, пока не найдем искомый элемент или пока не убедимся в его отсутствии в таблице.</a:t>
            </a:r>
            <a:endParaRPr lang="en-US" dirty="0" smtClean="0"/>
          </a:p>
          <a:p>
            <a:r>
              <a:rPr lang="ru-RU" dirty="0" smtClean="0"/>
              <a:t>Здесь, в отличие от метода цепочек, нет ни списков, ни элементов, хранящихся вне таблицы. Таким образом, в методе открытой адресации хеш-таблица может оказаться заполненной, делая невозможной вставку новых элементов; коэффициент заполнения </a:t>
            </a:r>
            <a:r>
              <a:rPr lang="ru-RU" i="1" dirty="0" smtClean="0"/>
              <a:t>а</a:t>
            </a:r>
            <a:r>
              <a:rPr lang="ru-RU" dirty="0" smtClean="0"/>
              <a:t> не может превышать 1.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3281</Words>
  <Application>Microsoft Office PowerPoint</Application>
  <PresentationFormat>Экран (4:3)</PresentationFormat>
  <Paragraphs>206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Тема Office</vt:lpstr>
      <vt:lpstr>Формула</vt:lpstr>
      <vt:lpstr>хэш-функции (продолжение)</vt:lpstr>
      <vt:lpstr>Универсальное хеширование</vt:lpstr>
      <vt:lpstr>Слайд 3</vt:lpstr>
      <vt:lpstr>Слайд 4</vt:lpstr>
      <vt:lpstr>Слайд 5</vt:lpstr>
      <vt:lpstr>Слайд 6</vt:lpstr>
      <vt:lpstr>Построение универсального множества хеш-функций</vt:lpstr>
      <vt:lpstr>Слайд 8</vt:lpstr>
      <vt:lpstr>Открытая адресация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Линейное исследование</vt:lpstr>
      <vt:lpstr>Слайд 18</vt:lpstr>
      <vt:lpstr>Квадратичное исследование</vt:lpstr>
      <vt:lpstr>Слайд 20</vt:lpstr>
      <vt:lpstr>Двойное хеширование</vt:lpstr>
      <vt:lpstr>Слайд 22</vt:lpstr>
      <vt:lpstr>Пример вставки при двойном хешировании.</vt:lpstr>
      <vt:lpstr>Слайд 24</vt:lpstr>
      <vt:lpstr>Слайд 25</vt:lpstr>
      <vt:lpstr>Анализ хеширования с открытой адресацией</vt:lpstr>
      <vt:lpstr>Слайд 27</vt:lpstr>
      <vt:lpstr>Слайд 28</vt:lpstr>
      <vt:lpstr>Слайд 29</vt:lpstr>
      <vt:lpstr>Идеальное хеширование</vt:lpstr>
      <vt:lpstr>Слайд 31</vt:lpstr>
      <vt:lpstr>Использование идеального хеширования для хранения множества К = {10,22,37,40, 60,70, 75}</vt:lpstr>
      <vt:lpstr>Слайд 33</vt:lpstr>
      <vt:lpstr>Слайд 34</vt:lpstr>
      <vt:lpstr>Слайд 35</vt:lpstr>
      <vt:lpstr>Слайд 36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структуры данных</dc:title>
  <dc:creator>1</dc:creator>
  <cp:lastModifiedBy>1</cp:lastModifiedBy>
  <cp:revision>153</cp:revision>
  <dcterms:created xsi:type="dcterms:W3CDTF">2013-02-20T08:50:42Z</dcterms:created>
  <dcterms:modified xsi:type="dcterms:W3CDTF">2015-03-13T10:29:08Z</dcterms:modified>
</cp:coreProperties>
</file>