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5" r:id="rId19"/>
    <p:sldId id="263" r:id="rId20"/>
    <p:sldId id="268" r:id="rId21"/>
    <p:sldId id="264" r:id="rId22"/>
    <p:sldId id="266" r:id="rId23"/>
    <p:sldId id="267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CC6A-A98D-4071-B150-F7C2E9AB82C8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B153-620F-4490-BEE1-4FB69F430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Кратчайшие пути между всеми парами вершин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/>
              <a:t>9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7150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cap="small" dirty="0" err="1" smtClean="0"/>
              <a:t>Extend_Shortest_Paths</a:t>
            </a:r>
            <a:r>
              <a:rPr lang="en-US" cap="small" dirty="0" smtClean="0"/>
              <a:t>(L, </a:t>
            </a:r>
            <a:r>
              <a:rPr lang="en-US" i="1" dirty="0" smtClean="0"/>
              <a:t>W)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</a:t>
            </a:r>
            <a:r>
              <a:rPr lang="ru-RU" i="1" dirty="0" smtClean="0"/>
              <a:t> ← </a:t>
            </a:r>
            <a:r>
              <a:rPr lang="en-US" dirty="0" smtClean="0"/>
              <a:t>rows</a:t>
            </a:r>
            <a:r>
              <a:rPr lang="ru-RU" dirty="0" smtClean="0"/>
              <a:t> [L]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Пусть </a:t>
            </a:r>
            <a:r>
              <a:rPr lang="en-US" i="1" dirty="0" smtClean="0"/>
              <a:t>L'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en-US" i="1" dirty="0" err="1" smtClean="0"/>
              <a:t>L‘</a:t>
            </a:r>
            <a:r>
              <a:rPr lang="en-US" i="1" baseline="-25000" dirty="0" err="1" smtClean="0"/>
              <a:t>ij</a:t>
            </a:r>
            <a:r>
              <a:rPr lang="ru-RU" dirty="0" smtClean="0"/>
              <a:t>) — матрица размера </a:t>
            </a:r>
            <a:r>
              <a:rPr lang="en-US" i="1" dirty="0" smtClean="0"/>
              <a:t>n х 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ru-RU" i="1" dirty="0" smtClean="0"/>
              <a:t>←</a:t>
            </a:r>
            <a:r>
              <a:rPr lang="ru-RU" dirty="0" smtClean="0"/>
              <a:t> 1 </a:t>
            </a:r>
            <a:r>
              <a:rPr lang="en-US" dirty="0" smtClean="0"/>
              <a:t>to </a:t>
            </a:r>
            <a:r>
              <a:rPr lang="en-US" i="1" dirty="0" smtClean="0"/>
              <a:t>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do for </a:t>
            </a:r>
            <a:r>
              <a:rPr lang="en-US" i="1" dirty="0" smtClean="0"/>
              <a:t>j </a:t>
            </a:r>
            <a:r>
              <a:rPr lang="ru-RU" i="1" dirty="0" smtClean="0"/>
              <a:t>←</a:t>
            </a:r>
            <a:r>
              <a:rPr lang="ru-RU" dirty="0" smtClean="0"/>
              <a:t> 1 </a:t>
            </a:r>
            <a:r>
              <a:rPr lang="en-US" dirty="0" smtClean="0"/>
              <a:t>to </a:t>
            </a:r>
            <a:r>
              <a:rPr lang="en-US" i="1" dirty="0" smtClean="0"/>
              <a:t>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do </a:t>
            </a:r>
            <a:r>
              <a:rPr lang="en-US" i="1" dirty="0" err="1" smtClean="0"/>
              <a:t>I'</a:t>
            </a:r>
            <a:r>
              <a:rPr lang="en-US" i="1" baseline="-25000" dirty="0" err="1" smtClean="0"/>
              <a:t>ij</a:t>
            </a:r>
            <a:r>
              <a:rPr lang="en-US" dirty="0" smtClean="0"/>
              <a:t> </a:t>
            </a:r>
            <a:r>
              <a:rPr lang="ru-RU" i="1" dirty="0" smtClean="0"/>
              <a:t>←</a:t>
            </a:r>
            <a:r>
              <a:rPr lang="en-US" dirty="0" smtClean="0"/>
              <a:t> ∞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for </a:t>
            </a:r>
            <a:r>
              <a:rPr lang="en-US" i="1" dirty="0" smtClean="0"/>
              <a:t>к</a:t>
            </a:r>
            <a:r>
              <a:rPr lang="en-US" dirty="0" smtClean="0"/>
              <a:t> </a:t>
            </a:r>
            <a:r>
              <a:rPr lang="ru-RU" i="1" dirty="0" smtClean="0"/>
              <a:t>←</a:t>
            </a:r>
            <a:r>
              <a:rPr lang="en-US" dirty="0" smtClean="0"/>
              <a:t> 1 to 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  do </a:t>
            </a:r>
            <a:r>
              <a:rPr lang="en-US" i="1" dirty="0" err="1" smtClean="0"/>
              <a:t>I'</a:t>
            </a:r>
            <a:r>
              <a:rPr lang="en-US" i="1" baseline="-25000" dirty="0" err="1" smtClean="0"/>
              <a:t>ij</a:t>
            </a:r>
            <a:r>
              <a:rPr lang="en-US" dirty="0" smtClean="0"/>
              <a:t> </a:t>
            </a:r>
            <a:r>
              <a:rPr lang="ru-RU" i="1" dirty="0" smtClean="0"/>
              <a:t>← </a:t>
            </a:r>
            <a:r>
              <a:rPr lang="en-US" dirty="0" smtClean="0"/>
              <a:t>min(</a:t>
            </a:r>
            <a:r>
              <a:rPr lang="en-US" i="1" dirty="0" err="1" smtClean="0"/>
              <a:t>l‘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</a:t>
            </a:r>
            <a:r>
              <a:rPr lang="en-US" dirty="0" smtClean="0"/>
              <a:t>,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ik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kj</a:t>
            </a:r>
            <a:r>
              <a:rPr lang="en-US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i="1" dirty="0" smtClean="0"/>
              <a:t>L'</a:t>
            </a:r>
            <a:endParaRPr lang="ru-RU" i="1" dirty="0" smtClean="0"/>
          </a:p>
          <a:p>
            <a:pPr lvl="0"/>
            <a:endParaRPr lang="ru-RU" dirty="0" smtClean="0"/>
          </a:p>
          <a:p>
            <a:r>
              <a:rPr lang="ru-RU" dirty="0" smtClean="0"/>
              <a:t>В этой процедуре вычисляется матрица </a:t>
            </a:r>
            <a:r>
              <a:rPr lang="en-US" i="1" dirty="0" smtClean="0"/>
              <a:t>L'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en-US" i="1" dirty="0" err="1" smtClean="0"/>
              <a:t>L‘</a:t>
            </a:r>
            <a:r>
              <a:rPr lang="en-US" i="1" baseline="-25000" dirty="0" err="1" smtClean="0"/>
              <a:t>ij</a:t>
            </a:r>
            <a:r>
              <a:rPr lang="ru-RU" dirty="0" smtClean="0"/>
              <a:t>) </a:t>
            </a:r>
            <a:r>
              <a:rPr lang="en-US" dirty="0" smtClean="0"/>
              <a:t> </a:t>
            </a:r>
            <a:r>
              <a:rPr lang="ru-RU" dirty="0" smtClean="0"/>
              <a:t>которая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возвращается процедурой по завершении.</a:t>
            </a:r>
            <a:endParaRPr lang="en-US" dirty="0" smtClean="0"/>
          </a:p>
          <a:p>
            <a:r>
              <a:rPr lang="ru-RU" dirty="0" smtClean="0"/>
              <a:t> Вычисления осуществляются на основе уравнения для всех пар индексов </a:t>
            </a:r>
            <a:r>
              <a:rPr lang="en-US" dirty="0" err="1" smtClean="0"/>
              <a:t>i</a:t>
            </a:r>
            <a:r>
              <a:rPr lang="ru-RU" dirty="0" smtClean="0"/>
              <a:t> и </a:t>
            </a:r>
            <a:r>
              <a:rPr lang="en-US" i="1" dirty="0" smtClean="0"/>
              <a:t>j;</a:t>
            </a:r>
            <a:r>
              <a:rPr lang="en-US" dirty="0" smtClean="0"/>
              <a:t> </a:t>
            </a:r>
            <a:r>
              <a:rPr lang="ru-RU" dirty="0" smtClean="0"/>
              <a:t>при этом в качестве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m-1</a:t>
            </a:r>
            <a:r>
              <a:rPr lang="ru-RU" baseline="30000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используется матрица </a:t>
            </a:r>
            <a:r>
              <a:rPr lang="en-US" i="1" dirty="0" smtClean="0"/>
              <a:t>L, </a:t>
            </a:r>
            <a:r>
              <a:rPr lang="ru-RU" dirty="0" smtClean="0"/>
              <a:t>а в качестве</a:t>
            </a:r>
            <a:r>
              <a:rPr lang="en-US" dirty="0" smtClean="0"/>
              <a:t> 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</a:t>
            </a:r>
            <a:r>
              <a:rPr lang="ru-RU" dirty="0" smtClean="0"/>
              <a:t> — матрица </a:t>
            </a:r>
            <a:r>
              <a:rPr lang="en-US" i="1" dirty="0" smtClean="0"/>
              <a:t>L’</a:t>
            </a:r>
            <a:r>
              <a:rPr lang="ru-RU" dirty="0" smtClean="0"/>
              <a:t>. (В псевдокоде верхние индексы не используются, чтобы входные и выходные матрицы процедуры не зависели от </a:t>
            </a:r>
            <a:r>
              <a:rPr lang="en-US" dirty="0" smtClean="0"/>
              <a:t>m</a:t>
            </a:r>
            <a:r>
              <a:rPr lang="ru-RU" dirty="0" smtClean="0"/>
              <a:t>.) Из-за наличия трех вложенных циклов </a:t>
            </a:r>
            <a:r>
              <a:rPr lang="en-US" dirty="0" smtClean="0"/>
              <a:t>for </a:t>
            </a:r>
            <a:r>
              <a:rPr lang="ru-RU" dirty="0" smtClean="0"/>
              <a:t>время работы алгоритма равно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en-US" dirty="0" smtClean="0"/>
              <a:t>m</a:t>
            </a:r>
            <a:r>
              <a:rPr lang="ru-RU" baseline="30000" dirty="0" smtClean="0"/>
              <a:t>3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0000" t="62032" r="17857" b="21925"/>
          <a:stretch>
            <a:fillRect/>
          </a:stretch>
        </p:blipFill>
        <p:spPr bwMode="auto">
          <a:xfrm>
            <a:off x="726189" y="5857892"/>
            <a:ext cx="8417811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Если в процедуре </a:t>
            </a:r>
            <a:r>
              <a:rPr lang="en-US" sz="3400" dirty="0" smtClean="0"/>
              <a:t>Extend</a:t>
            </a:r>
            <a:r>
              <a:rPr lang="ru-RU" sz="3400" dirty="0" smtClean="0"/>
              <a:t>_</a:t>
            </a:r>
            <a:r>
              <a:rPr lang="en-US" sz="3400" dirty="0" smtClean="0"/>
              <a:t>Shortest</a:t>
            </a:r>
            <a:r>
              <a:rPr lang="ru-RU" sz="3400" dirty="0" smtClean="0"/>
              <a:t>_</a:t>
            </a:r>
            <a:r>
              <a:rPr lang="en-US" sz="3400" dirty="0" smtClean="0"/>
              <a:t>Paths </a:t>
            </a:r>
            <a:r>
              <a:rPr lang="ru-RU" sz="3400" dirty="0" smtClean="0"/>
              <a:t>произвести соответствующие изменения и заменить значение ∞ (исходное значение для операции вычисления минимума) значением 0 (исходное значение для вычисления суммы), получим процедуру для непосредственного перемножения матриц со временем выполнения </a:t>
            </a:r>
            <a:r>
              <a:rPr lang="el-GR" sz="3400" dirty="0" smtClean="0"/>
              <a:t>θ</a:t>
            </a:r>
            <a:r>
              <a:rPr lang="ru-RU" sz="3400" dirty="0" smtClean="0"/>
              <a:t> (</a:t>
            </a:r>
            <a:r>
              <a:rPr lang="en-US" sz="3400" i="1" dirty="0" smtClean="0"/>
              <a:t>n</a:t>
            </a:r>
            <a:r>
              <a:rPr lang="ru-RU" sz="3400" baseline="30000" dirty="0" smtClean="0"/>
              <a:t>3</a:t>
            </a:r>
            <a:r>
              <a:rPr lang="ru-RU" sz="3400" dirty="0" smtClean="0"/>
              <a:t>):</a:t>
            </a:r>
          </a:p>
          <a:p>
            <a:endParaRPr lang="ru-RU" dirty="0" smtClean="0"/>
          </a:p>
          <a:p>
            <a:pPr>
              <a:buNone/>
            </a:pPr>
            <a:r>
              <a:rPr lang="en-US" cap="small" dirty="0" err="1" smtClean="0"/>
              <a:t>Matrix_Multiply</a:t>
            </a:r>
            <a:r>
              <a:rPr lang="en-US" cap="small" dirty="0" smtClean="0"/>
              <a:t>(A, </a:t>
            </a:r>
            <a:r>
              <a:rPr lang="ru-RU" i="1" dirty="0" smtClean="0"/>
              <a:t>В)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</a:t>
            </a:r>
            <a:r>
              <a:rPr lang="ru-RU" i="1" dirty="0" smtClean="0"/>
              <a:t> ← </a:t>
            </a:r>
            <a:r>
              <a:rPr lang="en-US" dirty="0" smtClean="0"/>
              <a:t>rows [A]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Пусть </a:t>
            </a:r>
            <a:r>
              <a:rPr lang="ru-RU" i="1" dirty="0" smtClean="0"/>
              <a:t>С</a:t>
            </a:r>
            <a:r>
              <a:rPr lang="ru-RU" dirty="0" smtClean="0"/>
              <a:t> — матрица </a:t>
            </a:r>
            <a:r>
              <a:rPr lang="en-US" dirty="0" smtClean="0"/>
              <a:t>n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i="1" dirty="0" smtClean="0"/>
              <a:t>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←</a:t>
            </a:r>
            <a:r>
              <a:rPr lang="ru-RU" dirty="0" smtClean="0"/>
              <a:t> 1 </a:t>
            </a:r>
            <a:r>
              <a:rPr lang="en-US" dirty="0" smtClean="0"/>
              <a:t>to </a:t>
            </a:r>
            <a:r>
              <a:rPr lang="en-US" i="1" dirty="0" smtClean="0"/>
              <a:t>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b="1" dirty="0" smtClean="0"/>
              <a:t>do for</a:t>
            </a:r>
            <a:r>
              <a:rPr lang="en-US" dirty="0" smtClean="0"/>
              <a:t> </a:t>
            </a:r>
            <a:r>
              <a:rPr lang="ru-RU" i="1" dirty="0" err="1" smtClean="0"/>
              <a:t>j</a:t>
            </a:r>
            <a:r>
              <a:rPr lang="ru-RU" dirty="0" smtClean="0"/>
              <a:t> </a:t>
            </a:r>
            <a:r>
              <a:rPr lang="ru-RU" i="1" dirty="0" smtClean="0"/>
              <a:t>←</a:t>
            </a:r>
            <a:r>
              <a:rPr lang="ru-RU" dirty="0" smtClean="0"/>
              <a:t> 1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r>
              <a:rPr lang="ru-RU" dirty="0" err="1" smtClean="0"/>
              <a:t>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ru-RU" i="1" dirty="0" smtClean="0"/>
              <a:t>←</a:t>
            </a:r>
            <a:r>
              <a:rPr lang="en-US" dirty="0" smtClean="0"/>
              <a:t> 0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i="1" dirty="0" smtClean="0"/>
              <a:t>к</a:t>
            </a:r>
            <a:r>
              <a:rPr lang="ru-RU" dirty="0" smtClean="0"/>
              <a:t> </a:t>
            </a:r>
            <a:r>
              <a:rPr lang="ru-RU" i="1" dirty="0" smtClean="0"/>
              <a:t>←</a:t>
            </a:r>
            <a:r>
              <a:rPr lang="en-US" dirty="0" smtClean="0"/>
              <a:t> 1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r>
              <a:rPr lang="ru-RU" i="1" dirty="0" err="1" smtClean="0"/>
              <a:t>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                </a:t>
            </a:r>
            <a:r>
              <a:rPr lang="en-US" b="1" i="1" dirty="0" smtClean="0"/>
              <a:t>do</a:t>
            </a:r>
            <a:r>
              <a:rPr lang="en-US" i="1" dirty="0" smtClean="0"/>
              <a:t>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ru-RU" i="1" dirty="0" smtClean="0"/>
              <a:t>←</a:t>
            </a:r>
            <a:r>
              <a:rPr lang="en-US" i="1" dirty="0" smtClean="0"/>
              <a:t>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+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*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kj</a:t>
            </a:r>
            <a:endParaRPr lang="ru-RU" i="1" baseline="-25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ru-RU" i="1" dirty="0" smtClean="0"/>
              <a:t>С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229600" cy="6357982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Возвращаясь к задаче о кратчайших путях между всеми парами вершин, вычислим веса кратчайших путей путем поэтапного расширения путей ребро за ребром.</a:t>
            </a:r>
            <a:endParaRPr lang="en-US" sz="3300" dirty="0" smtClean="0"/>
          </a:p>
          <a:p>
            <a:r>
              <a:rPr lang="ru-RU" sz="3300" dirty="0" smtClean="0"/>
              <a:t> Обозначая через </a:t>
            </a:r>
            <a:r>
              <a:rPr lang="ru-RU" sz="3300" i="1" dirty="0" smtClean="0"/>
              <a:t>А </a:t>
            </a:r>
            <a:r>
              <a:rPr lang="en-US" sz="3300" i="1" dirty="0" smtClean="0"/>
              <a:t>*</a:t>
            </a:r>
            <a:r>
              <a:rPr lang="ru-RU" sz="3300" i="1" dirty="0" smtClean="0"/>
              <a:t> В</a:t>
            </a:r>
            <a:r>
              <a:rPr lang="ru-RU" sz="3300" dirty="0" smtClean="0"/>
              <a:t> матричное “произведение”, которое возвращается процедурой </a:t>
            </a:r>
            <a:r>
              <a:rPr lang="en-US" sz="3300" b="1" dirty="0" err="1" smtClean="0"/>
              <a:t>Еxtend_Shortest_Paths</a:t>
            </a:r>
            <a:r>
              <a:rPr lang="en-US" sz="3300" b="1" dirty="0" smtClean="0"/>
              <a:t>(A</a:t>
            </a:r>
            <a:r>
              <a:rPr lang="en-US" sz="3300" b="1" dirty="0" smtClean="0"/>
              <a:t>, </a:t>
            </a:r>
            <a:r>
              <a:rPr lang="ru-RU" sz="3300" b="1" i="1" dirty="0" smtClean="0"/>
              <a:t>В</a:t>
            </a:r>
            <a:r>
              <a:rPr lang="ru-RU" sz="3300" i="1" dirty="0" smtClean="0"/>
              <a:t>),</a:t>
            </a:r>
            <a:r>
              <a:rPr lang="ru-RU" sz="3300" dirty="0" smtClean="0"/>
              <a:t> вычислим последовательность </a:t>
            </a:r>
            <a:r>
              <a:rPr lang="en-US" sz="3300" b="1" i="1" dirty="0" smtClean="0"/>
              <a:t>n</a:t>
            </a:r>
            <a:r>
              <a:rPr lang="ru-RU" sz="3300" b="1" i="1" dirty="0" smtClean="0"/>
              <a:t> —</a:t>
            </a:r>
            <a:r>
              <a:rPr lang="en-US" sz="3300" b="1" dirty="0" smtClean="0"/>
              <a:t> 1 </a:t>
            </a:r>
            <a:r>
              <a:rPr lang="ru-RU" sz="3300" dirty="0" smtClean="0"/>
              <a:t>матриц</a:t>
            </a:r>
            <a:r>
              <a:rPr lang="ru-RU" sz="3300" dirty="0" smtClean="0"/>
              <a:t>:</a:t>
            </a:r>
          </a:p>
          <a:p>
            <a:endParaRPr lang="en-US" sz="3300" dirty="0" smtClean="0"/>
          </a:p>
          <a:p>
            <a:pPr algn="ctr">
              <a:buNone/>
            </a:pPr>
            <a:r>
              <a:rPr lang="en-US" sz="3300" dirty="0" smtClean="0"/>
              <a:t>L</a:t>
            </a:r>
            <a:r>
              <a:rPr lang="ru-RU" sz="3300" baseline="30000" dirty="0" smtClean="0"/>
              <a:t>(</a:t>
            </a:r>
            <a:r>
              <a:rPr lang="en-US" sz="3300" baseline="30000" dirty="0" smtClean="0"/>
              <a:t>1</a:t>
            </a:r>
            <a:r>
              <a:rPr lang="ru-RU" sz="3300" baseline="30000" dirty="0" smtClean="0"/>
              <a:t>)</a:t>
            </a:r>
            <a:r>
              <a:rPr lang="ru-RU" sz="3300" dirty="0" smtClean="0"/>
              <a:t> = </a:t>
            </a:r>
            <a:r>
              <a:rPr lang="en-US" sz="3300" dirty="0" smtClean="0"/>
              <a:t>L</a:t>
            </a:r>
            <a:r>
              <a:rPr lang="ru-RU" sz="3300" baseline="30000" dirty="0" smtClean="0"/>
              <a:t>(</a:t>
            </a:r>
            <a:r>
              <a:rPr lang="en-US" sz="3300" baseline="30000" dirty="0" smtClean="0"/>
              <a:t>0</a:t>
            </a:r>
            <a:r>
              <a:rPr lang="ru-RU" sz="3300" baseline="30000" dirty="0" smtClean="0"/>
              <a:t>) </a:t>
            </a:r>
            <a:r>
              <a:rPr lang="en-US" sz="3300" i="1" dirty="0" smtClean="0"/>
              <a:t>W = W</a:t>
            </a:r>
          </a:p>
          <a:p>
            <a:pPr algn="ctr">
              <a:buNone/>
            </a:pPr>
            <a:r>
              <a:rPr lang="en-US" sz="3300" dirty="0" smtClean="0"/>
              <a:t>L</a:t>
            </a:r>
            <a:r>
              <a:rPr lang="ru-RU" sz="3300" baseline="30000" dirty="0" smtClean="0"/>
              <a:t>(</a:t>
            </a:r>
            <a:r>
              <a:rPr lang="en-US" sz="3300" baseline="30000" dirty="0" smtClean="0"/>
              <a:t>1</a:t>
            </a:r>
            <a:r>
              <a:rPr lang="ru-RU" sz="3300" baseline="30000" dirty="0" smtClean="0"/>
              <a:t>)</a:t>
            </a:r>
            <a:r>
              <a:rPr lang="ru-RU" sz="3300" dirty="0" smtClean="0"/>
              <a:t> = </a:t>
            </a:r>
            <a:r>
              <a:rPr lang="en-US" sz="3300" dirty="0" smtClean="0"/>
              <a:t>L</a:t>
            </a:r>
            <a:r>
              <a:rPr lang="ru-RU" sz="3300" baseline="30000" dirty="0" smtClean="0"/>
              <a:t>(</a:t>
            </a:r>
            <a:r>
              <a:rPr lang="en-US" sz="3300" baseline="30000" dirty="0" smtClean="0"/>
              <a:t>1</a:t>
            </a:r>
            <a:r>
              <a:rPr lang="ru-RU" sz="3300" baseline="30000" dirty="0" smtClean="0"/>
              <a:t>) </a:t>
            </a:r>
            <a:r>
              <a:rPr lang="en-US" sz="3300" i="1" dirty="0" smtClean="0"/>
              <a:t>W = W</a:t>
            </a:r>
            <a:r>
              <a:rPr lang="en-US" sz="3300" i="1" baseline="30000" dirty="0" smtClean="0"/>
              <a:t>2</a:t>
            </a:r>
          </a:p>
          <a:p>
            <a:pPr algn="ctr">
              <a:buNone/>
            </a:pPr>
            <a:r>
              <a:rPr lang="en-US" sz="3300" i="1" dirty="0" smtClean="0"/>
              <a:t>…</a:t>
            </a:r>
          </a:p>
          <a:p>
            <a:pPr algn="ctr">
              <a:buNone/>
            </a:pPr>
            <a:r>
              <a:rPr lang="en-US" sz="3300" dirty="0" smtClean="0"/>
              <a:t>L</a:t>
            </a:r>
            <a:r>
              <a:rPr lang="ru-RU" sz="3300" baseline="30000" dirty="0" smtClean="0"/>
              <a:t>(</a:t>
            </a:r>
            <a:r>
              <a:rPr lang="en-US" sz="3300" baseline="30000" dirty="0" smtClean="0"/>
              <a:t>n-1</a:t>
            </a:r>
            <a:r>
              <a:rPr lang="ru-RU" sz="3300" baseline="30000" dirty="0" smtClean="0"/>
              <a:t>)</a:t>
            </a:r>
            <a:r>
              <a:rPr lang="ru-RU" sz="3300" dirty="0" smtClean="0"/>
              <a:t> = </a:t>
            </a:r>
            <a:r>
              <a:rPr lang="en-US" sz="3300" dirty="0" smtClean="0"/>
              <a:t>L</a:t>
            </a:r>
            <a:r>
              <a:rPr lang="ru-RU" sz="3300" baseline="30000" dirty="0" smtClean="0"/>
              <a:t>(</a:t>
            </a:r>
            <a:r>
              <a:rPr lang="en-US" sz="3300" baseline="30000" dirty="0" smtClean="0"/>
              <a:t>n-2</a:t>
            </a:r>
            <a:r>
              <a:rPr lang="ru-RU" sz="3300" baseline="30000" dirty="0" smtClean="0"/>
              <a:t>) </a:t>
            </a:r>
            <a:r>
              <a:rPr lang="en-US" sz="3300" i="1" dirty="0" smtClean="0"/>
              <a:t>W = W</a:t>
            </a:r>
            <a:r>
              <a:rPr lang="en-US" sz="3300" dirty="0" smtClean="0"/>
              <a:t> </a:t>
            </a:r>
            <a:r>
              <a:rPr lang="ru-RU" sz="3300" baseline="30000" dirty="0" smtClean="0"/>
              <a:t>(</a:t>
            </a:r>
            <a:r>
              <a:rPr lang="en-US" sz="3300" baseline="30000" dirty="0" smtClean="0"/>
              <a:t>n-1</a:t>
            </a:r>
            <a:r>
              <a:rPr lang="ru-RU" sz="3300" baseline="30000" dirty="0" smtClean="0"/>
              <a:t>) </a:t>
            </a:r>
            <a:endParaRPr lang="ru-RU" sz="3300" baseline="30000" dirty="0" smtClean="0"/>
          </a:p>
          <a:p>
            <a:pPr algn="ctr">
              <a:buNone/>
            </a:pPr>
            <a:endParaRPr lang="ru-RU" sz="3300" baseline="30000" dirty="0" smtClean="0"/>
          </a:p>
          <a:p>
            <a:pPr>
              <a:buNone/>
            </a:pPr>
            <a:r>
              <a:rPr lang="ru-RU" sz="3600" dirty="0" smtClean="0"/>
              <a:t>Как было показано ранее, матрица</a:t>
            </a:r>
            <a:r>
              <a:rPr lang="en-US" sz="3600" dirty="0" smtClean="0"/>
              <a:t> L</a:t>
            </a:r>
            <a:r>
              <a:rPr lang="ru-RU" sz="3600" baseline="30000" dirty="0" smtClean="0"/>
              <a:t>(</a:t>
            </a:r>
            <a:r>
              <a:rPr lang="en-US" sz="3600" baseline="30000" dirty="0" smtClean="0"/>
              <a:t>n-1</a:t>
            </a:r>
            <a:r>
              <a:rPr lang="ru-RU" sz="3600" baseline="30000" dirty="0" smtClean="0"/>
              <a:t>)</a:t>
            </a:r>
            <a:r>
              <a:rPr lang="ru-RU" sz="3600" dirty="0" smtClean="0"/>
              <a:t> </a:t>
            </a:r>
            <a:r>
              <a:rPr lang="en-US" sz="3600" i="1" dirty="0" smtClean="0"/>
              <a:t>= W</a:t>
            </a:r>
            <a:r>
              <a:rPr lang="en-US" sz="3600" dirty="0" smtClean="0"/>
              <a:t> </a:t>
            </a:r>
            <a:r>
              <a:rPr lang="ru-RU" sz="3600" baseline="30000" dirty="0" smtClean="0"/>
              <a:t>(</a:t>
            </a:r>
            <a:r>
              <a:rPr lang="en-US" sz="3600" baseline="30000" dirty="0" smtClean="0"/>
              <a:t>n-1</a:t>
            </a:r>
            <a:r>
              <a:rPr lang="ru-RU" sz="3600" baseline="30000" dirty="0" smtClean="0"/>
              <a:t>) </a:t>
            </a:r>
            <a:r>
              <a:rPr lang="ru-RU" sz="3600" dirty="0" smtClean="0"/>
              <a:t>содержит веса кратчайших</a:t>
            </a:r>
            <a:r>
              <a:rPr lang="en-US" sz="3600" dirty="0" smtClean="0"/>
              <a:t> </a:t>
            </a:r>
            <a:r>
              <a:rPr lang="ru-RU" sz="3600" dirty="0" smtClean="0"/>
              <a:t>путей. </a:t>
            </a:r>
            <a:endParaRPr lang="en-US" sz="3600" dirty="0" smtClean="0"/>
          </a:p>
          <a:p>
            <a:pPr algn="ctr">
              <a:buNone/>
            </a:pPr>
            <a:endParaRPr lang="en-US" sz="3300" i="1" dirty="0" smtClean="0"/>
          </a:p>
          <a:p>
            <a:pPr algn="ctr"/>
            <a:endParaRPr lang="en-US" sz="5400" i="1" dirty="0" smtClean="0"/>
          </a:p>
          <a:p>
            <a:pPr algn="ctr"/>
            <a:endParaRPr lang="ru-RU" sz="5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5008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В </a:t>
            </a:r>
            <a:r>
              <a:rPr lang="ru-RU" dirty="0" smtClean="0"/>
              <a:t>приведенной ниже процедуре эта последовательность вычисляется в течение времени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en-US" dirty="0" smtClean="0"/>
              <a:t>n</a:t>
            </a:r>
            <a:r>
              <a:rPr lang="ru-RU" baseline="30000" dirty="0" smtClean="0"/>
              <a:t>4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en-US" cap="small" dirty="0" err="1" smtClean="0"/>
              <a:t>Slow_All_Pairs_Shortest_Paths</a:t>
            </a:r>
            <a:r>
              <a:rPr lang="en-US" cap="small" dirty="0" smtClean="0"/>
              <a:t>(W)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 ← rows[W]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1</a:t>
            </a:r>
            <a:r>
              <a:rPr lang="ru-RU" baseline="30000" dirty="0" smtClean="0"/>
              <a:t>)</a:t>
            </a:r>
            <a:r>
              <a:rPr lang="en-US" dirty="0" smtClean="0"/>
              <a:t> ← W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m ← 2 </a:t>
            </a:r>
            <a:r>
              <a:rPr lang="en-US" b="1" dirty="0" smtClean="0"/>
              <a:t>to</a:t>
            </a:r>
            <a:r>
              <a:rPr lang="en-US" dirty="0" smtClean="0"/>
              <a:t> n — 1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</a:t>
            </a:r>
            <a:r>
              <a:rPr lang="en-US" b="1" dirty="0" smtClean="0"/>
              <a:t>do</a:t>
            </a:r>
            <a:r>
              <a:rPr lang="en-US" dirty="0" smtClean="0"/>
              <a:t> 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 </a:t>
            </a:r>
            <a:r>
              <a:rPr lang="en-US" dirty="0" smtClean="0"/>
              <a:t>← EXTEND_SHORTEST_PATHS(L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m-1</a:t>
            </a:r>
            <a:r>
              <a:rPr lang="ru-RU" baseline="30000" dirty="0" smtClean="0"/>
              <a:t>)</a:t>
            </a:r>
            <a:r>
              <a:rPr lang="en-US" dirty="0" smtClean="0"/>
              <a:t>,</a:t>
            </a:r>
            <a:r>
              <a:rPr lang="en-US" i="1" dirty="0" smtClean="0"/>
              <a:t>W)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Return 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n-1</a:t>
            </a:r>
            <a:r>
              <a:rPr lang="ru-RU" baseline="30000" dirty="0" smtClean="0"/>
              <a:t>)</a:t>
            </a:r>
            <a:endParaRPr lang="en-US" baseline="30000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r>
              <a:rPr lang="ru-RU" dirty="0" smtClean="0"/>
              <a:t>На след. слайде приведен граф и матрицы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</a:t>
            </a:r>
            <a:r>
              <a:rPr lang="ru-RU" dirty="0" smtClean="0"/>
              <a:t> вычисленные процедурой </a:t>
            </a:r>
            <a:r>
              <a:rPr lang="en-US" dirty="0" smtClean="0"/>
              <a:t>S</a:t>
            </a:r>
            <a:r>
              <a:rPr lang="en-US" dirty="0" smtClean="0"/>
              <a:t>low</a:t>
            </a:r>
            <a:r>
              <a:rPr lang="ru-RU" dirty="0" smtClean="0"/>
              <a:t>_</a:t>
            </a:r>
            <a:r>
              <a:rPr lang="en-US" dirty="0" smtClean="0"/>
              <a:t>All</a:t>
            </a:r>
            <a:r>
              <a:rPr lang="ru-RU" dirty="0" smtClean="0"/>
              <a:t>_ </a:t>
            </a:r>
            <a:r>
              <a:rPr lang="en-US" dirty="0" smtClean="0"/>
              <a:t>Pairs</a:t>
            </a:r>
            <a:r>
              <a:rPr lang="ru-RU" dirty="0" smtClean="0"/>
              <a:t>_</a:t>
            </a:r>
            <a:r>
              <a:rPr lang="en-US" dirty="0" smtClean="0"/>
              <a:t>Shortest</a:t>
            </a:r>
            <a:r>
              <a:rPr lang="ru-RU" dirty="0" smtClean="0"/>
              <a:t>_</a:t>
            </a:r>
            <a:r>
              <a:rPr lang="en-US" dirty="0" smtClean="0"/>
              <a:t>Paths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Можно легко убедиться в том, что величина </a:t>
            </a:r>
            <a:r>
              <a:rPr lang="en-US" dirty="0" smtClean="0"/>
              <a:t>L</a:t>
            </a:r>
            <a:r>
              <a:rPr lang="ru-RU" baseline="30000" dirty="0" smtClean="0"/>
              <a:t>(5) </a:t>
            </a:r>
            <a:r>
              <a:rPr lang="en-US" i="1" dirty="0" smtClean="0"/>
              <a:t> </a:t>
            </a:r>
            <a:r>
              <a:rPr lang="ru-RU" i="1" dirty="0" smtClean="0"/>
              <a:t>=</a:t>
            </a:r>
            <a:r>
              <a:rPr lang="en-US" dirty="0" smtClean="0"/>
              <a:t> L</a:t>
            </a:r>
            <a:r>
              <a:rPr lang="ru-RU" baseline="30000" dirty="0" smtClean="0"/>
              <a:t>(4)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равна </a:t>
            </a:r>
            <a:r>
              <a:rPr lang="en-US" dirty="0" smtClean="0"/>
              <a:t>L</a:t>
            </a:r>
            <a:r>
              <a:rPr lang="ru-RU" baseline="30000" dirty="0" smtClean="0"/>
              <a:t>(4) </a:t>
            </a:r>
            <a:r>
              <a:rPr lang="en-US" dirty="0" smtClean="0"/>
              <a:t>, </a:t>
            </a:r>
            <a:r>
              <a:rPr lang="ru-RU" dirty="0" smtClean="0"/>
              <a:t>а следовательно, для всех </a:t>
            </a:r>
            <a:r>
              <a:rPr lang="en-US" i="1" dirty="0" smtClean="0"/>
              <a:t>т</a:t>
            </a:r>
            <a:r>
              <a:rPr lang="en-US" dirty="0" smtClean="0"/>
              <a:t> ≥ 4 </a:t>
            </a:r>
            <a:r>
              <a:rPr lang="ru-RU" dirty="0" smtClean="0"/>
              <a:t>выполняется равенство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 </a:t>
            </a:r>
            <a:r>
              <a:rPr lang="ru-RU" dirty="0" smtClean="0"/>
              <a:t>=</a:t>
            </a:r>
            <a:r>
              <a:rPr lang="en-US" dirty="0" smtClean="0"/>
              <a:t>L</a:t>
            </a:r>
            <a:r>
              <a:rPr lang="ru-RU" baseline="30000" dirty="0" smtClean="0"/>
              <a:t>(4) </a:t>
            </a:r>
            <a:r>
              <a:rPr lang="en-US" dirty="0" smtClean="0"/>
              <a:t>.</a:t>
            </a:r>
            <a:endParaRPr lang="ru-RU" dirty="0" smtClean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b="1" dirty="0" smtClean="0"/>
          </a:p>
          <a:p>
            <a:pPr lvl="0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6927" t="11690" r="17968" b="18165"/>
          <a:stretch>
            <a:fillRect/>
          </a:stretch>
        </p:blipFill>
        <p:spPr bwMode="auto">
          <a:xfrm>
            <a:off x="214282" y="0"/>
            <a:ext cx="7929618" cy="618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Улучшение времени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Следует сказать, что наша цель состоит не в том, </a:t>
            </a:r>
            <a:r>
              <a:rPr lang="en-US" dirty="0" err="1" smtClean="0"/>
              <a:t>чтобы</a:t>
            </a:r>
            <a:r>
              <a:rPr lang="en-US" b="1" dirty="0" smtClean="0"/>
              <a:t> </a:t>
            </a:r>
            <a:r>
              <a:rPr lang="ru-RU" dirty="0" smtClean="0"/>
              <a:t>вычислить </a:t>
            </a:r>
            <a:r>
              <a:rPr lang="ru-RU" b="1" i="1" dirty="0" smtClean="0"/>
              <a:t>все</a:t>
            </a:r>
            <a:r>
              <a:rPr lang="ru-RU" dirty="0" smtClean="0"/>
              <a:t> матрицы</a:t>
            </a:r>
            <a:r>
              <a:rPr lang="en-US" dirty="0" smtClean="0"/>
              <a:t> 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</a:t>
            </a:r>
            <a:r>
              <a:rPr lang="ru-RU" dirty="0" smtClean="0"/>
              <a:t>; нам нужна только матрица</a:t>
            </a:r>
            <a:r>
              <a:rPr lang="en-US" dirty="0" smtClean="0"/>
              <a:t> 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n-1</a:t>
            </a:r>
            <a:r>
              <a:rPr lang="ru-RU" baseline="30000" dirty="0" smtClean="0"/>
              <a:t>) </a:t>
            </a:r>
            <a:endParaRPr lang="en-US" dirty="0" smtClean="0"/>
          </a:p>
          <a:p>
            <a:r>
              <a:rPr lang="ru-RU" dirty="0" smtClean="0"/>
              <a:t>Матричное умножение, определенное процедурой </a:t>
            </a:r>
            <a:r>
              <a:rPr lang="en-US" dirty="0" smtClean="0"/>
              <a:t>Extend</a:t>
            </a:r>
            <a:r>
              <a:rPr lang="ru-RU" dirty="0" smtClean="0"/>
              <a:t>_</a:t>
            </a:r>
            <a:r>
              <a:rPr lang="en-US" dirty="0" smtClean="0"/>
              <a:t>SHORTEST</a:t>
            </a:r>
            <a:r>
              <a:rPr lang="ru-RU" dirty="0" smtClean="0"/>
              <a:t>_</a:t>
            </a:r>
            <a:r>
              <a:rPr lang="en-US" dirty="0" smtClean="0"/>
              <a:t>PATHs</a:t>
            </a:r>
            <a:r>
              <a:rPr lang="ru-RU" dirty="0" smtClean="0"/>
              <a:t>, как и обычное матричное умножение, является ассоциативным.</a:t>
            </a:r>
            <a:endParaRPr lang="en-US" dirty="0" smtClean="0"/>
          </a:p>
          <a:p>
            <a:r>
              <a:rPr lang="ru-RU" dirty="0" smtClean="0"/>
              <a:t> Таким образом, матрицу</a:t>
            </a:r>
            <a:r>
              <a:rPr lang="en-US" dirty="0" smtClean="0"/>
              <a:t> </a:t>
            </a:r>
            <a:r>
              <a:rPr lang="ru-RU" dirty="0" smtClean="0"/>
              <a:t>можно</a:t>
            </a:r>
            <a:r>
              <a:rPr lang="en-US" dirty="0" smtClean="0"/>
              <a:t> </a:t>
            </a:r>
            <a:r>
              <a:rPr lang="ru-RU" dirty="0" smtClean="0"/>
              <a:t>получить</a:t>
            </a:r>
            <a:r>
              <a:rPr lang="en-US" dirty="0" smtClean="0"/>
              <a:t> </a:t>
            </a:r>
            <a:r>
              <a:rPr lang="ru-RU" dirty="0" smtClean="0"/>
              <a:t>путем вычисления </a:t>
            </a:r>
            <a:r>
              <a:rPr lang="en-US" dirty="0" smtClean="0"/>
              <a:t>2</a:t>
            </a:r>
            <a:r>
              <a:rPr lang="en-US" baseline="30000" dirty="0" smtClean="0"/>
              <a:t>[</a:t>
            </a:r>
            <a:r>
              <a:rPr lang="en-US" baseline="30000" dirty="0" err="1" smtClean="0"/>
              <a:t>lg</a:t>
            </a:r>
            <a:r>
              <a:rPr lang="en-US" baseline="30000" dirty="0" smtClean="0"/>
              <a:t> </a:t>
            </a:r>
            <a:r>
              <a:rPr lang="ru-RU" baseline="30000" dirty="0" smtClean="0"/>
              <a:t>(</a:t>
            </a:r>
            <a:r>
              <a:rPr lang="en-US" baseline="30000" dirty="0" smtClean="0"/>
              <a:t>n</a:t>
            </a:r>
            <a:r>
              <a:rPr lang="ru-RU" baseline="30000" dirty="0" smtClean="0"/>
              <a:t> — 1)] </a:t>
            </a:r>
            <a:r>
              <a:rPr lang="ru-RU" dirty="0" smtClean="0"/>
              <a:t>матричных умножений в последовательности:</a:t>
            </a:r>
          </a:p>
          <a:p>
            <a:pPr algn="ctr">
              <a:buNone/>
            </a:pP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1</a:t>
            </a:r>
            <a:r>
              <a:rPr lang="ru-RU" baseline="30000" dirty="0" smtClean="0"/>
              <a:t>)</a:t>
            </a:r>
            <a:r>
              <a:rPr lang="ru-RU" dirty="0" smtClean="0"/>
              <a:t> = </a:t>
            </a:r>
            <a:r>
              <a:rPr lang="en-US" i="1" dirty="0" smtClean="0"/>
              <a:t> W</a:t>
            </a:r>
          </a:p>
          <a:p>
            <a:pPr algn="ctr">
              <a:buNone/>
            </a:pP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2</a:t>
            </a:r>
            <a:r>
              <a:rPr lang="ru-RU" baseline="30000" dirty="0" smtClean="0"/>
              <a:t>)</a:t>
            </a:r>
            <a:r>
              <a:rPr lang="ru-RU" dirty="0" smtClean="0"/>
              <a:t> = </a:t>
            </a:r>
            <a:r>
              <a:rPr lang="en-US" i="1" dirty="0" smtClean="0"/>
              <a:t>W</a:t>
            </a:r>
            <a:r>
              <a:rPr lang="en-US" i="1" baseline="30000" dirty="0" smtClean="0"/>
              <a:t>2 </a:t>
            </a:r>
            <a:r>
              <a:rPr lang="en-US" i="1" dirty="0" smtClean="0"/>
              <a:t>= W*W</a:t>
            </a:r>
          </a:p>
          <a:p>
            <a:pPr algn="ctr">
              <a:buNone/>
            </a:pP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4</a:t>
            </a:r>
            <a:r>
              <a:rPr lang="ru-RU" baseline="30000" dirty="0" smtClean="0"/>
              <a:t>)</a:t>
            </a:r>
            <a:r>
              <a:rPr lang="ru-RU" dirty="0" smtClean="0"/>
              <a:t> = </a:t>
            </a:r>
            <a:r>
              <a:rPr lang="en-US" i="1" dirty="0" smtClean="0"/>
              <a:t>W</a:t>
            </a:r>
            <a:r>
              <a:rPr lang="en-US" i="1" baseline="30000" dirty="0" smtClean="0"/>
              <a:t>4 </a:t>
            </a:r>
            <a:r>
              <a:rPr lang="en-US" i="1" dirty="0" smtClean="0"/>
              <a:t>= W</a:t>
            </a:r>
            <a:r>
              <a:rPr lang="en-US" i="1" baseline="30000" dirty="0" smtClean="0"/>
              <a:t>2 </a:t>
            </a:r>
            <a:r>
              <a:rPr lang="en-US" i="1" dirty="0" smtClean="0"/>
              <a:t>* W</a:t>
            </a:r>
            <a:r>
              <a:rPr lang="en-US" i="1" baseline="30000" dirty="0" smtClean="0"/>
              <a:t>2 </a:t>
            </a: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baseline="30000" dirty="0" smtClean="0"/>
          </a:p>
          <a:p>
            <a:pPr algn="ctr">
              <a:buNone/>
            </a:pPr>
            <a:r>
              <a:rPr lang="en-US" i="1" dirty="0" smtClean="0"/>
              <a:t>…</a:t>
            </a:r>
          </a:p>
          <a:p>
            <a:pPr algn="ctr">
              <a:buNone/>
            </a:pP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2</a:t>
            </a:r>
            <a:r>
              <a:rPr lang="en-US" baseline="50000" dirty="0" smtClean="0"/>
              <a:t>lg(n-1)</a:t>
            </a:r>
            <a:r>
              <a:rPr lang="ru-RU" baseline="30000" dirty="0" smtClean="0"/>
              <a:t>)</a:t>
            </a:r>
            <a:r>
              <a:rPr lang="ru-RU" dirty="0" smtClean="0"/>
              <a:t> = </a:t>
            </a:r>
            <a:r>
              <a:rPr lang="en-US" dirty="0" smtClean="0"/>
              <a:t>W</a:t>
            </a:r>
            <a:r>
              <a:rPr lang="ru-RU" baseline="30000" dirty="0" smtClean="0"/>
              <a:t>(</a:t>
            </a:r>
            <a:r>
              <a:rPr lang="en-US" baseline="30000" dirty="0" smtClean="0"/>
              <a:t>2</a:t>
            </a:r>
            <a:r>
              <a:rPr lang="en-US" baseline="50000" dirty="0" smtClean="0"/>
              <a:t>lg(n-1)</a:t>
            </a:r>
            <a:r>
              <a:rPr lang="ru-RU" baseline="30000" dirty="0" smtClean="0"/>
              <a:t>)</a:t>
            </a:r>
            <a:r>
              <a:rPr lang="en-US" i="1" dirty="0" smtClean="0"/>
              <a:t> = </a:t>
            </a:r>
            <a:r>
              <a:rPr lang="en-US" dirty="0" smtClean="0"/>
              <a:t>W</a:t>
            </a:r>
            <a:r>
              <a:rPr lang="ru-RU" baseline="30000" dirty="0" smtClean="0"/>
              <a:t>(</a:t>
            </a:r>
            <a:r>
              <a:rPr lang="en-US" baseline="30000" dirty="0" smtClean="0"/>
              <a:t>2</a:t>
            </a:r>
            <a:r>
              <a:rPr lang="en-US" baseline="50000" dirty="0" smtClean="0"/>
              <a:t>lg(n-1)-1</a:t>
            </a:r>
            <a:r>
              <a:rPr lang="en-US" baseline="30000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* W</a:t>
            </a:r>
            <a:r>
              <a:rPr lang="ru-RU" baseline="30000" dirty="0" smtClean="0"/>
              <a:t>(</a:t>
            </a:r>
            <a:r>
              <a:rPr lang="en-US" baseline="30000" dirty="0" smtClean="0"/>
              <a:t>2</a:t>
            </a:r>
            <a:r>
              <a:rPr lang="en-US" baseline="50000" dirty="0" smtClean="0"/>
              <a:t>lg(n-1)-1</a:t>
            </a:r>
            <a:r>
              <a:rPr lang="en-US" baseline="30000" dirty="0" smtClean="0"/>
              <a:t>)</a:t>
            </a:r>
            <a:r>
              <a:rPr lang="en-US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543956" cy="5840435"/>
          </a:xfrm>
        </p:spPr>
        <p:txBody>
          <a:bodyPr>
            <a:normAutofit fontScale="85000" lnSpcReduction="20000"/>
          </a:bodyPr>
          <a:lstStyle/>
          <a:p>
            <a:r>
              <a:rPr lang="ru-RU" sz="3400" dirty="0" smtClean="0"/>
              <a:t>В силу неравенства </a:t>
            </a:r>
            <a:r>
              <a:rPr lang="en-US" dirty="0" smtClean="0"/>
              <a:t>2</a:t>
            </a:r>
            <a:r>
              <a:rPr lang="en-US" baseline="30000" dirty="0" smtClean="0"/>
              <a:t>lg(n-1)-1</a:t>
            </a:r>
            <a:r>
              <a:rPr lang="en-US" i="1" dirty="0" smtClean="0"/>
              <a:t> </a:t>
            </a:r>
            <a:r>
              <a:rPr lang="ru-RU" sz="3400" dirty="0" smtClean="0"/>
              <a:t>≥ </a:t>
            </a:r>
            <a:r>
              <a:rPr lang="en-US" sz="3400" i="1" dirty="0" smtClean="0"/>
              <a:t>n</a:t>
            </a:r>
            <a:r>
              <a:rPr lang="ru-RU" sz="3400" dirty="0" smtClean="0"/>
              <a:t> — 1 последнее произведение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2</a:t>
            </a:r>
            <a:r>
              <a:rPr lang="en-US" baseline="50000" dirty="0" smtClean="0"/>
              <a:t>lg(n-1)</a:t>
            </a:r>
            <a:r>
              <a:rPr lang="ru-RU" baseline="30000" dirty="0" smtClean="0"/>
              <a:t>) </a:t>
            </a:r>
            <a:r>
              <a:rPr lang="ru-RU" sz="3400" dirty="0" smtClean="0"/>
              <a:t>равно </a:t>
            </a:r>
            <a:r>
              <a:rPr lang="en-US" sz="3400" dirty="0" smtClean="0"/>
              <a:t>L(</a:t>
            </a:r>
            <a:r>
              <a:rPr lang="en-US" sz="3400" baseline="30000" dirty="0" smtClean="0"/>
              <a:t>n-1</a:t>
            </a:r>
            <a:r>
              <a:rPr lang="en-US" sz="3400" dirty="0" smtClean="0"/>
              <a:t>).</a:t>
            </a:r>
            <a:endParaRPr lang="ru-RU" sz="3400" dirty="0" smtClean="0"/>
          </a:p>
          <a:p>
            <a:r>
              <a:rPr lang="ru-RU" sz="3400" dirty="0" smtClean="0"/>
              <a:t>В приведенной ниже процедуре данная последовательность матриц вычисляется методом </a:t>
            </a:r>
            <a:r>
              <a:rPr lang="ru-RU" sz="3400" i="1" dirty="0" smtClean="0"/>
              <a:t>многократного возведения в квадрат</a:t>
            </a:r>
            <a:r>
              <a:rPr lang="ru-RU" sz="3400" dirty="0" smtClean="0"/>
              <a:t> (</a:t>
            </a:r>
            <a:r>
              <a:rPr lang="en-US" sz="3400" dirty="0" smtClean="0"/>
              <a:t>repeated squaring</a:t>
            </a:r>
            <a:r>
              <a:rPr lang="ru-RU" sz="3400" dirty="0" smtClean="0"/>
              <a:t>):</a:t>
            </a:r>
            <a:endParaRPr lang="en-US" sz="3400" dirty="0" smtClean="0"/>
          </a:p>
          <a:p>
            <a:pPr>
              <a:buNone/>
            </a:pPr>
            <a:r>
              <a:rPr lang="en-US" sz="3400" b="1" dirty="0" smtClean="0"/>
              <a:t> </a:t>
            </a:r>
            <a:r>
              <a:rPr lang="en-US" sz="3400" b="1" dirty="0" err="1" smtClean="0"/>
              <a:t>Faster_All_Pairs_Shortest_Paths</a:t>
            </a:r>
            <a:r>
              <a:rPr lang="en-US" sz="3400" b="1" dirty="0" smtClean="0"/>
              <a:t>( </a:t>
            </a:r>
            <a:r>
              <a:rPr lang="en-US" sz="3400" i="1" dirty="0" smtClean="0"/>
              <a:t>W</a:t>
            </a:r>
            <a:r>
              <a:rPr lang="en-US" sz="3400" b="1" dirty="0" smtClean="0"/>
              <a:t>)</a:t>
            </a:r>
            <a:endParaRPr lang="ru-RU" sz="3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400" dirty="0" smtClean="0"/>
              <a:t>n</a:t>
            </a:r>
            <a:r>
              <a:rPr lang="ru-RU" sz="3400" i="1" dirty="0" smtClean="0"/>
              <a:t> ← </a:t>
            </a:r>
            <a:r>
              <a:rPr lang="en-US" sz="3400" dirty="0" smtClean="0"/>
              <a:t>rows\W]</a:t>
            </a:r>
            <a:endParaRPr lang="ru-RU" sz="3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1</a:t>
            </a:r>
            <a:r>
              <a:rPr lang="ru-RU" baseline="30000" dirty="0" smtClean="0"/>
              <a:t>)</a:t>
            </a:r>
            <a:r>
              <a:rPr lang="en-US" dirty="0" smtClean="0"/>
              <a:t> ← W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400" dirty="0" smtClean="0"/>
              <a:t>m</a:t>
            </a:r>
            <a:r>
              <a:rPr lang="en-US" dirty="0" smtClean="0"/>
              <a:t> ←</a:t>
            </a:r>
            <a:r>
              <a:rPr lang="ru-RU" sz="3400" i="1" dirty="0" smtClean="0"/>
              <a:t> 1</a:t>
            </a:r>
            <a:endParaRPr lang="ru-RU" sz="3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400" b="1" dirty="0" smtClean="0"/>
              <a:t>while </a:t>
            </a:r>
            <a:r>
              <a:rPr lang="ru-RU" sz="3400" i="1" dirty="0" smtClean="0"/>
              <a:t>т &lt; </a:t>
            </a:r>
            <a:r>
              <a:rPr lang="en-US" sz="3400" i="1" dirty="0" smtClean="0"/>
              <a:t>n</a:t>
            </a:r>
            <a:r>
              <a:rPr lang="ru-RU" sz="3400" i="1" dirty="0" smtClean="0"/>
              <a:t> —</a:t>
            </a:r>
            <a:r>
              <a:rPr lang="ru-RU" sz="3400" dirty="0" smtClean="0"/>
              <a:t>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400" b="1" dirty="0" smtClean="0"/>
              <a:t>        do </a:t>
            </a:r>
            <a:r>
              <a:rPr lang="en-US" sz="3400" dirty="0" smtClean="0"/>
              <a:t>L</a:t>
            </a:r>
            <a:r>
              <a:rPr lang="en-US" sz="3400" baseline="30000" dirty="0" smtClean="0"/>
              <a:t>(2m)</a:t>
            </a:r>
            <a:r>
              <a:rPr lang="en-US" sz="3400" b="1" dirty="0" smtClean="0"/>
              <a:t> </a:t>
            </a:r>
            <a:r>
              <a:rPr lang="en-US" dirty="0" smtClean="0"/>
              <a:t>←</a:t>
            </a:r>
            <a:r>
              <a:rPr lang="en-US" sz="3400" b="1" dirty="0" smtClean="0"/>
              <a:t> </a:t>
            </a:r>
            <a:r>
              <a:rPr lang="en-US" sz="3400" dirty="0" smtClean="0"/>
              <a:t>EXTEND_SHORTEST_PATHS(L</a:t>
            </a:r>
            <a:r>
              <a:rPr lang="en-US" sz="3400" baseline="30000" dirty="0" smtClean="0"/>
              <a:t>(m)</a:t>
            </a:r>
            <a:r>
              <a:rPr lang="en-US" sz="3400" dirty="0" smtClean="0"/>
              <a:t>, L</a:t>
            </a:r>
            <a:r>
              <a:rPr lang="en-US" sz="3400" baseline="30000" dirty="0" smtClean="0"/>
              <a:t>(m)</a:t>
            </a:r>
            <a:r>
              <a:rPr lang="en-US" sz="3400" dirty="0" smtClean="0"/>
              <a:t>)</a:t>
            </a:r>
            <a:endParaRPr lang="ru-RU" sz="3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400" i="1" dirty="0" smtClean="0"/>
              <a:t>              m</a:t>
            </a:r>
            <a:r>
              <a:rPr lang="en-US" sz="3400" dirty="0" smtClean="0"/>
              <a:t> </a:t>
            </a:r>
            <a:r>
              <a:rPr lang="en-US" dirty="0" smtClean="0"/>
              <a:t>←</a:t>
            </a:r>
            <a:r>
              <a:rPr lang="en-US" sz="3400" dirty="0" smtClean="0"/>
              <a:t> 2m</a:t>
            </a:r>
            <a:endParaRPr lang="ru-RU" sz="3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400" b="1" dirty="0" smtClean="0"/>
              <a:t>return </a:t>
            </a:r>
            <a:r>
              <a:rPr lang="en-US" sz="3400" dirty="0" smtClean="0"/>
              <a:t>L(</a:t>
            </a:r>
            <a:r>
              <a:rPr lang="en-US" sz="3400" baseline="30000" dirty="0" smtClean="0"/>
              <a:t>m</a:t>
            </a:r>
            <a:r>
              <a:rPr lang="en-US" sz="3400" dirty="0" smtClean="0"/>
              <a:t>)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В каждой итерации цикла </a:t>
            </a:r>
            <a:r>
              <a:rPr lang="en-US" sz="3400" b="1" dirty="0" smtClean="0"/>
              <a:t>while </a:t>
            </a:r>
            <a:r>
              <a:rPr lang="ru-RU" sz="3400" dirty="0" smtClean="0"/>
              <a:t>в строках </a:t>
            </a:r>
            <a:r>
              <a:rPr lang="ru-RU" sz="3400" b="1" dirty="0" smtClean="0"/>
              <a:t>4-6, </a:t>
            </a:r>
            <a:r>
              <a:rPr lang="ru-RU" sz="3400" dirty="0" smtClean="0"/>
              <a:t>начиная </a:t>
            </a:r>
            <a:r>
              <a:rPr lang="en-US" sz="3400" dirty="0" smtClean="0"/>
              <a:t>m</a:t>
            </a:r>
            <a:r>
              <a:rPr lang="ru-RU" sz="3400" dirty="0" smtClean="0"/>
              <a:t>= </a:t>
            </a:r>
            <a:r>
              <a:rPr lang="ru-RU" sz="3400" b="1" dirty="0" smtClean="0"/>
              <a:t>1, </a:t>
            </a:r>
            <a:r>
              <a:rPr lang="ru-RU" sz="3400" dirty="0" smtClean="0"/>
              <a:t>вычисляется матрица </a:t>
            </a:r>
            <a:r>
              <a:rPr lang="en-US" sz="3400" dirty="0" smtClean="0"/>
              <a:t>L</a:t>
            </a:r>
            <a:r>
              <a:rPr lang="ru-RU" sz="3400" dirty="0" smtClean="0"/>
              <a:t>(</a:t>
            </a:r>
            <a:r>
              <a:rPr lang="ru-RU" sz="3400" baseline="30000" dirty="0" smtClean="0"/>
              <a:t>2</a:t>
            </a:r>
            <a:r>
              <a:rPr lang="en-US" sz="3400" baseline="30000" dirty="0" smtClean="0"/>
              <a:t>m</a:t>
            </a:r>
            <a:r>
              <a:rPr lang="ru-RU" sz="3400" dirty="0" smtClean="0"/>
              <a:t>) =</a:t>
            </a:r>
            <a:r>
              <a:rPr lang="en-US" sz="3400" dirty="0" smtClean="0"/>
              <a:t>(L</a:t>
            </a:r>
            <a:r>
              <a:rPr lang="ru-RU" sz="3400" dirty="0" smtClean="0"/>
              <a:t>(</a:t>
            </a:r>
            <a:r>
              <a:rPr lang="en-US" sz="3400" baseline="30000" dirty="0" smtClean="0"/>
              <a:t>m</a:t>
            </a:r>
            <a:r>
              <a:rPr lang="ru-RU" sz="3400" dirty="0" smtClean="0"/>
              <a:t>)</a:t>
            </a:r>
            <a:r>
              <a:rPr lang="en-US" sz="3400" dirty="0" smtClean="0"/>
              <a:t>)</a:t>
            </a:r>
            <a:r>
              <a:rPr lang="en-US" sz="3400" baseline="30000" dirty="0" smtClean="0"/>
              <a:t>2</a:t>
            </a:r>
            <a:r>
              <a:rPr lang="ru-RU" sz="3400" dirty="0" smtClean="0"/>
              <a:t>.</a:t>
            </a:r>
            <a:endParaRPr lang="en-US" sz="3400" dirty="0" smtClean="0"/>
          </a:p>
          <a:p>
            <a:r>
              <a:rPr lang="ru-RU" sz="3400" dirty="0" smtClean="0"/>
              <a:t>В</a:t>
            </a:r>
            <a:r>
              <a:rPr lang="en-US" sz="3400" dirty="0" smtClean="0"/>
              <a:t> </a:t>
            </a:r>
            <a:r>
              <a:rPr lang="ru-RU" sz="3400" dirty="0" smtClean="0"/>
              <a:t>конце каждой итерации значение </a:t>
            </a:r>
            <a:r>
              <a:rPr lang="en-US" sz="3400" dirty="0" smtClean="0"/>
              <a:t>m </a:t>
            </a:r>
            <a:r>
              <a:rPr lang="ru-RU" sz="3400" dirty="0" smtClean="0"/>
              <a:t>удваивается.</a:t>
            </a:r>
          </a:p>
          <a:p>
            <a:r>
              <a:rPr lang="ru-RU" sz="3400" dirty="0" smtClean="0"/>
              <a:t>В последней итерации матрица </a:t>
            </a:r>
            <a:r>
              <a:rPr lang="en-US" sz="3400" dirty="0" smtClean="0"/>
              <a:t>L</a:t>
            </a:r>
            <a:r>
              <a:rPr lang="ru-RU" sz="3400" dirty="0" smtClean="0"/>
              <a:t>(</a:t>
            </a:r>
            <a:r>
              <a:rPr lang="en-US" sz="3400" baseline="30000" dirty="0" smtClean="0"/>
              <a:t>n</a:t>
            </a:r>
            <a:r>
              <a:rPr lang="ru-RU" sz="3400" baseline="30000" dirty="0" smtClean="0"/>
              <a:t>-1</a:t>
            </a:r>
            <a:r>
              <a:rPr lang="ru-RU" sz="3400" dirty="0" smtClean="0"/>
              <a:t>) вычисляется путем фактического вычисления матрицы </a:t>
            </a:r>
            <a:r>
              <a:rPr lang="en-US" sz="3400" dirty="0" smtClean="0"/>
              <a:t>L</a:t>
            </a:r>
            <a:r>
              <a:rPr lang="ru-RU" sz="3400" dirty="0" smtClean="0"/>
              <a:t>(</a:t>
            </a:r>
            <a:r>
              <a:rPr lang="ru-RU" sz="3400" baseline="30000" dirty="0" smtClean="0"/>
              <a:t>2</a:t>
            </a:r>
            <a:r>
              <a:rPr lang="en-US" sz="3400" baseline="30000" dirty="0" smtClean="0"/>
              <a:t>m</a:t>
            </a:r>
            <a:r>
              <a:rPr lang="ru-RU" sz="3400" dirty="0" smtClean="0"/>
              <a:t>) для некоторого значения </a:t>
            </a:r>
            <a:r>
              <a:rPr lang="en-US" sz="3400" i="1" dirty="0" smtClean="0"/>
              <a:t>n</a:t>
            </a:r>
            <a:r>
              <a:rPr lang="ru-RU" sz="3400" i="1" dirty="0" smtClean="0"/>
              <a:t> —</a:t>
            </a:r>
            <a:r>
              <a:rPr lang="ru-RU" sz="3400" dirty="0" smtClean="0"/>
              <a:t> 1 ≤ 2</a:t>
            </a:r>
            <a:r>
              <a:rPr lang="ru-RU" sz="3400" i="1" dirty="0" smtClean="0"/>
              <a:t>т</a:t>
            </a:r>
            <a:r>
              <a:rPr lang="ru-RU" sz="3400" dirty="0" smtClean="0"/>
              <a:t> ≤ 2</a:t>
            </a:r>
            <a:r>
              <a:rPr lang="en-US" sz="3400" dirty="0" smtClean="0"/>
              <a:t>n</a:t>
            </a:r>
            <a:r>
              <a:rPr lang="ru-RU" sz="3400" dirty="0" smtClean="0"/>
              <a:t> — 2.</a:t>
            </a:r>
            <a:endParaRPr lang="en-US" sz="3400" dirty="0" smtClean="0"/>
          </a:p>
          <a:p>
            <a:r>
              <a:rPr lang="ru-RU" sz="3400" dirty="0" smtClean="0"/>
              <a:t>Далее выполняется проверка в строке </a:t>
            </a:r>
            <a:r>
              <a:rPr lang="ru-RU" sz="3400" b="1" dirty="0" smtClean="0"/>
              <a:t>4, </a:t>
            </a:r>
            <a:r>
              <a:rPr lang="ru-RU" sz="3400" dirty="0" smtClean="0"/>
              <a:t>значение </a:t>
            </a:r>
            <a:r>
              <a:rPr lang="ru-RU" sz="3400" i="1" dirty="0" smtClean="0"/>
              <a:t>т</a:t>
            </a:r>
            <a:r>
              <a:rPr lang="ru-RU" sz="3400" dirty="0" smtClean="0"/>
              <a:t> удваивается, после чего выполняется условие </a:t>
            </a:r>
            <a:r>
              <a:rPr lang="ru-RU" sz="3400" i="1" dirty="0" smtClean="0"/>
              <a:t>т</a:t>
            </a:r>
            <a:r>
              <a:rPr lang="ru-RU" sz="3400" dirty="0" smtClean="0"/>
              <a:t> ≥ </a:t>
            </a:r>
            <a:r>
              <a:rPr lang="en-US" sz="3400" i="1" dirty="0" smtClean="0"/>
              <a:t>n</a:t>
            </a:r>
            <a:r>
              <a:rPr lang="ru-RU" sz="3400" i="1" dirty="0" smtClean="0"/>
              <a:t> —</a:t>
            </a:r>
            <a:r>
              <a:rPr lang="ru-RU" sz="3400" dirty="0" smtClean="0"/>
              <a:t> 1, так что условие цикла оказывается невыполненным, и процедура возвращает последнюю вычисленную матрицу.</a:t>
            </a:r>
          </a:p>
          <a:p>
            <a:r>
              <a:rPr lang="ru-RU" sz="3400" dirty="0" smtClean="0"/>
              <a:t>Время работы процедуры </a:t>
            </a:r>
            <a:r>
              <a:rPr lang="en-US" sz="3400" b="1" dirty="0" smtClean="0"/>
              <a:t>FASTER_ALL_PAIRS_SHORTEST_PATHS </a:t>
            </a:r>
            <a:r>
              <a:rPr lang="ru-RU" sz="3400" dirty="0" smtClean="0"/>
              <a:t>равно </a:t>
            </a:r>
            <a:r>
              <a:rPr lang="el-GR" sz="3400" dirty="0" smtClean="0"/>
              <a:t>θ</a:t>
            </a:r>
            <a:r>
              <a:rPr lang="ru-RU" sz="3400" dirty="0" smtClean="0"/>
              <a:t>(</a:t>
            </a:r>
            <a:r>
              <a:rPr lang="en-US" sz="3400" dirty="0" smtClean="0"/>
              <a:t>n</a:t>
            </a:r>
            <a:r>
              <a:rPr lang="ru-RU" sz="3400" baseline="30000" dirty="0" smtClean="0"/>
              <a:t>3</a:t>
            </a:r>
            <a:r>
              <a:rPr lang="en-US" sz="3400" baseline="30000" dirty="0" smtClean="0"/>
              <a:t> </a:t>
            </a:r>
            <a:r>
              <a:rPr lang="en-US" sz="3400" dirty="0" err="1" smtClean="0"/>
              <a:t>lgn</a:t>
            </a:r>
            <a:r>
              <a:rPr lang="ru-RU" sz="3400" dirty="0" smtClean="0"/>
              <a:t>), поскольку вычисление каждого из </a:t>
            </a:r>
            <a:r>
              <a:rPr lang="en-US" sz="3400" dirty="0" smtClean="0"/>
              <a:t>[</a:t>
            </a:r>
            <a:r>
              <a:rPr lang="en-US" sz="3400" dirty="0" err="1" smtClean="0"/>
              <a:t>lg</a:t>
            </a:r>
            <a:r>
              <a:rPr lang="en-US" sz="3400" dirty="0" smtClean="0"/>
              <a:t> </a:t>
            </a:r>
            <a:r>
              <a:rPr lang="ru-RU" sz="3400" dirty="0" smtClean="0"/>
              <a:t>(</a:t>
            </a:r>
            <a:r>
              <a:rPr lang="en-US" sz="3400" dirty="0" smtClean="0"/>
              <a:t>n</a:t>
            </a:r>
            <a:r>
              <a:rPr lang="ru-RU" sz="3400" dirty="0" smtClean="0"/>
              <a:t>— 1)] матричных произведений требует </a:t>
            </a:r>
            <a:r>
              <a:rPr lang="el-GR" sz="3400" dirty="0" smtClean="0"/>
              <a:t>θ</a:t>
            </a:r>
            <a:r>
              <a:rPr lang="ru-RU" sz="3400" dirty="0" smtClean="0"/>
              <a:t>(</a:t>
            </a:r>
            <a:r>
              <a:rPr lang="en-US" sz="3400" dirty="0" smtClean="0"/>
              <a:t>m</a:t>
            </a:r>
            <a:r>
              <a:rPr lang="ru-RU" sz="3400" baseline="30000" dirty="0" smtClean="0"/>
              <a:t>3</a:t>
            </a:r>
            <a:r>
              <a:rPr lang="ru-RU" sz="3400" dirty="0" smtClean="0"/>
              <a:t>) времени.</a:t>
            </a:r>
            <a:endParaRPr lang="en-US" sz="3400" dirty="0" smtClean="0"/>
          </a:p>
          <a:p>
            <a:r>
              <a:rPr lang="ru-RU" sz="3400" dirty="0" smtClean="0"/>
              <a:t> Заметим, что этот код довольно компактен. Он не содержит сложных структур данных, поэтому константа, скрытая в </a:t>
            </a:r>
            <a:r>
              <a:rPr lang="el-GR" sz="3400" dirty="0" smtClean="0"/>
              <a:t>θ</a:t>
            </a:r>
            <a:r>
              <a:rPr lang="ru-RU" sz="3400" dirty="0" smtClean="0"/>
              <a:t>-обозначении, невелика.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Флойда-Варшалла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Задача о поиске кратчайших путей между всеми парами вершин в ориентированном графе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(V, </a:t>
            </a:r>
            <a:r>
              <a:rPr lang="en-US" i="1" dirty="0" smtClean="0"/>
              <a:t>Е)</a:t>
            </a:r>
            <a:r>
              <a:rPr lang="ru-RU" dirty="0" smtClean="0"/>
              <a:t> будет решаться с помощью различных модификаций динамического программирования.</a:t>
            </a:r>
          </a:p>
          <a:p>
            <a:r>
              <a:rPr lang="ru-RU" dirty="0" smtClean="0"/>
              <a:t> Время работы полученного в результате алгоритма, известного как </a:t>
            </a:r>
            <a:r>
              <a:rPr lang="en-US" i="1" dirty="0" err="1" smtClean="0"/>
              <a:t>алгоритм</a:t>
            </a:r>
            <a:r>
              <a:rPr lang="en-US" i="1" dirty="0" smtClean="0"/>
              <a:t> </a:t>
            </a:r>
            <a:r>
              <a:rPr lang="en-US" i="1" dirty="0" err="1" smtClean="0"/>
              <a:t>Флойда-Варшалла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Floyd</a:t>
            </a:r>
            <a:r>
              <a:rPr lang="ru-RU" dirty="0" smtClean="0"/>
              <a:t>-</a:t>
            </a:r>
            <a:r>
              <a:rPr lang="en-US" dirty="0" err="1" smtClean="0"/>
              <a:t>Warshall</a:t>
            </a:r>
            <a:r>
              <a:rPr lang="en-US" dirty="0" smtClean="0"/>
              <a:t> algorithm</a:t>
            </a:r>
            <a:r>
              <a:rPr lang="ru-RU" dirty="0" smtClean="0"/>
              <a:t>), равно </a:t>
            </a:r>
            <a:r>
              <a:rPr lang="el-GR" dirty="0" smtClean="0"/>
              <a:t>θ</a:t>
            </a:r>
            <a:r>
              <a:rPr lang="ru-RU" dirty="0" smtClean="0"/>
              <a:t>(</a:t>
            </a:r>
            <a:r>
              <a:rPr lang="en-US" dirty="0" smtClean="0"/>
              <a:t>V</a:t>
            </a:r>
            <a:r>
              <a:rPr lang="ru-RU" baseline="30000" dirty="0" smtClean="0"/>
              <a:t>3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Как и ранее, наличие ребер с отрицательным весом допускается, но предполагается, что циклы с отрицательным весом отсутствуют.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Структура кратчайшего пути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алгоритме </a:t>
            </a:r>
            <a:r>
              <a:rPr lang="ru-RU" dirty="0" err="1" smtClean="0"/>
              <a:t>Флойда-Варшалла</a:t>
            </a:r>
            <a:r>
              <a:rPr lang="ru-RU" dirty="0" smtClean="0"/>
              <a:t> рассматриваются “промежуточные” вершины кратчайшего пути.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en-US" i="1" dirty="0" err="1" smtClean="0"/>
              <a:t>Промежуточной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intermediate</a:t>
            </a:r>
            <a:r>
              <a:rPr lang="ru-RU" dirty="0" smtClean="0"/>
              <a:t>) вершиной простого пути </a:t>
            </a:r>
            <a:r>
              <a:rPr lang="en-US" i="1" dirty="0" smtClean="0"/>
              <a:t>р</a:t>
            </a:r>
            <a:r>
              <a:rPr lang="ru-RU" dirty="0" smtClean="0"/>
              <a:t> = </a:t>
            </a:r>
            <a:r>
              <a:rPr lang="en-US" i="1" dirty="0" smtClean="0"/>
              <a:t>(v</a:t>
            </a:r>
            <a:r>
              <a:rPr lang="en-US" i="1" baseline="-25000" dirty="0" smtClean="0"/>
              <a:t>1</a:t>
            </a:r>
            <a:r>
              <a:rPr lang="en-US" i="1" dirty="0" smtClean="0"/>
              <a:t>,v</a:t>
            </a:r>
            <a:r>
              <a:rPr lang="ru-RU" i="1" baseline="-25000" dirty="0" smtClean="0"/>
              <a:t>2</a:t>
            </a:r>
            <a:r>
              <a:rPr lang="en-US" i="1" dirty="0" smtClean="0"/>
              <a:t>,...,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l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называется произвольная вершина, отличная от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l</a:t>
            </a:r>
            <a:r>
              <a:rPr lang="en-US" dirty="0" smtClean="0"/>
              <a:t> </a:t>
            </a:r>
            <a:r>
              <a:rPr lang="ru-RU" dirty="0" smtClean="0"/>
              <a:t>т.е. это любая вершина из множества {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,v</a:t>
            </a:r>
            <a:r>
              <a:rPr lang="en-US" i="1" baseline="-25000" dirty="0" smtClean="0"/>
              <a:t>3</a:t>
            </a:r>
            <a:r>
              <a:rPr lang="en-US" i="1" dirty="0" smtClean="0"/>
              <a:t>,...,v</a:t>
            </a:r>
            <a:r>
              <a:rPr lang="en-US" i="1" baseline="-25000" dirty="0" smtClean="0"/>
              <a:t>l-1</a:t>
            </a:r>
            <a:r>
              <a:rPr lang="en-US" i="1" dirty="0" smtClean="0"/>
              <a:t>}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Алгоритм </a:t>
            </a:r>
            <a:r>
              <a:rPr lang="ru-RU" dirty="0" err="1" smtClean="0"/>
              <a:t>Флойда-Варшалла</a:t>
            </a:r>
            <a:r>
              <a:rPr lang="ru-RU" dirty="0" smtClean="0"/>
              <a:t> основан на следующем наблюдении. Предположим, что граф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состоит из вершин </a:t>
            </a:r>
            <a:r>
              <a:rPr lang="en-US" i="1" dirty="0" smtClean="0"/>
              <a:t>V</a:t>
            </a:r>
            <a:r>
              <a:rPr lang="ru-RU" dirty="0" smtClean="0"/>
              <a:t> = {1,2,..., </a:t>
            </a:r>
            <a:r>
              <a:rPr lang="en-US" dirty="0" smtClean="0"/>
              <a:t>n</a:t>
            </a:r>
            <a:r>
              <a:rPr lang="ru-RU" dirty="0" smtClean="0"/>
              <a:t>}.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Рассмотрим </a:t>
            </a:r>
            <a:r>
              <a:rPr lang="ru-RU" sz="3400" dirty="0" smtClean="0"/>
              <a:t>задач</a:t>
            </a:r>
            <a:r>
              <a:rPr lang="ru-RU" sz="3400" dirty="0" smtClean="0"/>
              <a:t>у</a:t>
            </a:r>
            <a:r>
              <a:rPr lang="ru-RU" sz="3400" dirty="0" smtClean="0"/>
              <a:t> </a:t>
            </a:r>
            <a:r>
              <a:rPr lang="ru-RU" sz="3400" dirty="0"/>
              <a:t>о поиске кратчайших путей между всеми парами вершин графа. Эта задача может возникнуть, например, при составлении таблицы расстояний между всеми парами городов, нанесенных на атлас дорог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Задается </a:t>
            </a:r>
            <a:r>
              <a:rPr lang="ru-RU" sz="3400" dirty="0"/>
              <a:t>взвешенный ориентированный граф </a:t>
            </a:r>
            <a:r>
              <a:rPr lang="en-US" sz="3400" i="1" dirty="0"/>
              <a:t>G</a:t>
            </a:r>
            <a:r>
              <a:rPr lang="en-US" sz="3400" dirty="0"/>
              <a:t> </a:t>
            </a:r>
            <a:r>
              <a:rPr lang="ru-RU" sz="3400" dirty="0"/>
              <a:t>= </a:t>
            </a:r>
            <a:r>
              <a:rPr lang="ru-RU" sz="3400" dirty="0" smtClean="0"/>
              <a:t> </a:t>
            </a:r>
            <a:r>
              <a:rPr lang="ru-RU" sz="3400" i="1" dirty="0"/>
              <a:t>(</a:t>
            </a:r>
            <a:r>
              <a:rPr lang="en-US" sz="3400" i="1" dirty="0"/>
              <a:t>V</a:t>
            </a:r>
            <a:r>
              <a:rPr lang="ru-RU" sz="3400" i="1" dirty="0"/>
              <a:t>,</a:t>
            </a:r>
            <a:r>
              <a:rPr lang="en-US" sz="3400" i="1" dirty="0"/>
              <a:t>E</a:t>
            </a:r>
            <a:r>
              <a:rPr lang="ru-RU" sz="3400" i="1" dirty="0"/>
              <a:t>)</a:t>
            </a:r>
            <a:r>
              <a:rPr lang="ru-RU" sz="3400" dirty="0"/>
              <a:t> с весовой функцией </a:t>
            </a:r>
            <a:r>
              <a:rPr lang="en-US" sz="3400" i="1" dirty="0"/>
              <a:t>w : Е </a:t>
            </a:r>
            <a:r>
              <a:rPr lang="en-US" sz="3400" i="1" dirty="0" smtClean="0"/>
              <a:t>→</a:t>
            </a:r>
            <a:r>
              <a:rPr lang="en-US" sz="3400" dirty="0" smtClean="0"/>
              <a:t> </a:t>
            </a:r>
            <a:r>
              <a:rPr lang="en-US" sz="3400" dirty="0"/>
              <a:t>R</a:t>
            </a:r>
            <a:r>
              <a:rPr lang="ru-RU" sz="3400" dirty="0"/>
              <a:t>, отображающей ребра на их веса, выраженные действительными числами. Для каждой пары вершин </a:t>
            </a:r>
            <a:r>
              <a:rPr lang="en-US" sz="3400" i="1" dirty="0"/>
              <a:t>u</a:t>
            </a:r>
            <a:r>
              <a:rPr lang="ru-RU" sz="3400" i="1" dirty="0"/>
              <a:t>,</a:t>
            </a:r>
            <a:r>
              <a:rPr lang="en-US" sz="3400" i="1" dirty="0"/>
              <a:t>v </a:t>
            </a:r>
            <a:r>
              <a:rPr lang="ru-RU" sz="3400" i="1" dirty="0" smtClean="0"/>
              <a:t>Є </a:t>
            </a:r>
            <a:r>
              <a:rPr lang="en-US" sz="3400" i="1" dirty="0" smtClean="0"/>
              <a:t>V</a:t>
            </a:r>
            <a:r>
              <a:rPr lang="en-US" sz="3400" dirty="0" smtClean="0"/>
              <a:t> </a:t>
            </a:r>
            <a:r>
              <a:rPr lang="ru-RU" sz="3400" dirty="0" smtClean="0"/>
              <a:t>требуется </a:t>
            </a:r>
            <a:r>
              <a:rPr lang="ru-RU" sz="3400" dirty="0"/>
              <a:t>найти кратчайший (обладающий наименьшим весом) путь из вершины </a:t>
            </a:r>
            <a:r>
              <a:rPr lang="en-US" sz="3400" i="1" dirty="0"/>
              <a:t>и </a:t>
            </a:r>
            <a:r>
              <a:rPr lang="ru-RU" sz="3400" dirty="0"/>
              <a:t>в вершину </a:t>
            </a:r>
            <a:r>
              <a:rPr lang="en-US" sz="3400" i="1" dirty="0"/>
              <a:t>v</a:t>
            </a:r>
            <a:r>
              <a:rPr lang="ru-RU" sz="3400" i="1" dirty="0"/>
              <a:t>,</a:t>
            </a:r>
            <a:r>
              <a:rPr lang="ru-RU" sz="3400" dirty="0"/>
              <a:t> вес которого определяется как сумма весов входящих в него ребер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Обычно выходные данные представляются в табличной форме: на пересечении строки с индексом </a:t>
            </a:r>
            <a:r>
              <a:rPr lang="en-US" sz="3400" i="1" dirty="0"/>
              <a:t>и</a:t>
            </a:r>
            <a:r>
              <a:rPr lang="ru-RU" sz="3400" dirty="0"/>
              <a:t> и столбца с индексом </a:t>
            </a:r>
            <a:r>
              <a:rPr lang="en-US" sz="3400" i="1" dirty="0"/>
              <a:t>v</a:t>
            </a:r>
            <a:r>
              <a:rPr lang="en-US" sz="3400" dirty="0"/>
              <a:t> </a:t>
            </a:r>
            <a:r>
              <a:rPr lang="ru-RU" sz="3400" dirty="0"/>
              <a:t>расположен вес кратчайшего пути из вершины </a:t>
            </a:r>
            <a:r>
              <a:rPr lang="en-US" sz="3400" i="1" dirty="0"/>
              <a:t>и</a:t>
            </a:r>
            <a:r>
              <a:rPr lang="ru-RU" sz="3400" dirty="0"/>
              <a:t> в вершину </a:t>
            </a:r>
            <a:r>
              <a:rPr lang="en-US" sz="3400" i="1" dirty="0"/>
              <a:t>v</a:t>
            </a:r>
            <a:r>
              <a:rPr lang="ru-RU" sz="3400" i="1" dirty="0"/>
              <a:t>.</a:t>
            </a:r>
            <a:endParaRPr lang="ru-RU" sz="3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Рассмотрим подмножество вершин {1,2,..., </a:t>
            </a:r>
            <a:r>
              <a:rPr lang="en-US" i="1" dirty="0" smtClean="0"/>
              <a:t>к}</a:t>
            </a:r>
            <a:r>
              <a:rPr lang="ru-RU" dirty="0" smtClean="0"/>
              <a:t> для некоторого </a:t>
            </a:r>
            <a:r>
              <a:rPr lang="en-US" i="1" dirty="0" smtClean="0"/>
              <a:t>к.</a:t>
            </a:r>
          </a:p>
          <a:p>
            <a:r>
              <a:rPr lang="ru-RU" dirty="0" smtClean="0"/>
              <a:t> Для произвольной пары вершин </a:t>
            </a:r>
            <a:r>
              <a:rPr lang="en-US" i="1" dirty="0" err="1" smtClean="0"/>
              <a:t>i,j</a:t>
            </a:r>
            <a:r>
              <a:rPr lang="en-US" i="1" dirty="0" smtClean="0"/>
              <a:t> </a:t>
            </a:r>
            <a:r>
              <a:rPr lang="ru-RU" i="1" dirty="0" smtClean="0"/>
              <a:t>Є</a:t>
            </a:r>
            <a:r>
              <a:rPr lang="en-US" i="1" dirty="0" smtClean="0"/>
              <a:t> V </a:t>
            </a:r>
            <a:r>
              <a:rPr lang="ru-RU" dirty="0" smtClean="0"/>
              <a:t>рассмотрим все пути из вершины </a:t>
            </a:r>
            <a:r>
              <a:rPr lang="en-US" i="1" dirty="0" err="1" smtClean="0"/>
              <a:t>i</a:t>
            </a:r>
            <a:r>
              <a:rPr lang="ru-RU" dirty="0" smtClean="0"/>
              <a:t> в вершину </a:t>
            </a:r>
            <a:r>
              <a:rPr lang="en-US" i="1" dirty="0" smtClean="0"/>
              <a:t>j,</a:t>
            </a:r>
            <a:r>
              <a:rPr lang="en-US" dirty="0" smtClean="0"/>
              <a:t> </a:t>
            </a:r>
            <a:r>
              <a:rPr lang="ru-RU" dirty="0" smtClean="0"/>
              <a:t>все промежуточные вершины которых выбраны из множества {1,2,..., </a:t>
            </a:r>
            <a:r>
              <a:rPr lang="en-US" i="1" dirty="0" smtClean="0"/>
              <a:t>к}.</a:t>
            </a:r>
          </a:p>
          <a:p>
            <a:r>
              <a:rPr lang="ru-RU" dirty="0" smtClean="0"/>
              <a:t> Пусть среди этих путей </a:t>
            </a:r>
            <a:r>
              <a:rPr lang="en-US" i="1" dirty="0" smtClean="0"/>
              <a:t>р — </a:t>
            </a:r>
            <a:r>
              <a:rPr lang="ru-RU" dirty="0" smtClean="0"/>
              <a:t>путь с минимальным весом (этот путь простой). </a:t>
            </a:r>
          </a:p>
          <a:p>
            <a:r>
              <a:rPr lang="ru-RU" dirty="0" smtClean="0"/>
              <a:t>В алгоритме </a:t>
            </a:r>
            <a:r>
              <a:rPr lang="ru-RU" dirty="0" err="1" smtClean="0"/>
              <a:t>Флойда-Варшалла</a:t>
            </a:r>
            <a:r>
              <a:rPr lang="ru-RU" dirty="0" smtClean="0"/>
              <a:t> используется взаимосвязь между путем </a:t>
            </a:r>
            <a:r>
              <a:rPr lang="en-US" i="1" dirty="0" smtClean="0"/>
              <a:t>р</a:t>
            </a:r>
            <a:r>
              <a:rPr lang="ru-RU" dirty="0" smtClean="0"/>
              <a:t> и кратчайшими путями из вершины </a:t>
            </a:r>
            <a:r>
              <a:rPr lang="en-US" dirty="0" err="1" smtClean="0"/>
              <a:t>i</a:t>
            </a:r>
            <a:r>
              <a:rPr lang="ru-RU" dirty="0" smtClean="0"/>
              <a:t> в вершину </a:t>
            </a:r>
            <a:r>
              <a:rPr lang="en-US" i="1" dirty="0" smtClean="0"/>
              <a:t>j,</a:t>
            </a:r>
            <a:r>
              <a:rPr lang="en-US" dirty="0" smtClean="0"/>
              <a:t> </a:t>
            </a:r>
            <a:r>
              <a:rPr lang="ru-RU" dirty="0" smtClean="0"/>
              <a:t>все промежуточные вершины которых принадлежат множеству {1,2,..., </a:t>
            </a:r>
            <a:r>
              <a:rPr lang="en-US" dirty="0" smtClean="0"/>
              <a:t>k</a:t>
            </a:r>
            <a:r>
              <a:rPr lang="ru-RU" dirty="0" smtClean="0"/>
              <a:t>— 1}.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71744"/>
            <a:ext cx="8515352" cy="409733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Эта взаимосвязь зависит от того, является ли вершина </a:t>
            </a:r>
            <a:r>
              <a:rPr lang="en-US" i="1" dirty="0" smtClean="0"/>
              <a:t>к</a:t>
            </a:r>
            <a:r>
              <a:rPr lang="ru-RU" dirty="0" smtClean="0"/>
              <a:t> промежуточной на пути </a:t>
            </a:r>
            <a:r>
              <a:rPr lang="en-US" i="1" dirty="0" smtClean="0"/>
              <a:t>р.</a:t>
            </a:r>
            <a:endParaRPr lang="ru-RU" dirty="0" smtClean="0"/>
          </a:p>
          <a:p>
            <a:pPr lvl="0"/>
            <a:r>
              <a:rPr lang="ru-RU" dirty="0" smtClean="0"/>
              <a:t>Если </a:t>
            </a:r>
            <a:r>
              <a:rPr lang="en-US" i="1" dirty="0" smtClean="0"/>
              <a:t>к —</a:t>
            </a:r>
            <a:r>
              <a:rPr lang="ru-RU" dirty="0" smtClean="0"/>
              <a:t> не промежуточная вершина пути </a:t>
            </a:r>
            <a:r>
              <a:rPr lang="en-US" i="1" dirty="0" smtClean="0"/>
              <a:t>р,</a:t>
            </a:r>
            <a:r>
              <a:rPr lang="ru-RU" dirty="0" smtClean="0"/>
              <a:t> то все промежуточные вер­шины этого пути принадлежат множеству {1,2</a:t>
            </a:r>
            <a:r>
              <a:rPr lang="en-US" i="1" dirty="0" smtClean="0"/>
              <a:t>,... ,к —</a:t>
            </a:r>
            <a:r>
              <a:rPr lang="ru-RU" dirty="0" smtClean="0"/>
              <a:t> 1}. Таким образом, кратчайший путь из вершины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вершину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со всеми промежуточными вершинами из множества {1,2,...,</a:t>
            </a:r>
            <a:r>
              <a:rPr lang="en-US" dirty="0" smtClean="0"/>
              <a:t>k</a:t>
            </a:r>
            <a:r>
              <a:rPr lang="ru-RU" dirty="0" smtClean="0"/>
              <a:t> — 1} одновременно является кратчайшим путем из вершины </a:t>
            </a:r>
            <a:r>
              <a:rPr lang="en-US" i="1" dirty="0" err="1" smtClean="0"/>
              <a:t>i</a:t>
            </a:r>
            <a:r>
              <a:rPr lang="ru-RU" dirty="0" smtClean="0"/>
              <a:t> в вершину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со всеми промежуточными вершинами из множества {1,2,..., </a:t>
            </a:r>
            <a:r>
              <a:rPr lang="en-US" dirty="0" smtClean="0"/>
              <a:t>k</a:t>
            </a:r>
            <a:r>
              <a:rPr lang="ru-RU" dirty="0" smtClean="0"/>
              <a:t>}.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954" t="24556" r="28793" b="41678"/>
          <a:stretch>
            <a:fillRect/>
          </a:stretch>
        </p:blipFill>
        <p:spPr bwMode="auto">
          <a:xfrm>
            <a:off x="1142976" y="0"/>
            <a:ext cx="6215106" cy="26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Если </a:t>
            </a:r>
            <a:r>
              <a:rPr lang="en-US" i="1" dirty="0" smtClean="0"/>
              <a:t>к —</a:t>
            </a:r>
            <a:r>
              <a:rPr lang="ru-RU" dirty="0" smtClean="0"/>
              <a:t> промежуточная вершина пути </a:t>
            </a:r>
            <a:r>
              <a:rPr lang="en-US" i="1" dirty="0" smtClean="0"/>
              <a:t>р,</a:t>
            </a:r>
            <a:r>
              <a:rPr lang="ru-RU" dirty="0" smtClean="0"/>
              <a:t> то этот путь, можно разбить следующим образом: </a:t>
            </a:r>
            <a:r>
              <a:rPr lang="en-US" i="1" dirty="0" err="1" smtClean="0"/>
              <a:t>i</a:t>
            </a:r>
            <a:r>
              <a:rPr lang="en-US" i="1" dirty="0" smtClean="0"/>
              <a:t> → к → j.</a:t>
            </a:r>
            <a:endParaRPr lang="en-US" dirty="0" smtClean="0"/>
          </a:p>
          <a:p>
            <a:pPr lvl="0"/>
            <a:r>
              <a:rPr lang="ru-RU" dirty="0" smtClean="0"/>
              <a:t> </a:t>
            </a:r>
            <a:r>
              <a:rPr lang="en-US" i="1" dirty="0" smtClean="0"/>
              <a:t>p1</a:t>
            </a:r>
            <a:r>
              <a:rPr lang="en-US" dirty="0" smtClean="0"/>
              <a:t> </a:t>
            </a:r>
            <a:r>
              <a:rPr lang="ru-RU" dirty="0" smtClean="0"/>
              <a:t>— кратчайший путь из вершины </a:t>
            </a:r>
            <a:r>
              <a:rPr lang="en-US" i="1" dirty="0" err="1" smtClean="0"/>
              <a:t>i</a:t>
            </a:r>
            <a:r>
              <a:rPr lang="ru-RU" dirty="0" smtClean="0"/>
              <a:t> в вершину </a:t>
            </a:r>
            <a:r>
              <a:rPr lang="en-US" i="1" dirty="0" smtClean="0"/>
              <a:t>к,</a:t>
            </a:r>
            <a:r>
              <a:rPr lang="ru-RU" dirty="0" smtClean="0"/>
              <a:t> все промежуточные вершины которого принадлежат множеству {1,2,..., </a:t>
            </a:r>
            <a:r>
              <a:rPr lang="en-US" i="1" dirty="0" smtClean="0"/>
              <a:t>к}.</a:t>
            </a:r>
          </a:p>
          <a:p>
            <a:pPr lvl="0"/>
            <a:r>
              <a:rPr lang="ru-RU" dirty="0" smtClean="0"/>
              <a:t> Поскольку </a:t>
            </a:r>
            <a:r>
              <a:rPr lang="en-US" i="1" dirty="0" smtClean="0"/>
              <a:t>к </a:t>
            </a:r>
            <a:r>
              <a:rPr lang="ru-RU" dirty="0" smtClean="0"/>
              <a:t>не является промежуточной вершиной пути </a:t>
            </a:r>
            <a:r>
              <a:rPr lang="en-US" i="1" dirty="0" smtClean="0"/>
              <a:t>р1,</a:t>
            </a:r>
            <a:r>
              <a:rPr lang="ru-RU" dirty="0" smtClean="0"/>
              <a:t> понятно, что </a:t>
            </a:r>
            <a:r>
              <a:rPr lang="en-US" dirty="0" smtClean="0"/>
              <a:t>p1 </a:t>
            </a:r>
            <a:r>
              <a:rPr lang="ru-RU" dirty="0" smtClean="0"/>
              <a:t>— кратчайший путь из вершины </a:t>
            </a:r>
            <a:r>
              <a:rPr lang="en-US" i="1" dirty="0" err="1" smtClean="0"/>
              <a:t>i</a:t>
            </a:r>
            <a:r>
              <a:rPr lang="ru-RU" dirty="0" smtClean="0"/>
              <a:t> в вершину </a:t>
            </a:r>
            <a:r>
              <a:rPr lang="en-US" i="1" dirty="0" smtClean="0"/>
              <a:t>к,</a:t>
            </a:r>
            <a:r>
              <a:rPr lang="ru-RU" dirty="0" smtClean="0"/>
              <a:t> все промежуточные вершины которого принадлежит множеству {1,2,</a:t>
            </a:r>
            <a:r>
              <a:rPr lang="en-US" i="1" dirty="0" smtClean="0"/>
              <a:t>... ,к —</a:t>
            </a:r>
            <a:r>
              <a:rPr lang="ru-RU" dirty="0" smtClean="0"/>
              <a:t> 1}.</a:t>
            </a:r>
            <a:endParaRPr lang="en-US" dirty="0" smtClean="0"/>
          </a:p>
          <a:p>
            <a:pPr lvl="0"/>
            <a:r>
              <a:rPr lang="ru-RU" dirty="0" smtClean="0"/>
              <a:t> Аналогично,</a:t>
            </a:r>
            <a:r>
              <a:rPr lang="en-US" dirty="0" smtClean="0"/>
              <a:t> </a:t>
            </a:r>
            <a:r>
              <a:rPr lang="en-US" i="1" dirty="0" smtClean="0"/>
              <a:t>р2 —</a:t>
            </a:r>
            <a:r>
              <a:rPr lang="ru-RU" dirty="0" smtClean="0"/>
              <a:t> кратчайший путь из вершины </a:t>
            </a:r>
            <a:r>
              <a:rPr lang="en-US" i="1" dirty="0" smtClean="0"/>
              <a:t>к</a:t>
            </a:r>
            <a:r>
              <a:rPr lang="ru-RU" dirty="0" smtClean="0"/>
              <a:t> в вершину </a:t>
            </a:r>
            <a:r>
              <a:rPr lang="en-US" i="1" dirty="0" smtClean="0"/>
              <a:t>j,</a:t>
            </a:r>
            <a:r>
              <a:rPr lang="en-US" dirty="0" smtClean="0"/>
              <a:t> </a:t>
            </a:r>
            <a:r>
              <a:rPr lang="ru-RU" dirty="0" smtClean="0"/>
              <a:t>все промежуточные вершины которого принадлежат множеству {1,2,..., </a:t>
            </a:r>
            <a:r>
              <a:rPr lang="en-US" i="1" dirty="0" smtClean="0"/>
              <a:t>к —</a:t>
            </a:r>
            <a:r>
              <a:rPr lang="ru-RU" dirty="0" smtClean="0"/>
              <a:t> 1}.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Рекурсивное решение задачи о кратчайших путях между всеми парами вершин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Определим рекурсивную формулировку оценок кратчайших путей.</a:t>
            </a:r>
            <a:endParaRPr lang="en-US" dirty="0" smtClean="0"/>
          </a:p>
          <a:p>
            <a:r>
              <a:rPr lang="ru-RU" dirty="0" smtClean="0"/>
              <a:t> Пусть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(k)</a:t>
            </a:r>
            <a:r>
              <a:rPr lang="en-US" i="1" dirty="0" smtClean="0"/>
              <a:t>—</a:t>
            </a:r>
            <a:r>
              <a:rPr lang="ru-RU" dirty="0" smtClean="0"/>
              <a:t> вес кратчайшего пути из вершины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вершину </a:t>
            </a:r>
            <a:r>
              <a:rPr lang="en-US" i="1" dirty="0" smtClean="0"/>
              <a:t>j,</a:t>
            </a:r>
            <a:r>
              <a:rPr lang="en-US" dirty="0" smtClean="0"/>
              <a:t> </a:t>
            </a:r>
            <a:r>
              <a:rPr lang="ru-RU" dirty="0" smtClean="0"/>
              <a:t>для которого все промежуточные вершины принадлежат множеству {1,2,..., </a:t>
            </a:r>
            <a:r>
              <a:rPr lang="en-US" i="1" dirty="0" smtClean="0"/>
              <a:t>к}.</a:t>
            </a:r>
            <a:r>
              <a:rPr lang="ru-RU" dirty="0" smtClean="0"/>
              <a:t> Если </a:t>
            </a:r>
            <a:r>
              <a:rPr lang="en-US" i="1" dirty="0" smtClean="0"/>
              <a:t>к</a:t>
            </a:r>
            <a:r>
              <a:rPr lang="ru-RU" dirty="0" smtClean="0"/>
              <a:t> = 0, то путь из вершины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вершину </a:t>
            </a:r>
            <a:r>
              <a:rPr lang="en-US" i="1" dirty="0" smtClean="0"/>
              <a:t>j,</a:t>
            </a:r>
            <a:r>
              <a:rPr lang="en-US" dirty="0" smtClean="0"/>
              <a:t> </a:t>
            </a:r>
            <a:r>
              <a:rPr lang="ru-RU" dirty="0" smtClean="0"/>
              <a:t>в котором отсутствуют промежуточные вершины с номером, большим нуля, не содержит промежуточных вершин вообще.</a:t>
            </a:r>
            <a:endParaRPr lang="en-US" dirty="0" smtClean="0"/>
          </a:p>
          <a:p>
            <a:r>
              <a:rPr lang="ru-RU" dirty="0" smtClean="0"/>
              <a:t> Такой путь содержит не более одного ребра, поэтому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(0)</a:t>
            </a:r>
            <a:r>
              <a:rPr lang="en-US" i="1" dirty="0" smtClean="0"/>
              <a:t>=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r>
              <a:rPr lang="en-US" baseline="-25000" dirty="0" smtClean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r>
              <a:rPr lang="ru-RU" dirty="0" smtClean="0"/>
              <a:t>Поскольку все промежуточные вершины произвольного пути принадлежат множеству {1,2,..., </a:t>
            </a:r>
            <a:r>
              <a:rPr lang="en-US" dirty="0" smtClean="0"/>
              <a:t>n</a:t>
            </a:r>
            <a:r>
              <a:rPr lang="ru-RU" dirty="0" smtClean="0"/>
              <a:t>}, матрица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(n)</a:t>
            </a:r>
            <a:r>
              <a:rPr lang="en-US" i="1" dirty="0" smtClean="0"/>
              <a:t>=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(n)</a:t>
            </a:r>
            <a:r>
              <a:rPr lang="en-US" i="1" dirty="0" smtClean="0"/>
              <a:t>) </a:t>
            </a:r>
            <a:r>
              <a:rPr lang="ru-RU" dirty="0" smtClean="0"/>
              <a:t>дает конечный ответ: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(n)</a:t>
            </a:r>
            <a:r>
              <a:rPr lang="en-US" i="1" dirty="0" smtClean="0"/>
              <a:t> = </a:t>
            </a:r>
            <a:r>
              <a:rPr lang="el-GR" i="1" dirty="0" smtClean="0"/>
              <a:t>δ</a:t>
            </a:r>
            <a:r>
              <a:rPr lang="ru-RU" dirty="0" smtClean="0"/>
              <a:t>(</a:t>
            </a:r>
            <a:r>
              <a:rPr lang="en-US" i="1" dirty="0" err="1" smtClean="0"/>
              <a:t>i,j</a:t>
            </a:r>
            <a:r>
              <a:rPr lang="en-US" i="1" dirty="0" smtClean="0"/>
              <a:t>) </a:t>
            </a:r>
            <a:r>
              <a:rPr lang="ru-RU" dirty="0" smtClean="0"/>
              <a:t>для всех пар вершин </a:t>
            </a:r>
            <a:r>
              <a:rPr lang="en-US" dirty="0" err="1" smtClean="0"/>
              <a:t>i</a:t>
            </a:r>
            <a:r>
              <a:rPr lang="ru-RU" dirty="0" smtClean="0"/>
              <a:t>,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i="1" dirty="0" smtClean="0"/>
              <a:t>V.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288" t="71624" r="25466" b="15075"/>
          <a:stretch>
            <a:fillRect/>
          </a:stretch>
        </p:blipFill>
        <p:spPr bwMode="auto">
          <a:xfrm>
            <a:off x="714348" y="1500174"/>
            <a:ext cx="7319655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21429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Рекурсивное определение, которое соответствует приведенному выше описанию, дается следующим</a:t>
            </a:r>
            <a:r>
              <a:rPr lang="en-US" sz="2400" dirty="0" smtClean="0"/>
              <a:t> </a:t>
            </a:r>
            <a:r>
              <a:rPr lang="ru-RU" sz="2400" dirty="0" smtClean="0"/>
              <a:t>соотношением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Вычисление весов кратчайших путей в восходящем порядке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21497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Исходя из рекуррентного соотношения, можно составить приведенную ниже процедуру, предназначенную для вычисления величин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(k)</a:t>
            </a:r>
            <a:r>
              <a:rPr lang="en-US" dirty="0" smtClean="0"/>
              <a:t> </a:t>
            </a:r>
            <a:r>
              <a:rPr lang="ru-RU" dirty="0" smtClean="0"/>
              <a:t>в порядке возрастания </a:t>
            </a:r>
            <a:r>
              <a:rPr lang="ru-RU" i="1" dirty="0" smtClean="0"/>
              <a:t>к.</a:t>
            </a:r>
            <a:endParaRPr lang="en-US" i="1" dirty="0" smtClean="0"/>
          </a:p>
          <a:p>
            <a:r>
              <a:rPr lang="ru-RU" dirty="0" smtClean="0"/>
              <a:t> В качестве входных данных выступает матрица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размерами </a:t>
            </a:r>
            <a:r>
              <a:rPr lang="en-US" i="1" dirty="0" smtClean="0"/>
              <a:t>n </a:t>
            </a:r>
            <a:r>
              <a:rPr lang="ru-RU" i="1" dirty="0" err="1" smtClean="0"/>
              <a:t>х</a:t>
            </a:r>
            <a:r>
              <a:rPr lang="en-US" i="1" dirty="0" smtClean="0"/>
              <a:t> n</a:t>
            </a:r>
            <a:r>
              <a:rPr lang="ru-RU" i="1" dirty="0" smtClean="0"/>
              <a:t>, </a:t>
            </a:r>
            <a:r>
              <a:rPr lang="ru-RU" dirty="0" smtClean="0"/>
              <a:t>определенная в уравнении (1). Процедура возвращает матрицу </a:t>
            </a:r>
            <a:r>
              <a:rPr lang="en-US" dirty="0" smtClean="0"/>
              <a:t>D</a:t>
            </a:r>
            <a:r>
              <a:rPr lang="en-US" baseline="30000" dirty="0" smtClean="0"/>
              <a:t>(n)</a:t>
            </a:r>
            <a:r>
              <a:rPr lang="en-US" dirty="0" smtClean="0"/>
              <a:t> </a:t>
            </a:r>
            <a:r>
              <a:rPr lang="ru-RU" dirty="0" smtClean="0"/>
              <a:t>содержащую веса кратчайших путей.</a:t>
            </a:r>
            <a:endParaRPr lang="en-US" dirty="0" smtClean="0"/>
          </a:p>
          <a:p>
            <a:endParaRPr lang="ru-RU" dirty="0" smtClean="0"/>
          </a:p>
          <a:p>
            <a:pPr marL="514350" indent="-514350">
              <a:buNone/>
            </a:pPr>
            <a:r>
              <a:rPr lang="en-US" b="1" dirty="0" smtClean="0"/>
              <a:t>Floyd</a:t>
            </a:r>
            <a:r>
              <a:rPr lang="ru-RU" b="1" dirty="0" smtClean="0"/>
              <a:t>_</a:t>
            </a:r>
            <a:r>
              <a:rPr lang="en-US" b="1" dirty="0" err="1" smtClean="0"/>
              <a:t>Warshall</a:t>
            </a:r>
            <a:r>
              <a:rPr lang="ru-RU" b="1" dirty="0" smtClean="0"/>
              <a:t>( </a:t>
            </a:r>
            <a:r>
              <a:rPr lang="en-US" b="1" i="1" dirty="0" smtClean="0"/>
              <a:t>W</a:t>
            </a:r>
            <a:r>
              <a:rPr lang="ru-RU" b="1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</a:t>
            </a:r>
            <a:r>
              <a:rPr lang="ru-RU" dirty="0" smtClean="0"/>
              <a:t>← </a:t>
            </a:r>
            <a:r>
              <a:rPr lang="en-US" dirty="0" smtClean="0"/>
              <a:t>rows[W]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D(</a:t>
            </a:r>
            <a:r>
              <a:rPr lang="en-US" baseline="30000" dirty="0" smtClean="0"/>
              <a:t>0</a:t>
            </a:r>
            <a:r>
              <a:rPr lang="en-US" dirty="0" smtClean="0"/>
              <a:t>) </a:t>
            </a:r>
            <a:r>
              <a:rPr lang="ru-RU" dirty="0" smtClean="0"/>
              <a:t>←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smtClean="0"/>
              <a:t>к</a:t>
            </a:r>
            <a:r>
              <a:rPr lang="en-US" dirty="0" smtClean="0"/>
              <a:t> </a:t>
            </a:r>
            <a:r>
              <a:rPr lang="ru-RU" dirty="0" smtClean="0"/>
              <a:t>←</a:t>
            </a:r>
            <a:r>
              <a:rPr lang="en-US" dirty="0" smtClean="0"/>
              <a:t> 1 to 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do for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←</a:t>
            </a:r>
            <a:r>
              <a:rPr lang="en-US" dirty="0" smtClean="0"/>
              <a:t> 1 to </a:t>
            </a:r>
            <a:r>
              <a:rPr lang="en-US" i="1" dirty="0" smtClean="0"/>
              <a:t>n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do for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←</a:t>
            </a:r>
            <a:r>
              <a:rPr lang="en-US" dirty="0" smtClean="0"/>
              <a:t> 1 to n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                 </a:t>
            </a:r>
            <a:r>
              <a:rPr lang="en-US" dirty="0" smtClean="0"/>
              <a:t>do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(k)</a:t>
            </a:r>
            <a:r>
              <a:rPr lang="ru-RU" dirty="0" smtClean="0"/>
              <a:t> ← </a:t>
            </a:r>
            <a:r>
              <a:rPr lang="en-US" dirty="0" smtClean="0"/>
              <a:t>min</a:t>
            </a:r>
            <a:r>
              <a:rPr lang="ru-RU" dirty="0" smtClean="0"/>
              <a:t>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(k-1)</a:t>
            </a:r>
            <a:r>
              <a:rPr lang="en-US" dirty="0" smtClean="0"/>
              <a:t> , 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ik</a:t>
            </a:r>
            <a:r>
              <a:rPr lang="en-US" baseline="30000" dirty="0" smtClean="0"/>
              <a:t>(k-1)</a:t>
            </a:r>
            <a:r>
              <a:rPr lang="en-US" dirty="0" smtClean="0"/>
              <a:t> +</a:t>
            </a:r>
            <a:r>
              <a:rPr lang="en-US" dirty="0" err="1" smtClean="0"/>
              <a:t>d</a:t>
            </a:r>
            <a:r>
              <a:rPr lang="en-US" baseline="-25000" dirty="0" err="1" smtClean="0"/>
              <a:t>kj</a:t>
            </a:r>
            <a:r>
              <a:rPr lang="en-US" baseline="30000" dirty="0" smtClean="0"/>
              <a:t>(k-1)</a:t>
            </a:r>
            <a:r>
              <a:rPr lang="ru-RU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return D(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31432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Время работы алгоритма </a:t>
            </a:r>
            <a:r>
              <a:rPr lang="ru-RU" sz="2400" dirty="0" err="1" smtClean="0"/>
              <a:t>Флойда-Варшалла</a:t>
            </a:r>
            <a:r>
              <a:rPr lang="ru-RU" sz="2400" dirty="0" smtClean="0"/>
              <a:t> определяется трижды вложенными друг в друга циклами </a:t>
            </a:r>
            <a:r>
              <a:rPr lang="en-US" sz="2400" dirty="0" smtClean="0"/>
              <a:t>for</a:t>
            </a:r>
            <a:r>
              <a:rPr lang="ru-RU" sz="2400" dirty="0" smtClean="0"/>
              <a:t>, определенными в строках 3-6.</a:t>
            </a:r>
            <a:endParaRPr lang="en-US" sz="2400" dirty="0" smtClean="0"/>
          </a:p>
          <a:p>
            <a:r>
              <a:rPr lang="ru-RU" sz="2400" dirty="0" smtClean="0"/>
              <a:t> Поскольку для каждого выполнения строки 6 требуется время 0(1), алгоритм завершает работу в течение времени </a:t>
            </a:r>
            <a:r>
              <a:rPr lang="el-GR" sz="2400" dirty="0" smtClean="0"/>
              <a:t>θ</a:t>
            </a:r>
            <a:r>
              <a:rPr lang="ru-RU" sz="2400" dirty="0" smtClean="0"/>
              <a:t> (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). Код этого алгоритма компактный. Он не содержит сложных структур данных, поэтому константа, скрытая в </a:t>
            </a:r>
            <a:r>
              <a:rPr lang="el-GR" sz="2400" dirty="0" smtClean="0"/>
              <a:t>θ </a:t>
            </a:r>
            <a:r>
              <a:rPr lang="ru-RU" sz="2400" dirty="0" smtClean="0"/>
              <a:t>-обозначениях, мала.</a:t>
            </a:r>
            <a:endParaRPr lang="en-US" sz="2400" dirty="0" smtClean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6994" t="33516" r="28324" b="21154"/>
          <a:stretch>
            <a:fillRect/>
          </a:stretch>
        </p:blipFill>
        <p:spPr bwMode="auto">
          <a:xfrm>
            <a:off x="214282" y="4000504"/>
            <a:ext cx="329044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00430" y="3286125"/>
            <a:ext cx="52864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Таким образом, алгоритм </a:t>
            </a:r>
            <a:r>
              <a:rPr lang="ru-RU" sz="2400" dirty="0" err="1" smtClean="0"/>
              <a:t>Флойда-Варшалла</a:t>
            </a:r>
            <a:r>
              <a:rPr lang="ru-RU" sz="2400" dirty="0" smtClean="0"/>
              <a:t> имеет практическую ценность даже для входных графов среднего размера.</a:t>
            </a:r>
            <a:endParaRPr lang="en-US" sz="2400" dirty="0" smtClean="0"/>
          </a:p>
          <a:p>
            <a:r>
              <a:rPr lang="ru-RU" sz="2400" dirty="0" smtClean="0"/>
              <a:t>На след. слайдах приведены матрицы </a:t>
            </a:r>
            <a:r>
              <a:rPr lang="en-US" sz="2400" dirty="0" smtClean="0"/>
              <a:t>D</a:t>
            </a:r>
            <a:r>
              <a:rPr lang="en-US" sz="2400" baseline="30000" dirty="0" smtClean="0"/>
              <a:t>(k)</a:t>
            </a:r>
            <a:r>
              <a:rPr lang="ru-RU" sz="2400" dirty="0" smtClean="0"/>
              <a:t> вычисленные алгоритмом </a:t>
            </a:r>
            <a:r>
              <a:rPr lang="ru-RU" sz="2400" dirty="0" err="1" smtClean="0"/>
              <a:t>Флойда-Варшалла</a:t>
            </a:r>
            <a:r>
              <a:rPr lang="ru-RU" sz="2400" dirty="0" smtClean="0"/>
              <a:t> для графа, изображенного на рис.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4350" t="15138" r="19730" b="17965"/>
          <a:stretch>
            <a:fillRect/>
          </a:stretch>
        </p:blipFill>
        <p:spPr bwMode="auto">
          <a:xfrm>
            <a:off x="0" y="285728"/>
            <a:ext cx="8578564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959" t="16371" r="17044" b="10982"/>
          <a:stretch>
            <a:fillRect/>
          </a:stretch>
        </p:blipFill>
        <p:spPr bwMode="auto">
          <a:xfrm>
            <a:off x="285720" y="357166"/>
            <a:ext cx="814996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Построение кратчайшего пути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5214974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Существует множество различных методов, позволяющих строить кратчайшие пути в алгоритме </a:t>
            </a:r>
            <a:r>
              <a:rPr lang="ru-RU" sz="2400" dirty="0" err="1" smtClean="0"/>
              <a:t>Флойда-Варшалла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 Один из них — вычисление матрицы </a:t>
            </a:r>
            <a:r>
              <a:rPr lang="en-US" sz="2400" i="1" dirty="0" smtClean="0"/>
              <a:t>D</a:t>
            </a:r>
            <a:r>
              <a:rPr lang="ru-RU" sz="2400" i="1" dirty="0" smtClean="0"/>
              <a:t>, </a:t>
            </a:r>
            <a:r>
              <a:rPr lang="ru-RU" sz="2400" dirty="0" smtClean="0"/>
              <a:t>содержащей веса кратчайших путей, с последующим конструированием на ее основе матрицы предшествования П.</a:t>
            </a:r>
            <a:endParaRPr lang="en-US" sz="2400" dirty="0" smtClean="0"/>
          </a:p>
          <a:p>
            <a:r>
              <a:rPr lang="ru-RU" sz="2400" dirty="0" smtClean="0"/>
              <a:t> Этот метод можно реализовать таким образом, чтобы время его выполнения было равно </a:t>
            </a:r>
            <a:r>
              <a:rPr lang="ru-RU" sz="2400" i="1" dirty="0" smtClean="0"/>
              <a:t>О</a:t>
            </a:r>
            <a:r>
              <a:rPr lang="ru-RU" sz="2400" dirty="0" smtClean="0"/>
              <a:t> (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). Если задана матрица предшествования П, то вывести вершины на указанном кратчайшем пути можно с помощью процедуры </a:t>
            </a:r>
            <a:r>
              <a:rPr lang="en-US" sz="2400" b="1" cap="small" dirty="0" err="1" smtClean="0"/>
              <a:t>Print_All_Pairs_Shortest_Path</a:t>
            </a:r>
            <a:r>
              <a:rPr lang="en-US" sz="2400" b="1" cap="small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Матрицу предшествования П можно так же вычислить “на лету”, как в алгоритме </a:t>
            </a:r>
            <a:r>
              <a:rPr lang="ru-RU" sz="2400" dirty="0" err="1" smtClean="0"/>
              <a:t>Флойда-Варшалла</a:t>
            </a:r>
            <a:r>
              <a:rPr lang="ru-RU" sz="2400" dirty="0" smtClean="0"/>
              <a:t> вычисляются матрицы </a:t>
            </a:r>
            <a:r>
              <a:rPr lang="en-US" sz="2400" dirty="0" smtClean="0"/>
              <a:t>D</a:t>
            </a:r>
            <a:r>
              <a:rPr lang="en-US" sz="2400" baseline="30000" dirty="0" smtClean="0"/>
              <a:t>(k)</a:t>
            </a:r>
            <a:r>
              <a:rPr lang="ru-RU" sz="2400" dirty="0" smtClean="0"/>
              <a:t> 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Задачу о поиске кратчайших путей между всеми парами вершин можно </a:t>
            </a:r>
            <a:r>
              <a:rPr lang="ru-RU" dirty="0" smtClean="0"/>
              <a:t>решить</a:t>
            </a:r>
            <a:r>
              <a:rPr lang="ru-RU" dirty="0"/>
              <a:t>, |</a:t>
            </a:r>
            <a:r>
              <a:rPr lang="en-US" dirty="0"/>
              <a:t>V</a:t>
            </a:r>
            <a:r>
              <a:rPr lang="ru-RU" dirty="0"/>
              <a:t>| раз запустив алгоритм поиска кратчайших путей из единого истока, каждый раз выбирая в качестве истока новую вершину графа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Если веса всех ребер неотрицательные, можно воспользоваться алгоритмом </a:t>
            </a:r>
            <a:r>
              <a:rPr lang="ru-RU" dirty="0" err="1"/>
              <a:t>Дейкстры</a:t>
            </a:r>
            <a:r>
              <a:rPr lang="ru-RU" dirty="0"/>
              <a:t>. Если </a:t>
            </a:r>
            <a:r>
              <a:rPr lang="ru-RU" dirty="0" smtClean="0"/>
              <a:t>используется </a:t>
            </a:r>
            <a:r>
              <a:rPr lang="ru-RU" dirty="0"/>
              <a:t>реализация неубывающей очереди с приоритетами в виде линейного массива, то время работы такого алгоритма равно </a:t>
            </a:r>
            <a:r>
              <a:rPr lang="en-US" i="1" dirty="0"/>
              <a:t>О</a:t>
            </a:r>
            <a:r>
              <a:rPr lang="ru-RU" dirty="0"/>
              <a:t> (V</a:t>
            </a:r>
            <a:r>
              <a:rPr lang="ru-RU" baseline="30000" dirty="0"/>
              <a:t>3</a:t>
            </a:r>
            <a:r>
              <a:rPr lang="ru-RU" dirty="0"/>
              <a:t> + </a:t>
            </a:r>
            <a:r>
              <a:rPr lang="en-US" i="1" dirty="0"/>
              <a:t>VE</a:t>
            </a:r>
            <a:r>
              <a:rPr lang="ru-RU" i="1" dirty="0"/>
              <a:t>)</a:t>
            </a:r>
            <a:r>
              <a:rPr lang="ru-RU" dirty="0"/>
              <a:t> = О (V</a:t>
            </a:r>
            <a:r>
              <a:rPr lang="ru-RU" baseline="30000" dirty="0"/>
              <a:t>3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Если же неубывающая очередь с приоритетами реализована в виде бинарной </a:t>
            </a:r>
            <a:r>
              <a:rPr lang="ru-RU" dirty="0" smtClean="0"/>
              <a:t>неубывающей </a:t>
            </a:r>
            <a:r>
              <a:rPr lang="ru-RU" dirty="0"/>
              <a:t>пирамиды, то время работы будет равно </a:t>
            </a:r>
            <a:r>
              <a:rPr lang="en-US" i="1" dirty="0"/>
              <a:t>О (V Е</a:t>
            </a:r>
            <a:r>
              <a:rPr lang="en-US" dirty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ru-RU" dirty="0"/>
              <a:t>V), что предпочтительнее для разреженных графов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Можно также реализовать неубывающую очередь с </a:t>
            </a:r>
            <a:r>
              <a:rPr lang="ru-RU" dirty="0" smtClean="0"/>
              <a:t>приоритетами </a:t>
            </a:r>
            <a:r>
              <a:rPr lang="ru-RU" dirty="0"/>
              <a:t>как пирамиду Фибоначчи; в этом случае время работы алгоритма равно </a:t>
            </a:r>
            <a:r>
              <a:rPr lang="ru-RU" i="1" dirty="0"/>
              <a:t>0(</a:t>
            </a:r>
            <a:r>
              <a:rPr lang="en-US" i="1" dirty="0"/>
              <a:t>V</a:t>
            </a:r>
            <a:r>
              <a:rPr lang="ru-RU" i="1" baseline="30000" dirty="0"/>
              <a:t>2</a:t>
            </a:r>
            <a:r>
              <a:rPr lang="en-US" i="1" dirty="0" err="1"/>
              <a:t>lgV</a:t>
            </a:r>
            <a:r>
              <a:rPr lang="ru-RU" i="1" dirty="0"/>
              <a:t> + </a:t>
            </a:r>
            <a:r>
              <a:rPr lang="en-US" i="1" dirty="0"/>
              <a:t>VE</a:t>
            </a:r>
            <a:r>
              <a:rPr lang="ru-RU" i="1" dirty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8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/>
              <a:t>Точнее говоря, вычисляется последовательность матриц П</a:t>
            </a:r>
            <a:r>
              <a:rPr lang="en-US" sz="2600" baseline="30000" dirty="0" smtClean="0"/>
              <a:t>(0)</a:t>
            </a:r>
            <a:r>
              <a:rPr lang="ru-RU" sz="2600" dirty="0" smtClean="0"/>
              <a:t>, П</a:t>
            </a:r>
            <a:r>
              <a:rPr lang="en-US" sz="2600" baseline="30000" dirty="0" smtClean="0"/>
              <a:t>(1)</a:t>
            </a:r>
            <a:r>
              <a:rPr lang="ru-RU" sz="2600" dirty="0" smtClean="0"/>
              <a:t>,..., П</a:t>
            </a:r>
            <a:r>
              <a:rPr lang="en-US" sz="2600" baseline="30000" dirty="0" smtClean="0"/>
              <a:t>(n)</a:t>
            </a:r>
            <a:r>
              <a:rPr lang="ru-RU" sz="2600" dirty="0" smtClean="0"/>
              <a:t> </a:t>
            </a:r>
            <a:r>
              <a:rPr lang="en-US" sz="2600" dirty="0" smtClean="0"/>
              <a:t>, </a:t>
            </a:r>
            <a:r>
              <a:rPr lang="ru-RU" sz="2600" dirty="0" smtClean="0"/>
              <a:t>а элемент </a:t>
            </a:r>
            <a:r>
              <a:rPr lang="el-GR" sz="2600" dirty="0" smtClean="0"/>
              <a:t>π</a:t>
            </a:r>
            <a:r>
              <a:rPr lang="en-US" sz="2600" baseline="-25000" dirty="0" err="1" smtClean="0"/>
              <a:t>ij</a:t>
            </a:r>
            <a:r>
              <a:rPr lang="en-US" sz="2600" baseline="30000" dirty="0" smtClean="0"/>
              <a:t>(k) </a:t>
            </a:r>
            <a:r>
              <a:rPr lang="ru-RU" sz="2600" dirty="0" smtClean="0"/>
              <a:t>определяется как предшественник вершины </a:t>
            </a:r>
            <a:r>
              <a:rPr lang="en-US" sz="2600" i="1" dirty="0" smtClean="0"/>
              <a:t>j</a:t>
            </a:r>
            <a:r>
              <a:rPr lang="en-US" sz="2600" dirty="0" smtClean="0"/>
              <a:t> </a:t>
            </a:r>
            <a:r>
              <a:rPr lang="ru-RU" sz="2600" dirty="0" smtClean="0"/>
              <a:t>на кратчайшем пути из вершины </a:t>
            </a:r>
            <a:r>
              <a:rPr lang="en-US" sz="2600" dirty="0" err="1" smtClean="0"/>
              <a:t>i</a:t>
            </a:r>
            <a:r>
              <a:rPr lang="ru-RU" sz="2600" dirty="0" smtClean="0"/>
              <a:t>, все промежуточные вершины которого принадлежат множеству {1,2,..., </a:t>
            </a:r>
            <a:r>
              <a:rPr lang="ru-RU" sz="2600" i="1" dirty="0" smtClean="0"/>
              <a:t>к}.</a:t>
            </a:r>
            <a:endParaRPr lang="ru-RU" sz="2600" dirty="0" smtClean="0"/>
          </a:p>
          <a:p>
            <a:r>
              <a:rPr lang="ru-RU" sz="2600" dirty="0" smtClean="0"/>
              <a:t>Можно дать рекурсивное определение величины</a:t>
            </a:r>
            <a:r>
              <a:rPr lang="en-US" sz="2600" dirty="0" smtClean="0"/>
              <a:t> </a:t>
            </a:r>
            <a:r>
              <a:rPr lang="el-GR" sz="2600" dirty="0" smtClean="0"/>
              <a:t>π</a:t>
            </a:r>
            <a:r>
              <a:rPr lang="en-US" sz="2600" baseline="-25000" dirty="0" err="1" smtClean="0"/>
              <a:t>ij</a:t>
            </a:r>
            <a:r>
              <a:rPr lang="en-US" sz="2600" baseline="30000" dirty="0" smtClean="0"/>
              <a:t>(k)</a:t>
            </a:r>
            <a:r>
              <a:rPr lang="en-US" sz="2600" dirty="0" smtClean="0"/>
              <a:t>.  </a:t>
            </a:r>
            <a:r>
              <a:rPr lang="ru-RU" sz="2600" dirty="0" smtClean="0"/>
              <a:t>Если </a:t>
            </a:r>
            <a:r>
              <a:rPr lang="ru-RU" sz="2600" i="1" dirty="0" smtClean="0"/>
              <a:t>к</a:t>
            </a:r>
            <a:r>
              <a:rPr lang="ru-RU" sz="2600" dirty="0" smtClean="0"/>
              <a:t> = 0, то кратчайший путь из вершины </a:t>
            </a:r>
            <a:r>
              <a:rPr lang="en-US" sz="2600" i="1" dirty="0" err="1" smtClean="0"/>
              <a:t>i</a:t>
            </a:r>
            <a:r>
              <a:rPr lang="en-US" sz="2600" dirty="0" smtClean="0"/>
              <a:t> </a:t>
            </a:r>
            <a:r>
              <a:rPr lang="ru-RU" sz="2600" dirty="0" smtClean="0"/>
              <a:t>в вершину </a:t>
            </a:r>
            <a:r>
              <a:rPr lang="en-US" sz="2600" i="1" dirty="0" smtClean="0"/>
              <a:t>j</a:t>
            </a:r>
            <a:r>
              <a:rPr lang="en-US" sz="2600" dirty="0" smtClean="0"/>
              <a:t> </a:t>
            </a:r>
            <a:r>
              <a:rPr lang="ru-RU" sz="2600" dirty="0" smtClean="0"/>
              <a:t>не содержит промежуточных вершин. Таким образом,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2891" t="53119" r="13855" b="28170"/>
          <a:stretch>
            <a:fillRect/>
          </a:stretch>
        </p:blipFill>
        <p:spPr bwMode="auto">
          <a:xfrm>
            <a:off x="1428728" y="4929198"/>
            <a:ext cx="675089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1"/>
            <a:ext cx="8229600" cy="42862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Если при </a:t>
            </a:r>
            <a:r>
              <a:rPr lang="ru-RU" i="1" dirty="0" smtClean="0"/>
              <a:t>к ≥</a:t>
            </a:r>
            <a:r>
              <a:rPr lang="ru-RU" dirty="0" smtClean="0"/>
              <a:t> 1 получаем путь </a:t>
            </a:r>
            <a:r>
              <a:rPr lang="en-US" dirty="0" err="1" smtClean="0"/>
              <a:t>i</a:t>
            </a:r>
            <a:r>
              <a:rPr lang="en-US" dirty="0" smtClean="0"/>
              <a:t>→</a:t>
            </a:r>
            <a:r>
              <a:rPr lang="ru-RU" dirty="0" smtClean="0"/>
              <a:t> </a:t>
            </a:r>
            <a:r>
              <a:rPr lang="ru-RU" i="1" dirty="0" smtClean="0"/>
              <a:t>к</a:t>
            </a:r>
            <a:r>
              <a:rPr lang="en-US" dirty="0" smtClean="0"/>
              <a:t> →</a:t>
            </a:r>
            <a:r>
              <a:rPr lang="ru-RU" i="1" dirty="0" smtClean="0"/>
              <a:t> </a:t>
            </a:r>
            <a:r>
              <a:rPr lang="en-US" i="1" dirty="0" smtClean="0"/>
              <a:t>j</a:t>
            </a:r>
            <a:r>
              <a:rPr lang="ru-RU" i="1" dirty="0" smtClean="0"/>
              <a:t>,</a:t>
            </a:r>
            <a:r>
              <a:rPr lang="ru-RU" dirty="0" smtClean="0"/>
              <a:t> где </a:t>
            </a:r>
            <a:r>
              <a:rPr lang="ru-RU" i="1" dirty="0" smtClean="0"/>
              <a:t>к ≠ </a:t>
            </a:r>
            <a:r>
              <a:rPr lang="en-US" i="1" dirty="0" smtClean="0"/>
              <a:t>j</a:t>
            </a:r>
            <a:r>
              <a:rPr lang="ru-RU" i="1" dirty="0" smtClean="0"/>
              <a:t>,</a:t>
            </a:r>
            <a:r>
              <a:rPr lang="ru-RU" dirty="0" smtClean="0"/>
              <a:t> то выбранный нами предшественник вершины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совпадает с выбранным предшественником этой же вершины на кратчайшем пути из вершины </a:t>
            </a:r>
            <a:r>
              <a:rPr lang="ru-RU" i="1" dirty="0" smtClean="0"/>
              <a:t>к,</a:t>
            </a:r>
            <a:r>
              <a:rPr lang="ru-RU" dirty="0" smtClean="0"/>
              <a:t> все промежуточные вершины которого принадлежат множеству {1,2,..., </a:t>
            </a:r>
            <a:r>
              <a:rPr lang="ru-RU" i="1" dirty="0" smtClean="0"/>
              <a:t>к</a:t>
            </a:r>
            <a:r>
              <a:rPr lang="ru-RU" dirty="0" smtClean="0"/>
              <a:t> — 1}.</a:t>
            </a:r>
            <a:endParaRPr lang="en-US" dirty="0" smtClean="0"/>
          </a:p>
          <a:p>
            <a:r>
              <a:rPr lang="ru-RU" dirty="0" smtClean="0"/>
              <a:t> В противном случае выбира­ется тот же предшественник вершины </a:t>
            </a:r>
            <a:r>
              <a:rPr lang="en-US" i="1" dirty="0" smtClean="0"/>
              <a:t>j</a:t>
            </a:r>
            <a:r>
              <a:rPr lang="ru-RU" i="1" dirty="0" smtClean="0"/>
              <a:t>,</a:t>
            </a:r>
            <a:r>
              <a:rPr lang="ru-RU" dirty="0" smtClean="0"/>
              <a:t> который выбран на кратчайшем пути из вершины </a:t>
            </a:r>
            <a:r>
              <a:rPr lang="en-US" dirty="0" err="1" smtClean="0"/>
              <a:t>i</a:t>
            </a:r>
            <a:r>
              <a:rPr lang="ru-RU" dirty="0" smtClean="0"/>
              <a:t>, у которого все промежуточные вершины принадлежат множеству {1,2,...,</a:t>
            </a:r>
            <a:r>
              <a:rPr lang="en-US" dirty="0" smtClean="0"/>
              <a:t>k</a:t>
            </a:r>
            <a:r>
              <a:rPr lang="ru-RU" dirty="0" smtClean="0"/>
              <a:t>— 1}.</a:t>
            </a:r>
            <a:endParaRPr lang="en-US" dirty="0" smtClean="0"/>
          </a:p>
          <a:p>
            <a:r>
              <a:rPr lang="ru-RU" dirty="0" smtClean="0"/>
              <a:t> Выражаясь формально, при </a:t>
            </a:r>
            <a:r>
              <a:rPr lang="ru-RU" i="1" dirty="0" smtClean="0"/>
              <a:t>к</a:t>
            </a:r>
            <a:r>
              <a:rPr lang="ru-RU" dirty="0" smtClean="0"/>
              <a:t> </a:t>
            </a:r>
            <a:r>
              <a:rPr lang="ru-RU" i="1" dirty="0" smtClean="0"/>
              <a:t>≥</a:t>
            </a:r>
            <a:r>
              <a:rPr lang="ru-RU" dirty="0" smtClean="0"/>
              <a:t> 1: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13855" t="54678" r="18875" b="23492"/>
          <a:stretch>
            <a:fillRect/>
          </a:stretch>
        </p:blipFill>
        <p:spPr bwMode="auto">
          <a:xfrm>
            <a:off x="714348" y="4857760"/>
            <a:ext cx="7950029" cy="166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отличие от алгоритмов поиска кратчайшего пути из фиксированного истока, в которых предполагается, что представление графа имеет вид списка смежных вершин, в большей части представленных </a:t>
            </a:r>
            <a:r>
              <a:rPr lang="ru-RU" dirty="0" smtClean="0"/>
              <a:t>алгоритмов используется </a:t>
            </a:r>
            <a:r>
              <a:rPr lang="ru-RU" dirty="0"/>
              <a:t>представление в виде матрицы смежности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удобства предполагается, что вершины пронумерованы как 1,2</a:t>
            </a:r>
            <a:r>
              <a:rPr lang="ru-RU" dirty="0" smtClean="0"/>
              <a:t>,..., |</a:t>
            </a:r>
            <a:r>
              <a:rPr lang="en-US" dirty="0" smtClean="0"/>
              <a:t>V</a:t>
            </a:r>
            <a:r>
              <a:rPr lang="ru-RU" dirty="0" smtClean="0"/>
              <a:t>|, </a:t>
            </a:r>
            <a:r>
              <a:rPr lang="ru-RU" dirty="0"/>
              <a:t>поэтому в роли входных данных выступает матрица </a:t>
            </a:r>
            <a:r>
              <a:rPr lang="en-US" i="1" dirty="0"/>
              <a:t>W</a:t>
            </a:r>
            <a:r>
              <a:rPr lang="en-US" dirty="0"/>
              <a:t> </a:t>
            </a:r>
            <a:r>
              <a:rPr lang="ru-RU" dirty="0"/>
              <a:t>размером </a:t>
            </a:r>
            <a:r>
              <a:rPr lang="en-US" i="1" dirty="0" smtClean="0"/>
              <a:t>n</a:t>
            </a:r>
            <a:r>
              <a:rPr lang="ru-RU" dirty="0" smtClean="0"/>
              <a:t> </a:t>
            </a:r>
            <a:r>
              <a:rPr lang="ru-RU" dirty="0" err="1"/>
              <a:t>х</a:t>
            </a:r>
            <a:r>
              <a:rPr lang="ru-RU" dirty="0"/>
              <a:t> </a:t>
            </a:r>
            <a:r>
              <a:rPr lang="en-US" dirty="0" smtClean="0"/>
              <a:t>n</a:t>
            </a:r>
            <a:r>
              <a:rPr lang="ru-RU" dirty="0" smtClean="0"/>
              <a:t>, </a:t>
            </a:r>
            <a:r>
              <a:rPr lang="ru-RU" dirty="0"/>
              <a:t>представляющая веса ребер ориентированного графа </a:t>
            </a:r>
            <a:r>
              <a:rPr lang="en-US" i="1" dirty="0"/>
              <a:t>G = </a:t>
            </a:r>
            <a:r>
              <a:rPr lang="ru-RU" i="1" dirty="0"/>
              <a:t>(</a:t>
            </a:r>
            <a:r>
              <a:rPr lang="en-US" i="1" dirty="0"/>
              <a:t>V</a:t>
            </a:r>
            <a:r>
              <a:rPr lang="ru-RU" i="1" dirty="0"/>
              <a:t>,</a:t>
            </a:r>
            <a:r>
              <a:rPr lang="en-US" i="1" dirty="0"/>
              <a:t>E</a:t>
            </a:r>
            <a:r>
              <a:rPr lang="ru-RU" i="1" dirty="0"/>
              <a:t>) </a:t>
            </a:r>
            <a:r>
              <a:rPr lang="en-US" i="1" dirty="0"/>
              <a:t>с </a:t>
            </a:r>
            <a:r>
              <a:rPr lang="en-US" i="1" dirty="0" smtClean="0"/>
              <a:t>n</a:t>
            </a:r>
            <a:r>
              <a:rPr lang="ru-RU" dirty="0" smtClean="0"/>
              <a:t> </a:t>
            </a:r>
            <a:r>
              <a:rPr lang="ru-RU" dirty="0"/>
              <a:t>вершинами.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0052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предполагается, что входной граф не содержит циклов с отрицательным весом.</a:t>
            </a:r>
          </a:p>
          <a:p>
            <a:r>
              <a:rPr lang="ru-RU" dirty="0" smtClean="0"/>
              <a:t>Выходные данные алгоритмов, предназначенных для поиска кратчайших путей между всеми парами вершин, имеют вид матрицы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i="1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ij</a:t>
            </a:r>
            <a:r>
              <a:rPr lang="ru-RU" dirty="0" smtClean="0"/>
              <a:t>) размером </a:t>
            </a:r>
            <a:r>
              <a:rPr lang="en-US" i="1" dirty="0" smtClean="0"/>
              <a:t>n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i="1" dirty="0" smtClean="0"/>
              <a:t>n,</a:t>
            </a:r>
            <a:r>
              <a:rPr lang="ru-RU" dirty="0" smtClean="0"/>
              <a:t> где элемент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ij</a:t>
            </a:r>
            <a:r>
              <a:rPr lang="en-US" dirty="0" smtClean="0"/>
              <a:t> </a:t>
            </a:r>
            <a:r>
              <a:rPr lang="ru-RU" dirty="0" smtClean="0"/>
              <a:t>содержит вес кратчайшего пути из вершины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вершину </a:t>
            </a:r>
            <a:r>
              <a:rPr lang="en-US" i="1" dirty="0" smtClean="0"/>
              <a:t>j.</a:t>
            </a:r>
          </a:p>
          <a:p>
            <a:r>
              <a:rPr lang="en-US" dirty="0" smtClean="0"/>
              <a:t> </a:t>
            </a:r>
            <a:r>
              <a:rPr lang="ru-RU" dirty="0" smtClean="0"/>
              <a:t>Другими словами, если обозначить через </a:t>
            </a:r>
            <a:r>
              <a:rPr lang="el-GR" i="1" dirty="0" smtClean="0"/>
              <a:t>δ</a:t>
            </a:r>
            <a:r>
              <a:rPr lang="en-US" i="1" dirty="0" smtClean="0"/>
              <a:t>(</a:t>
            </a:r>
            <a:r>
              <a:rPr lang="en-US" i="1" dirty="0" err="1" smtClean="0"/>
              <a:t>i,j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кратчайший путь из вершины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 вершину </a:t>
            </a:r>
            <a:r>
              <a:rPr lang="en-US" i="1" dirty="0" smtClean="0"/>
              <a:t>j</a:t>
            </a:r>
            <a:r>
              <a:rPr lang="ru-RU" dirty="0" smtClean="0"/>
              <a:t>, то по завершении алгоритма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= </a:t>
            </a:r>
            <a:r>
              <a:rPr lang="el-GR" i="1" dirty="0" smtClean="0"/>
              <a:t>δ</a:t>
            </a:r>
            <a:r>
              <a:rPr lang="en-US" i="1" dirty="0" smtClean="0"/>
              <a:t> (</a:t>
            </a:r>
            <a:r>
              <a:rPr lang="en-US" i="1" dirty="0" err="1" smtClean="0"/>
              <a:t>i</a:t>
            </a:r>
            <a:r>
              <a:rPr lang="en-US" i="1" dirty="0" smtClean="0"/>
              <a:t>, j).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644" t="61392" r="22138" b="22237"/>
          <a:stretch>
            <a:fillRect/>
          </a:stretch>
        </p:blipFill>
        <p:spPr bwMode="auto">
          <a:xfrm>
            <a:off x="0" y="642918"/>
            <a:ext cx="875115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Другими словами, </a:t>
            </a:r>
            <a:r>
              <a:rPr lang="en-US" sz="2400" i="1" dirty="0"/>
              <a:t>W =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ij</a:t>
            </a:r>
            <a:r>
              <a:rPr lang="ru-RU" sz="2400" dirty="0"/>
              <a:t>), где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15306" y="200024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Чтобы решить задачу о поиске кратчайших путей между всеми парами вершин со входной матрицей смежности, необходимо вычислить не только вес каждого из кратчайших путей, но также и </a:t>
            </a:r>
            <a:r>
              <a:rPr lang="ru-RU" b="1" i="1" dirty="0" smtClean="0"/>
              <a:t>матрицу предшествования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predecessor matrix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 = (</a:t>
            </a:r>
            <a:r>
              <a:rPr lang="el-GR" i="1" dirty="0" smtClean="0"/>
              <a:t>π</a:t>
            </a:r>
            <a:r>
              <a:rPr lang="en-US" i="1" baseline="-25000" dirty="0" err="1" smtClean="0"/>
              <a:t>ij</a:t>
            </a:r>
            <a:r>
              <a:rPr lang="ru-RU" dirty="0" smtClean="0"/>
              <a:t>), где величина </a:t>
            </a:r>
            <a:r>
              <a:rPr lang="el-GR" i="1" dirty="0" smtClean="0"/>
              <a:t>π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</a:t>
            </a:r>
            <a:r>
              <a:rPr lang="ru-RU" dirty="0" smtClean="0"/>
              <a:t>- имеет значение </a:t>
            </a:r>
            <a:r>
              <a:rPr lang="en-US" dirty="0" smtClean="0"/>
              <a:t>NIL</a:t>
            </a:r>
            <a:r>
              <a:rPr lang="ru-RU" dirty="0" smtClean="0"/>
              <a:t>, если </a:t>
            </a:r>
            <a:r>
              <a:rPr lang="en-US" i="1" dirty="0" err="1" smtClean="0"/>
              <a:t>i</a:t>
            </a:r>
            <a:r>
              <a:rPr lang="en-US" i="1" dirty="0" smtClean="0"/>
              <a:t> = j</a:t>
            </a:r>
            <a:r>
              <a:rPr lang="en-US" dirty="0" smtClean="0"/>
              <a:t> </a:t>
            </a:r>
            <a:r>
              <a:rPr lang="ru-RU" dirty="0" smtClean="0"/>
              <a:t>или путь из вершины </a:t>
            </a:r>
            <a:r>
              <a:rPr lang="en-US" i="1" dirty="0" err="1" smtClean="0"/>
              <a:t>i</a:t>
            </a:r>
            <a:r>
              <a:rPr lang="ru-RU" dirty="0" smtClean="0"/>
              <a:t> в вершину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отсутствует; в противном случае </a:t>
            </a:r>
            <a:r>
              <a:rPr lang="el-GR" i="1" dirty="0" smtClean="0"/>
              <a:t>π</a:t>
            </a:r>
            <a:r>
              <a:rPr lang="en-US" i="1" baseline="-25000" dirty="0" err="1" smtClean="0"/>
              <a:t>ij</a:t>
            </a:r>
            <a:r>
              <a:rPr lang="ru-RU" dirty="0" smtClean="0"/>
              <a:t> — предшественник вершины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на некотором кратчайшем пути из вершины </a:t>
            </a:r>
            <a:r>
              <a:rPr lang="en-US" dirty="0" err="1" smtClean="0"/>
              <a:t>i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543956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Если </a:t>
            </a:r>
            <a:r>
              <a:rPr lang="en-US" i="1" dirty="0" smtClean="0"/>
              <a:t>G</a:t>
            </a:r>
            <a:r>
              <a:rPr lang="el-GR" i="1" baseline="-25000" dirty="0" smtClean="0"/>
              <a:t>π</a:t>
            </a:r>
            <a:r>
              <a:rPr lang="en-US" i="1" baseline="-25000" dirty="0" smtClean="0"/>
              <a:t>,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 дерево кратчайших путей, то приведенная ниже процедура, представляющая собой модифицированную версию описанной ранее процедуры </a:t>
            </a:r>
            <a:r>
              <a:rPr lang="en-US" b="1" cap="small" dirty="0" smtClean="0"/>
              <a:t>Print</a:t>
            </a:r>
            <a:r>
              <a:rPr lang="ru-RU" b="1" cap="small" dirty="0" smtClean="0"/>
              <a:t>_</a:t>
            </a:r>
            <a:r>
              <a:rPr lang="en-US" b="1" cap="small" dirty="0" smtClean="0"/>
              <a:t>Path, </a:t>
            </a:r>
            <a:r>
              <a:rPr lang="ru-RU" dirty="0" smtClean="0"/>
              <a:t>выводит кратчайший путь из вершины </a:t>
            </a:r>
            <a:r>
              <a:rPr lang="en-US" i="1" dirty="0" err="1" smtClean="0"/>
              <a:t>i</a:t>
            </a:r>
            <a:r>
              <a:rPr lang="ru-RU" dirty="0" smtClean="0"/>
              <a:t> в вершину </a:t>
            </a:r>
            <a:r>
              <a:rPr lang="en-US" i="1" dirty="0" smtClean="0"/>
              <a:t>j</a:t>
            </a:r>
            <a:r>
              <a:rPr lang="ru-RU" i="1" dirty="0" smtClean="0"/>
              <a:t>:</a:t>
            </a:r>
            <a:endParaRPr lang="en-US" i="1" dirty="0" smtClean="0"/>
          </a:p>
          <a:p>
            <a:endParaRPr lang="ru-RU" dirty="0" smtClean="0"/>
          </a:p>
          <a:p>
            <a:pPr>
              <a:buNone/>
            </a:pPr>
            <a:r>
              <a:rPr lang="en-US" cap="small" dirty="0" err="1" smtClean="0"/>
              <a:t>Print_All_Pairs_Shortest_Path</a:t>
            </a:r>
            <a:r>
              <a:rPr lang="en-US" cap="small" dirty="0" smtClean="0"/>
              <a:t>(</a:t>
            </a:r>
            <a:r>
              <a:rPr lang="ru-RU" cap="small" dirty="0" smtClean="0"/>
              <a:t>П</a:t>
            </a:r>
            <a:r>
              <a:rPr lang="en-US" cap="small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j)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smtClean="0"/>
              <a:t>if </a:t>
            </a:r>
            <a:r>
              <a:rPr lang="en-US" i="1" dirty="0" err="1" smtClean="0"/>
              <a:t>i</a:t>
            </a:r>
            <a:r>
              <a:rPr lang="en-US" i="1" dirty="0" smtClean="0"/>
              <a:t> = j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then </a:t>
            </a:r>
            <a:r>
              <a:rPr lang="en-US" dirty="0" smtClean="0"/>
              <a:t>print </a:t>
            </a:r>
            <a:r>
              <a:rPr lang="en-US" dirty="0" err="1" smtClean="0"/>
              <a:t>i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else if </a:t>
            </a:r>
            <a:r>
              <a:rPr lang="el-GR" i="1" dirty="0" smtClean="0"/>
              <a:t>π</a:t>
            </a:r>
            <a:r>
              <a:rPr lang="en-US" i="1" baseline="-25000" dirty="0" err="1" smtClean="0"/>
              <a:t>ij</a:t>
            </a:r>
            <a:r>
              <a:rPr lang="ru-RU" dirty="0" smtClean="0"/>
              <a:t> </a:t>
            </a:r>
            <a:r>
              <a:rPr lang="en-US" i="1" dirty="0" smtClean="0"/>
              <a:t>=</a:t>
            </a:r>
            <a:r>
              <a:rPr lang="en-US" dirty="0" smtClean="0"/>
              <a:t>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        then </a:t>
            </a:r>
            <a:r>
              <a:rPr lang="en-US" dirty="0" smtClean="0"/>
              <a:t>print</a:t>
            </a:r>
            <a:r>
              <a:rPr lang="ru-RU" dirty="0" smtClean="0"/>
              <a:t> “</a:t>
            </a:r>
            <a:r>
              <a:rPr lang="en-US" dirty="0" smtClean="0"/>
              <a:t>He </a:t>
            </a:r>
            <a:r>
              <a:rPr lang="ru-RU" dirty="0" smtClean="0"/>
              <a:t>существует пути из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i="1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en-US" i="1" dirty="0" smtClean="0"/>
              <a:t>j</a:t>
            </a:r>
            <a:r>
              <a:rPr lang="ru-RU" dirty="0" smtClean="0"/>
              <a:t>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else </a:t>
            </a:r>
            <a:r>
              <a:rPr lang="en-US" cap="small" dirty="0" err="1" smtClean="0"/>
              <a:t>Print_All_Pairs_Shortest_Path</a:t>
            </a:r>
            <a:r>
              <a:rPr lang="en-US" cap="small" dirty="0" smtClean="0"/>
              <a:t>(</a:t>
            </a:r>
            <a:r>
              <a:rPr lang="ru-RU" cap="small" dirty="0" smtClean="0"/>
              <a:t>П</a:t>
            </a:r>
            <a:r>
              <a:rPr lang="en-US" cap="small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l-GR" i="1" dirty="0" smtClean="0"/>
              <a:t>π</a:t>
            </a:r>
            <a:r>
              <a:rPr lang="en-US" i="1" baseline="-25000" dirty="0" err="1" smtClean="0"/>
              <a:t>ij</a:t>
            </a:r>
            <a:r>
              <a:rPr lang="ru-RU" dirty="0" smtClean="0"/>
              <a:t> </a:t>
            </a:r>
            <a:r>
              <a:rPr lang="en-US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print </a:t>
            </a:r>
            <a:r>
              <a:rPr lang="en-US" i="1" dirty="0" smtClean="0"/>
              <a:t>j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о кратчайших путях и умножение матриц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Рассмотрим алгоритм, предназначенный для решения задачи о поиске кратчайших путей между всеми парами вершин в ориентированном графе </a:t>
            </a:r>
            <a:r>
              <a:rPr lang="en-US" i="1" dirty="0" smtClean="0"/>
              <a:t>G = (V,E).</a:t>
            </a:r>
            <a:endParaRPr lang="ru-RU" i="1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В каждом основном цикле будет вызываться операция, очень напоминающая матричное умножение, поэтому такой алгоритм будет напоминать многократное умножение матриц.</a:t>
            </a:r>
            <a:endParaRPr lang="en-US" dirty="0" smtClean="0"/>
          </a:p>
          <a:p>
            <a:r>
              <a:rPr lang="ru-RU" dirty="0" smtClean="0"/>
              <a:t> Начнем с того, что разработаем для решения задачи о кратчайших путях между всеми парами вершин алгоритм со временем работы </a:t>
            </a:r>
            <a:r>
              <a:rPr lang="el-GR" dirty="0" smtClean="0"/>
              <a:t>θ</a:t>
            </a:r>
            <a:r>
              <a:rPr lang="ru-RU" dirty="0" smtClean="0"/>
              <a:t> </a:t>
            </a:r>
            <a:r>
              <a:rPr lang="en-US" i="1" dirty="0" smtClean="0"/>
              <a:t>(V</a:t>
            </a:r>
            <a:r>
              <a:rPr lang="en-US" i="1" baseline="30000" dirty="0" smtClean="0"/>
              <a:t>4</a:t>
            </a:r>
            <a:r>
              <a:rPr lang="en-US" i="1" dirty="0" smtClean="0"/>
              <a:t>), </a:t>
            </a:r>
            <a:r>
              <a:rPr lang="ru-RU" dirty="0" smtClean="0"/>
              <a:t>после чего улучшим этот показатель до величины </a:t>
            </a:r>
            <a:r>
              <a:rPr lang="el-GR" dirty="0" smtClean="0"/>
              <a:t>θ</a:t>
            </a:r>
            <a:r>
              <a:rPr lang="ru-RU" dirty="0" smtClean="0"/>
              <a:t> </a:t>
            </a:r>
            <a:r>
              <a:rPr lang="en-US" i="1" dirty="0" smtClean="0"/>
              <a:t>(V</a:t>
            </a:r>
            <a:r>
              <a:rPr lang="ru-RU" baseline="30000" dirty="0" smtClean="0"/>
              <a:t>3</a:t>
            </a:r>
            <a:r>
              <a:rPr lang="ru-RU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V).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Вычисление весов кратчайших путей в восходящем порядке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Используя в качестве входной матрицу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= (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ij</a:t>
            </a:r>
            <a:r>
              <a:rPr lang="ru-RU" dirty="0" smtClean="0"/>
              <a:t> ), вычислим ряд матриц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1</a:t>
            </a:r>
            <a:r>
              <a:rPr lang="ru-RU" baseline="30000" dirty="0" smtClean="0"/>
              <a:t>)</a:t>
            </a:r>
            <a:r>
              <a:rPr lang="ru-RU" dirty="0" smtClean="0"/>
              <a:t>,</a:t>
            </a:r>
            <a:r>
              <a:rPr lang="en-US" dirty="0" smtClean="0"/>
              <a:t> 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2</a:t>
            </a:r>
            <a:r>
              <a:rPr lang="ru-RU" baseline="30000" dirty="0" smtClean="0"/>
              <a:t>)</a:t>
            </a:r>
            <a:r>
              <a:rPr lang="en-US" dirty="0" smtClean="0"/>
              <a:t>,</a:t>
            </a:r>
            <a:r>
              <a:rPr lang="ru-RU" dirty="0" smtClean="0"/>
              <a:t>...,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n-1</a:t>
            </a:r>
            <a:r>
              <a:rPr lang="ru-RU" baseline="30000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где для </a:t>
            </a:r>
            <a:r>
              <a:rPr lang="en-US" i="1" dirty="0" smtClean="0"/>
              <a:t>т</a:t>
            </a:r>
            <a:r>
              <a:rPr lang="ru-RU" dirty="0" smtClean="0"/>
              <a:t> = 1,2,..., </a:t>
            </a:r>
            <a:r>
              <a:rPr lang="en-US" i="1" dirty="0" smtClean="0"/>
              <a:t>n —</a:t>
            </a:r>
            <a:r>
              <a:rPr lang="ru-RU" dirty="0" smtClean="0"/>
              <a:t> 1 имеем </a:t>
            </a:r>
            <a:r>
              <a:rPr lang="en-US" i="1" dirty="0" smtClean="0"/>
              <a:t>L</a:t>
            </a:r>
            <a:r>
              <a:rPr lang="ru-RU" dirty="0" smtClean="0"/>
              <a:t>(</a:t>
            </a:r>
            <a:r>
              <a:rPr lang="en-US" baseline="30000" dirty="0" smtClean="0"/>
              <a:t>m</a:t>
            </a:r>
            <a:r>
              <a:rPr lang="ru-RU" dirty="0" smtClean="0"/>
              <a:t>) =</a:t>
            </a:r>
            <a:r>
              <a:rPr lang="en-US" dirty="0" smtClean="0"/>
              <a:t>(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ij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</a:t>
            </a:r>
            <a:r>
              <a:rPr lang="en-US" dirty="0" smtClean="0"/>
              <a:t>)</a:t>
            </a:r>
            <a:r>
              <a:rPr lang="en-US" i="1" dirty="0" smtClean="0"/>
              <a:t> .</a:t>
            </a:r>
          </a:p>
          <a:p>
            <a:r>
              <a:rPr lang="ru-RU" dirty="0" smtClean="0"/>
              <a:t> Конечная</a:t>
            </a:r>
            <a:r>
              <a:rPr lang="en-US" dirty="0" smtClean="0"/>
              <a:t> </a:t>
            </a:r>
            <a:r>
              <a:rPr lang="ru-RU" dirty="0" smtClean="0"/>
              <a:t>матрица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n-1</a:t>
            </a:r>
            <a:r>
              <a:rPr lang="ru-RU" baseline="30000" dirty="0" smtClean="0"/>
              <a:t>)</a:t>
            </a:r>
            <a:r>
              <a:rPr lang="ru-RU" dirty="0" smtClean="0"/>
              <a:t> содержит фактический вес каждого из кратчайших путей.</a:t>
            </a:r>
            <a:endParaRPr lang="en-US" dirty="0" smtClean="0"/>
          </a:p>
          <a:p>
            <a:r>
              <a:rPr lang="ru-RU" dirty="0" smtClean="0"/>
              <a:t> Заметим, что для всех вершин </a:t>
            </a:r>
            <a:r>
              <a:rPr lang="en-US" i="1" dirty="0" err="1" smtClean="0"/>
              <a:t>i,j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i="1" dirty="0" smtClean="0"/>
              <a:t>V</a:t>
            </a:r>
            <a:r>
              <a:rPr lang="ru-RU" dirty="0" smtClean="0"/>
              <a:t> выполняется равенство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ij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 </a:t>
            </a:r>
            <a:r>
              <a:rPr lang="ru-RU" dirty="0" smtClean="0"/>
              <a:t>=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ij</a:t>
            </a:r>
            <a:r>
              <a:rPr lang="ru-RU" dirty="0" smtClean="0"/>
              <a:t>, так что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1</a:t>
            </a:r>
            <a:r>
              <a:rPr lang="ru-RU" baseline="30000" dirty="0" smtClean="0"/>
              <a:t>)</a:t>
            </a:r>
            <a:r>
              <a:rPr lang="ru-RU" dirty="0" smtClean="0"/>
              <a:t> = </a:t>
            </a:r>
            <a:r>
              <a:rPr lang="en-US" i="1" dirty="0" smtClean="0"/>
              <a:t>W</a:t>
            </a:r>
            <a:endParaRPr lang="ru-RU" i="1" dirty="0" smtClean="0"/>
          </a:p>
          <a:p>
            <a:r>
              <a:rPr lang="ru-RU" dirty="0" smtClean="0"/>
              <a:t>Сердцем алгоритма является приведенная ниже процедура, которая на основе заданных матриц</a:t>
            </a:r>
            <a:r>
              <a:rPr lang="en-US" dirty="0" smtClean="0"/>
              <a:t> 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m-1</a:t>
            </a:r>
            <a:r>
              <a:rPr lang="ru-RU" baseline="30000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вычисляет и возвращает матрицу </a:t>
            </a:r>
            <a:r>
              <a:rPr lang="en-US" dirty="0" smtClean="0"/>
              <a:t>L</a:t>
            </a:r>
            <a:r>
              <a:rPr lang="ru-RU" baseline="30000" dirty="0" smtClean="0"/>
              <a:t>(</a:t>
            </a:r>
            <a:r>
              <a:rPr lang="en-US" baseline="30000" dirty="0" smtClean="0"/>
              <a:t>m</a:t>
            </a:r>
            <a:r>
              <a:rPr lang="ru-RU" baseline="30000" dirty="0" smtClean="0"/>
              <a:t>)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 Другими словами, она расширяет вычисленные на текущий момент кратчайшие пути, добавляя в них еще по одному ребру.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2738</Words>
  <Application>Microsoft Office PowerPoint</Application>
  <PresentationFormat>Экран (4:3)</PresentationFormat>
  <Paragraphs>161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Кратчайшие пути между всеми парами вершин</vt:lpstr>
      <vt:lpstr>Слайд 2</vt:lpstr>
      <vt:lpstr>Слайд 3</vt:lpstr>
      <vt:lpstr>Слайд 4</vt:lpstr>
      <vt:lpstr>Слайд 5</vt:lpstr>
      <vt:lpstr>Слайд 6</vt:lpstr>
      <vt:lpstr>Слайд 7</vt:lpstr>
      <vt:lpstr>Задача о кратчайших путях и умножение матриц</vt:lpstr>
      <vt:lpstr>Вычисление весов кратчайших путей в восходящем порядке</vt:lpstr>
      <vt:lpstr>Слайд 10</vt:lpstr>
      <vt:lpstr>Слайд 11</vt:lpstr>
      <vt:lpstr>Слайд 12</vt:lpstr>
      <vt:lpstr>Слайд 13</vt:lpstr>
      <vt:lpstr>Слайд 14</vt:lpstr>
      <vt:lpstr>Улучшение времени работы</vt:lpstr>
      <vt:lpstr>Слайд 16</vt:lpstr>
      <vt:lpstr>Слайд 17</vt:lpstr>
      <vt:lpstr>Алгоритм Флойда-Варшалла</vt:lpstr>
      <vt:lpstr>Структура кратчайшего пути</vt:lpstr>
      <vt:lpstr>Слайд 20</vt:lpstr>
      <vt:lpstr>Слайд 21</vt:lpstr>
      <vt:lpstr>Слайд 22</vt:lpstr>
      <vt:lpstr>Рекурсивное решение задачи о кратчайших путях между всеми парами вершин</vt:lpstr>
      <vt:lpstr>Слайд 24</vt:lpstr>
      <vt:lpstr>Вычисление весов кратчайших путей в восходящем порядке</vt:lpstr>
      <vt:lpstr>Слайд 26</vt:lpstr>
      <vt:lpstr>Слайд 27</vt:lpstr>
      <vt:lpstr>Слайд 28</vt:lpstr>
      <vt:lpstr>Построение кратчайшего пути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Кратчайшие пути между всеми парами вершин</dc:title>
  <dc:creator>Alexander</dc:creator>
  <cp:lastModifiedBy>Alexander</cp:lastModifiedBy>
  <cp:revision>46</cp:revision>
  <dcterms:created xsi:type="dcterms:W3CDTF">2013-04-24T11:37:11Z</dcterms:created>
  <dcterms:modified xsi:type="dcterms:W3CDTF">2013-04-29T08:52:02Z</dcterms:modified>
</cp:coreProperties>
</file>