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7"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5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7E450CE-79C8-4A8E-BFAF-12B15C982CC4}" type="datetimeFigureOut">
              <a:rPr lang="ru-RU" smtClean="0"/>
              <a:pPr/>
              <a:t>27.05.2013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E5DA3D-7905-47F4-9D4E-5A48A8ADDFA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E450CE-79C8-4A8E-BFAF-12B15C982CC4}" type="datetimeFigureOut">
              <a:rPr lang="ru-RU" smtClean="0"/>
              <a:pPr/>
              <a:t>27.05.2013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E5DA3D-7905-47F4-9D4E-5A48A8ADDFA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E450CE-79C8-4A8E-BFAF-12B15C982CC4}" type="datetimeFigureOut">
              <a:rPr lang="ru-RU" smtClean="0"/>
              <a:pPr/>
              <a:t>27.05.2013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E5DA3D-7905-47F4-9D4E-5A48A8ADDFA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E450CE-79C8-4A8E-BFAF-12B15C982CC4}" type="datetimeFigureOut">
              <a:rPr lang="ru-RU" smtClean="0"/>
              <a:pPr/>
              <a:t>27.05.2013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E5DA3D-7905-47F4-9D4E-5A48A8ADDFA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7E450CE-79C8-4A8E-BFAF-12B15C982CC4}" type="datetimeFigureOut">
              <a:rPr lang="ru-RU" smtClean="0"/>
              <a:pPr/>
              <a:t>27.05.2013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E5DA3D-7905-47F4-9D4E-5A48A8ADDFA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7E450CE-79C8-4A8E-BFAF-12B15C982CC4}" type="datetimeFigureOut">
              <a:rPr lang="ru-RU" smtClean="0"/>
              <a:pPr/>
              <a:t>27.05.2013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E5DA3D-7905-47F4-9D4E-5A48A8ADDFA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7E450CE-79C8-4A8E-BFAF-12B15C982CC4}" type="datetimeFigureOut">
              <a:rPr lang="ru-RU" smtClean="0"/>
              <a:pPr/>
              <a:t>27.05.2013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4E5DA3D-7905-47F4-9D4E-5A48A8ADDFA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7E450CE-79C8-4A8E-BFAF-12B15C982CC4}" type="datetimeFigureOut">
              <a:rPr lang="ru-RU" smtClean="0"/>
              <a:pPr/>
              <a:t>27.05.2013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4E5DA3D-7905-47F4-9D4E-5A48A8ADDFA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7E450CE-79C8-4A8E-BFAF-12B15C982CC4}" type="datetimeFigureOut">
              <a:rPr lang="ru-RU" smtClean="0"/>
              <a:pPr/>
              <a:t>27.05.2013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4E5DA3D-7905-47F4-9D4E-5A48A8ADDFA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7E450CE-79C8-4A8E-BFAF-12B15C982CC4}" type="datetimeFigureOut">
              <a:rPr lang="ru-RU" smtClean="0"/>
              <a:pPr/>
              <a:t>27.05.2013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E5DA3D-7905-47F4-9D4E-5A48A8ADDFA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7E450CE-79C8-4A8E-BFAF-12B15C982CC4}" type="datetimeFigureOut">
              <a:rPr lang="ru-RU" smtClean="0"/>
              <a:pPr/>
              <a:t>27.05.2013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E5DA3D-7905-47F4-9D4E-5A48A8ADDFA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450CE-79C8-4A8E-BFAF-12B15C982CC4}" type="datetimeFigureOut">
              <a:rPr lang="ru-RU" smtClean="0"/>
              <a:pPr/>
              <a:t>27.05.2013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5DA3D-7905-47F4-9D4E-5A48A8ADDFA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t>Биномиальные пирамиды</a:t>
            </a:r>
          </a:p>
        </p:txBody>
      </p:sp>
      <p:sp>
        <p:nvSpPr>
          <p:cNvPr id="3" name="Подзаголовок 2"/>
          <p:cNvSpPr>
            <a:spLocks noGrp="1"/>
          </p:cNvSpPr>
          <p:nvPr>
            <p:ph type="subTitle" idx="1"/>
          </p:nvPr>
        </p:nvSpPr>
        <p:spPr/>
        <p:txBody>
          <a:bodyPr/>
          <a:lstStyle/>
          <a:p>
            <a:r>
              <a:rPr lang="ru-RU" dirty="0" smtClean="0"/>
              <a:t>Лекция 13</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t>Поиск минимального ключа</a:t>
            </a:r>
            <a:endParaRPr lang="ru-RU" sz="3600" dirty="0"/>
          </a:p>
        </p:txBody>
      </p:sp>
      <p:sp>
        <p:nvSpPr>
          <p:cNvPr id="3" name="Содержимое 2"/>
          <p:cNvSpPr>
            <a:spLocks noGrp="1"/>
          </p:cNvSpPr>
          <p:nvPr>
            <p:ph idx="1"/>
          </p:nvPr>
        </p:nvSpPr>
        <p:spPr/>
        <p:txBody>
          <a:bodyPr>
            <a:normAutofit fontScale="70000" lnSpcReduction="20000"/>
          </a:bodyPr>
          <a:lstStyle/>
          <a:p>
            <a:r>
              <a:rPr lang="ru-RU" dirty="0" smtClean="0"/>
              <a:t>Процедура </a:t>
            </a:r>
            <a:r>
              <a:rPr lang="en-US" dirty="0"/>
              <a:t>Binomial</a:t>
            </a:r>
            <a:r>
              <a:rPr lang="ru-RU" dirty="0"/>
              <a:t>_</a:t>
            </a:r>
            <a:r>
              <a:rPr lang="en-US" dirty="0"/>
              <a:t>Heap</a:t>
            </a:r>
            <a:r>
              <a:rPr lang="ru-RU" dirty="0"/>
              <a:t>_</a:t>
            </a:r>
            <a:r>
              <a:rPr lang="en-US" dirty="0"/>
              <a:t>Minimum </a:t>
            </a:r>
            <a:r>
              <a:rPr lang="ru-RU" dirty="0"/>
              <a:t>возвращает указатель на узел с </a:t>
            </a:r>
            <a:r>
              <a:rPr lang="ru-RU" dirty="0" smtClean="0"/>
              <a:t>минимальным </a:t>
            </a:r>
            <a:r>
              <a:rPr lang="ru-RU" dirty="0"/>
              <a:t>ключом в биномиальной пирамиде </a:t>
            </a:r>
            <a:r>
              <a:rPr lang="ru-RU" i="1" dirty="0"/>
              <a:t>Н </a:t>
            </a:r>
            <a:r>
              <a:rPr lang="ru-RU" i="1" dirty="0" smtClean="0"/>
              <a:t>с</a:t>
            </a:r>
            <a:r>
              <a:rPr lang="en-US" i="1" dirty="0" smtClean="0"/>
              <a:t> n</a:t>
            </a:r>
            <a:r>
              <a:rPr lang="ru-RU" dirty="0" smtClean="0"/>
              <a:t> </a:t>
            </a:r>
            <a:r>
              <a:rPr lang="ru-RU" dirty="0"/>
              <a:t>узлами. В данной реализации предполагается, что в биномиальной пирамиде отсутствуют ключи, равные </a:t>
            </a:r>
            <a:r>
              <a:rPr lang="ru-RU" dirty="0" smtClean="0"/>
              <a:t>∞ .</a:t>
            </a:r>
            <a:endParaRPr lang="ru-RU" dirty="0"/>
          </a:p>
          <a:p>
            <a:pPr>
              <a:buNone/>
            </a:pPr>
            <a:r>
              <a:rPr lang="en-US" cap="small" dirty="0" err="1" smtClean="0"/>
              <a:t>Binomial_Heap_Minimum</a:t>
            </a:r>
            <a:r>
              <a:rPr lang="en-US" cap="small" dirty="0" smtClean="0"/>
              <a:t>(H)</a:t>
            </a:r>
            <a:endParaRPr lang="ru-RU" dirty="0"/>
          </a:p>
          <a:p>
            <a:pPr marL="514350" lvl="0" indent="-514350">
              <a:buFont typeface="+mj-lt"/>
              <a:buAutoNum type="arabicPeriod"/>
            </a:pPr>
            <a:r>
              <a:rPr lang="ru-RU" i="1" dirty="0"/>
              <a:t>у</a:t>
            </a:r>
            <a:r>
              <a:rPr lang="ru-RU" dirty="0"/>
              <a:t> </a:t>
            </a:r>
            <a:r>
              <a:rPr lang="ru-RU" dirty="0" smtClean="0"/>
              <a:t>← </a:t>
            </a:r>
            <a:r>
              <a:rPr lang="en-US" dirty="0"/>
              <a:t>NIL</a:t>
            </a:r>
            <a:endParaRPr lang="ru-RU" dirty="0"/>
          </a:p>
          <a:p>
            <a:pPr marL="514350" lvl="0" indent="-514350">
              <a:buFont typeface="+mj-lt"/>
              <a:buAutoNum type="arabicPeriod"/>
            </a:pPr>
            <a:r>
              <a:rPr lang="ru-RU" i="1" dirty="0" err="1"/>
              <a:t>х</a:t>
            </a:r>
            <a:r>
              <a:rPr lang="ru-RU" i="1" dirty="0"/>
              <a:t> </a:t>
            </a:r>
            <a:r>
              <a:rPr lang="ru-RU" dirty="0" smtClean="0"/>
              <a:t>←</a:t>
            </a:r>
            <a:r>
              <a:rPr lang="ru-RU" i="1" dirty="0" smtClean="0"/>
              <a:t> </a:t>
            </a:r>
            <a:r>
              <a:rPr lang="en-US" i="1" dirty="0"/>
              <a:t>head </a:t>
            </a:r>
            <a:r>
              <a:rPr lang="ru-RU" i="1" dirty="0"/>
              <a:t>[Н]</a:t>
            </a:r>
          </a:p>
          <a:p>
            <a:pPr marL="514350" lvl="0" indent="-514350">
              <a:buFont typeface="+mj-lt"/>
              <a:buAutoNum type="arabicPeriod"/>
            </a:pPr>
            <a:r>
              <a:rPr lang="en-US" i="1" dirty="0"/>
              <a:t>min</a:t>
            </a:r>
            <a:r>
              <a:rPr lang="en-US" dirty="0"/>
              <a:t> </a:t>
            </a:r>
            <a:r>
              <a:rPr lang="ru-RU" dirty="0" smtClean="0"/>
              <a:t>← ∞</a:t>
            </a:r>
            <a:endParaRPr lang="ru-RU" dirty="0"/>
          </a:p>
          <a:p>
            <a:pPr marL="514350" lvl="0" indent="-514350">
              <a:buFont typeface="+mj-lt"/>
              <a:buAutoNum type="arabicPeriod"/>
            </a:pPr>
            <a:r>
              <a:rPr lang="en-US" b="1" dirty="0"/>
              <a:t>while</a:t>
            </a:r>
            <a:r>
              <a:rPr lang="en-US" dirty="0"/>
              <a:t> </a:t>
            </a:r>
            <a:r>
              <a:rPr lang="ru-RU" i="1" dirty="0" err="1"/>
              <a:t>х</a:t>
            </a:r>
            <a:r>
              <a:rPr lang="ru-RU" i="1" dirty="0"/>
              <a:t> </a:t>
            </a:r>
            <a:r>
              <a:rPr lang="ru-RU" i="1" dirty="0" smtClean="0"/>
              <a:t>≠</a:t>
            </a:r>
            <a:r>
              <a:rPr lang="ru-RU" dirty="0" smtClean="0"/>
              <a:t> </a:t>
            </a:r>
            <a:r>
              <a:rPr lang="en-US" dirty="0"/>
              <a:t>NIL</a:t>
            </a:r>
            <a:endParaRPr lang="ru-RU" dirty="0"/>
          </a:p>
          <a:p>
            <a:pPr marL="514350" lvl="0" indent="-514350">
              <a:buFont typeface="+mj-lt"/>
              <a:buAutoNum type="arabicPeriod"/>
            </a:pPr>
            <a:r>
              <a:rPr lang="en-US" i="1" dirty="0" smtClean="0"/>
              <a:t>           </a:t>
            </a:r>
            <a:r>
              <a:rPr lang="en-US" b="1" i="1" dirty="0" smtClean="0"/>
              <a:t>do </a:t>
            </a:r>
            <a:r>
              <a:rPr lang="en-US" b="1" i="1" dirty="0"/>
              <a:t>if </a:t>
            </a:r>
            <a:r>
              <a:rPr lang="ru-RU" i="1" dirty="0" err="1"/>
              <a:t>кеу</a:t>
            </a:r>
            <a:r>
              <a:rPr lang="ru-RU" i="1" dirty="0"/>
              <a:t>[</a:t>
            </a:r>
            <a:r>
              <a:rPr lang="ru-RU" i="1" dirty="0" err="1"/>
              <a:t>х</a:t>
            </a:r>
            <a:r>
              <a:rPr lang="ru-RU" i="1" dirty="0"/>
              <a:t>] &lt; </a:t>
            </a:r>
            <a:r>
              <a:rPr lang="en-US" i="1" dirty="0"/>
              <a:t>min</a:t>
            </a:r>
            <a:endParaRPr lang="ru-RU" i="1" dirty="0"/>
          </a:p>
          <a:p>
            <a:pPr marL="514350" lvl="0" indent="-514350">
              <a:buFont typeface="+mj-lt"/>
              <a:buAutoNum type="arabicPeriod"/>
            </a:pPr>
            <a:r>
              <a:rPr lang="en-US" dirty="0" smtClean="0"/>
              <a:t>                 </a:t>
            </a:r>
            <a:r>
              <a:rPr lang="en-US" b="1" dirty="0" smtClean="0"/>
              <a:t>then</a:t>
            </a:r>
            <a:r>
              <a:rPr lang="en-US" dirty="0" smtClean="0"/>
              <a:t> </a:t>
            </a:r>
            <a:r>
              <a:rPr lang="en-US" i="1" dirty="0"/>
              <a:t>min</a:t>
            </a:r>
            <a:r>
              <a:rPr lang="en-US" dirty="0"/>
              <a:t> </a:t>
            </a:r>
            <a:r>
              <a:rPr lang="ru-RU" dirty="0" smtClean="0"/>
              <a:t>←</a:t>
            </a:r>
            <a:r>
              <a:rPr lang="en-US" dirty="0" smtClean="0"/>
              <a:t> </a:t>
            </a:r>
            <a:r>
              <a:rPr lang="en-US" i="1" dirty="0"/>
              <a:t>key[x]</a:t>
            </a:r>
            <a:endParaRPr lang="ru-RU" dirty="0"/>
          </a:p>
          <a:p>
            <a:pPr marL="514350" lvl="0" indent="-514350">
              <a:buFont typeface="+mj-lt"/>
              <a:buAutoNum type="arabicPeriod"/>
            </a:pPr>
            <a:r>
              <a:rPr lang="en-US" i="1" dirty="0" smtClean="0"/>
              <a:t>                          у</a:t>
            </a:r>
            <a:r>
              <a:rPr lang="en-US" dirty="0" smtClean="0"/>
              <a:t> </a:t>
            </a:r>
            <a:r>
              <a:rPr lang="ru-RU" dirty="0" smtClean="0"/>
              <a:t>←</a:t>
            </a:r>
            <a:r>
              <a:rPr lang="en-US" dirty="0" smtClean="0"/>
              <a:t> </a:t>
            </a:r>
            <a:r>
              <a:rPr lang="en-US" i="1" dirty="0"/>
              <a:t>x</a:t>
            </a:r>
            <a:endParaRPr lang="ru-RU" dirty="0"/>
          </a:p>
          <a:p>
            <a:pPr marL="514350" lvl="0" indent="-514350">
              <a:buFont typeface="+mj-lt"/>
              <a:buAutoNum type="arabicPeriod"/>
            </a:pPr>
            <a:r>
              <a:rPr lang="en-US" i="1" dirty="0" smtClean="0"/>
              <a:t>                  x</a:t>
            </a:r>
            <a:r>
              <a:rPr lang="en-US" dirty="0" smtClean="0"/>
              <a:t> </a:t>
            </a:r>
            <a:r>
              <a:rPr lang="ru-RU" dirty="0" smtClean="0"/>
              <a:t>←</a:t>
            </a:r>
            <a:r>
              <a:rPr lang="en-US" dirty="0" smtClean="0"/>
              <a:t> </a:t>
            </a:r>
            <a:r>
              <a:rPr lang="en-US" i="1" dirty="0"/>
              <a:t>sibling</a:t>
            </a:r>
            <a:r>
              <a:rPr lang="en-US" dirty="0"/>
              <a:t> [x]</a:t>
            </a:r>
            <a:endParaRPr lang="ru-RU" dirty="0"/>
          </a:p>
          <a:p>
            <a:pPr marL="514350" lvl="0" indent="-514350">
              <a:buFont typeface="+mj-lt"/>
              <a:buAutoNum type="arabicPeriod"/>
            </a:pPr>
            <a:r>
              <a:rPr lang="en-US" b="1" dirty="0"/>
              <a:t>return</a:t>
            </a:r>
            <a:r>
              <a:rPr lang="en-US" dirty="0"/>
              <a:t> </a:t>
            </a:r>
            <a:r>
              <a:rPr lang="ru-RU" i="1" dirty="0"/>
              <a:t>у</a:t>
            </a:r>
            <a:endParaRPr lang="ru-RU" dirty="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Слияние двух биномиальных пирами</a:t>
            </a:r>
          </a:p>
        </p:txBody>
      </p:sp>
      <p:sp>
        <p:nvSpPr>
          <p:cNvPr id="3" name="Содержимое 2"/>
          <p:cNvSpPr>
            <a:spLocks noGrp="1"/>
          </p:cNvSpPr>
          <p:nvPr>
            <p:ph idx="1"/>
          </p:nvPr>
        </p:nvSpPr>
        <p:spPr>
          <a:xfrm>
            <a:off x="457200" y="1600200"/>
            <a:ext cx="8229600" cy="5043510"/>
          </a:xfrm>
        </p:spPr>
        <p:txBody>
          <a:bodyPr>
            <a:normAutofit fontScale="70000" lnSpcReduction="20000"/>
          </a:bodyPr>
          <a:lstStyle/>
          <a:p>
            <a:r>
              <a:rPr lang="ru-RU" dirty="0"/>
              <a:t>Операция по слиянию двух биномиальных пирамид используется в качестве подпрограммы в большинстве остальных операций</a:t>
            </a:r>
            <a:r>
              <a:rPr lang="ru-RU" dirty="0" smtClean="0"/>
              <a:t>.</a:t>
            </a:r>
            <a:endParaRPr lang="en-US" dirty="0" smtClean="0"/>
          </a:p>
          <a:p>
            <a:r>
              <a:rPr lang="ru-RU" dirty="0" smtClean="0"/>
              <a:t> </a:t>
            </a:r>
            <a:r>
              <a:rPr lang="ru-RU" dirty="0"/>
              <a:t>Процедура </a:t>
            </a:r>
            <a:r>
              <a:rPr lang="en-US" b="1" cap="small" dirty="0" err="1"/>
              <a:t>Binomial_Heap</a:t>
            </a:r>
            <a:r>
              <a:rPr lang="en-US" b="1" cap="small" dirty="0"/>
              <a:t>_ Union </a:t>
            </a:r>
            <a:r>
              <a:rPr lang="ru-RU" dirty="0"/>
              <a:t>многократно связывает биномиальные деревья с корнями одинаковой </a:t>
            </a:r>
            <a:r>
              <a:rPr lang="ru-RU" dirty="0" smtClean="0"/>
              <a:t>степени.</a:t>
            </a:r>
            <a:endParaRPr lang="en-US" dirty="0" smtClean="0"/>
          </a:p>
          <a:p>
            <a:r>
              <a:rPr lang="ru-RU" dirty="0" smtClean="0"/>
              <a:t> </a:t>
            </a:r>
            <a:r>
              <a:rPr lang="ru-RU" dirty="0"/>
              <a:t>Приведенная далее процедура связывает дерево </a:t>
            </a:r>
            <a:r>
              <a:rPr lang="en-US" b="1" i="1" dirty="0"/>
              <a:t>В к</a:t>
            </a:r>
            <a:r>
              <a:rPr lang="en-US" dirty="0"/>
              <a:t>-1 </a:t>
            </a:r>
            <a:r>
              <a:rPr lang="ru-RU" dirty="0"/>
              <a:t>с корнем </a:t>
            </a:r>
            <a:r>
              <a:rPr lang="en-US" b="1" i="1" dirty="0"/>
              <a:t>у</a:t>
            </a:r>
            <a:r>
              <a:rPr lang="ru-RU" dirty="0"/>
              <a:t> с деревом </a:t>
            </a:r>
            <a:r>
              <a:rPr lang="en-US" b="1" i="1" dirty="0"/>
              <a:t>Bk</a:t>
            </a:r>
            <a:r>
              <a:rPr lang="en-US" dirty="0"/>
              <a:t>-1</a:t>
            </a:r>
            <a:r>
              <a:rPr lang="ru-RU" dirty="0"/>
              <a:t> с корнем </a:t>
            </a:r>
            <a:r>
              <a:rPr lang="en-US" b="1" i="1" dirty="0"/>
              <a:t>z,</a:t>
            </a:r>
            <a:r>
              <a:rPr lang="en-US" dirty="0"/>
              <a:t> </a:t>
            </a:r>
            <a:r>
              <a:rPr lang="ru-RU" dirty="0"/>
              <a:t>делая </a:t>
            </a:r>
            <a:r>
              <a:rPr lang="en-US" b="1" i="1" dirty="0"/>
              <a:t>z</a:t>
            </a:r>
            <a:r>
              <a:rPr lang="en-US" dirty="0"/>
              <a:t> </a:t>
            </a:r>
            <a:r>
              <a:rPr lang="ru-RU" dirty="0"/>
              <a:t>родительским узлом для </a:t>
            </a:r>
            <a:r>
              <a:rPr lang="en-US" b="1" i="1" dirty="0"/>
              <a:t>у,</a:t>
            </a:r>
            <a:r>
              <a:rPr lang="ru-RU" dirty="0"/>
              <a:t> после чего узел </a:t>
            </a:r>
            <a:r>
              <a:rPr lang="en-US" b="1" i="1" dirty="0"/>
              <a:t>z</a:t>
            </a:r>
            <a:r>
              <a:rPr lang="en-US" dirty="0"/>
              <a:t> </a:t>
            </a:r>
            <a:r>
              <a:rPr lang="ru-RU" dirty="0"/>
              <a:t>становится корнем дерева </a:t>
            </a:r>
            <a:r>
              <a:rPr lang="en-US" b="1" i="1" dirty="0" smtClean="0"/>
              <a:t>Bk.</a:t>
            </a:r>
            <a:endParaRPr lang="ru-RU" dirty="0"/>
          </a:p>
          <a:p>
            <a:pPr>
              <a:buNone/>
            </a:pPr>
            <a:r>
              <a:rPr lang="en-US" dirty="0" err="1"/>
              <a:t>BlNOMIAL_LlNK</a:t>
            </a:r>
            <a:r>
              <a:rPr lang="en-US" dirty="0"/>
              <a:t>(y, </a:t>
            </a:r>
            <a:r>
              <a:rPr lang="en-US" b="1" i="1" dirty="0"/>
              <a:t>z)</a:t>
            </a:r>
            <a:endParaRPr lang="ru-RU" dirty="0"/>
          </a:p>
          <a:p>
            <a:pPr marL="514350" lvl="0" indent="-514350">
              <a:buFont typeface="+mj-lt"/>
              <a:buAutoNum type="arabicPeriod"/>
            </a:pPr>
            <a:r>
              <a:rPr lang="en-US" i="1" dirty="0"/>
              <a:t>р[у]</a:t>
            </a:r>
            <a:r>
              <a:rPr lang="ru-RU" dirty="0"/>
              <a:t> </a:t>
            </a:r>
            <a:r>
              <a:rPr lang="ru-RU" dirty="0" smtClean="0"/>
              <a:t>←</a:t>
            </a:r>
            <a:r>
              <a:rPr lang="en-US" dirty="0" smtClean="0"/>
              <a:t>z</a:t>
            </a:r>
            <a:endParaRPr lang="ru-RU" dirty="0"/>
          </a:p>
          <a:p>
            <a:pPr marL="514350" lvl="0" indent="-514350">
              <a:buFont typeface="+mj-lt"/>
              <a:buAutoNum type="arabicPeriod"/>
            </a:pPr>
            <a:r>
              <a:rPr lang="en-US" i="1" dirty="0"/>
              <a:t>sibling </a:t>
            </a:r>
            <a:r>
              <a:rPr lang="ru-RU" i="1" dirty="0"/>
              <a:t>[у] </a:t>
            </a:r>
            <a:r>
              <a:rPr lang="ru-RU" dirty="0" smtClean="0"/>
              <a:t>←</a:t>
            </a:r>
            <a:r>
              <a:rPr lang="ru-RU" i="1" dirty="0" smtClean="0"/>
              <a:t> </a:t>
            </a:r>
            <a:r>
              <a:rPr lang="en-US" i="1" dirty="0"/>
              <a:t>child[z]</a:t>
            </a:r>
            <a:endParaRPr lang="ru-RU" i="1" dirty="0"/>
          </a:p>
          <a:p>
            <a:pPr marL="514350" lvl="0" indent="-514350">
              <a:buFont typeface="+mj-lt"/>
              <a:buAutoNum type="arabicPeriod"/>
            </a:pPr>
            <a:r>
              <a:rPr lang="en-US" i="1" dirty="0"/>
              <a:t>child[z]</a:t>
            </a:r>
            <a:r>
              <a:rPr lang="ru-RU" i="1" dirty="0"/>
              <a:t> </a:t>
            </a:r>
            <a:r>
              <a:rPr lang="ru-RU" dirty="0" smtClean="0"/>
              <a:t>←</a:t>
            </a:r>
            <a:r>
              <a:rPr lang="ru-RU" i="1" dirty="0" smtClean="0"/>
              <a:t> </a:t>
            </a:r>
            <a:r>
              <a:rPr lang="ru-RU" i="1" dirty="0"/>
              <a:t>у</a:t>
            </a:r>
          </a:p>
          <a:p>
            <a:pPr marL="514350" lvl="0" indent="-514350">
              <a:buFont typeface="+mj-lt"/>
              <a:buAutoNum type="arabicPeriod"/>
            </a:pPr>
            <a:r>
              <a:rPr lang="en-US" i="1" dirty="0"/>
              <a:t>degree[z]</a:t>
            </a:r>
            <a:r>
              <a:rPr lang="ru-RU" i="1" dirty="0"/>
              <a:t> </a:t>
            </a:r>
            <a:r>
              <a:rPr lang="ru-RU" dirty="0" smtClean="0"/>
              <a:t>←</a:t>
            </a:r>
            <a:r>
              <a:rPr lang="ru-RU" i="1" dirty="0" smtClean="0"/>
              <a:t> </a:t>
            </a:r>
            <a:r>
              <a:rPr lang="en-US" i="1" dirty="0"/>
              <a:t>degree[z] +</a:t>
            </a:r>
            <a:r>
              <a:rPr lang="ru-RU" i="1" dirty="0"/>
              <a:t> 1</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268931"/>
          </a:xfrm>
        </p:spPr>
        <p:txBody>
          <a:bodyPr>
            <a:normAutofit fontScale="70000" lnSpcReduction="20000"/>
          </a:bodyPr>
          <a:lstStyle/>
          <a:p>
            <a:r>
              <a:rPr lang="ru-RU" dirty="0"/>
              <a:t>Процедура </a:t>
            </a:r>
            <a:r>
              <a:rPr lang="en-US" b="1" cap="small" dirty="0" err="1"/>
              <a:t>Binomial_Link</a:t>
            </a:r>
            <a:r>
              <a:rPr lang="en-US" b="1" cap="small" dirty="0"/>
              <a:t> </a:t>
            </a:r>
            <a:r>
              <a:rPr lang="ru-RU" dirty="0"/>
              <a:t>делает узел </a:t>
            </a:r>
            <a:r>
              <a:rPr lang="en-US" b="1" i="1" dirty="0"/>
              <a:t>у</a:t>
            </a:r>
            <a:r>
              <a:rPr lang="ru-RU" dirty="0"/>
              <a:t> новым заголовком связанного списка дочерних узлов узла </a:t>
            </a:r>
            <a:r>
              <a:rPr lang="en-US" b="1" i="1" dirty="0"/>
              <a:t>z</a:t>
            </a:r>
            <a:r>
              <a:rPr lang="en-US" dirty="0"/>
              <a:t> </a:t>
            </a:r>
            <a:r>
              <a:rPr lang="ru-RU" dirty="0"/>
              <a:t>за время 0(1</a:t>
            </a:r>
            <a:r>
              <a:rPr lang="ru-RU" dirty="0" smtClean="0"/>
              <a:t>).</a:t>
            </a:r>
            <a:endParaRPr lang="en-US" dirty="0" smtClean="0"/>
          </a:p>
          <a:p>
            <a:r>
              <a:rPr lang="ru-RU" dirty="0" smtClean="0"/>
              <a:t> </a:t>
            </a:r>
            <a:r>
              <a:rPr lang="ru-RU" dirty="0"/>
              <a:t>Работа процедуры основана на том, что представление с левым дочерним и правым сестринским узлами каждого бино­миального дерева отвечают свойству упорядоченности дерева: в биномиальном дереве </a:t>
            </a:r>
            <a:r>
              <a:rPr lang="en-US" b="1" i="1" dirty="0" err="1"/>
              <a:t>Bk</a:t>
            </a:r>
            <a:r>
              <a:rPr lang="en-US" dirty="0"/>
              <a:t> </a:t>
            </a:r>
            <a:r>
              <a:rPr lang="ru-RU" dirty="0"/>
              <a:t>крайний левый дочерний узел корня является корнем биномиального дерева </a:t>
            </a:r>
            <a:r>
              <a:rPr lang="en-US" b="1" i="1" dirty="0" smtClean="0"/>
              <a:t>Bk-1.</a:t>
            </a:r>
            <a:endParaRPr lang="ru-RU" dirty="0"/>
          </a:p>
          <a:p>
            <a:r>
              <a:rPr lang="ru-RU" dirty="0"/>
              <a:t>Приведенная далее процедура сливает биномиальные пирамиды </a:t>
            </a:r>
            <a:r>
              <a:rPr lang="en-US" b="1" i="1" dirty="0" smtClean="0"/>
              <a:t>Н</a:t>
            </a:r>
            <a:r>
              <a:rPr lang="en-US" b="1" i="1" baseline="-25000" dirty="0" smtClean="0"/>
              <a:t>1</a:t>
            </a:r>
            <a:r>
              <a:rPr lang="ru-RU" baseline="-25000" dirty="0" smtClean="0"/>
              <a:t> </a:t>
            </a:r>
            <a:r>
              <a:rPr lang="ru-RU" dirty="0"/>
              <a:t>и </a:t>
            </a:r>
            <a:r>
              <a:rPr lang="en-US" b="1" dirty="0" smtClean="0"/>
              <a:t>H</a:t>
            </a:r>
            <a:r>
              <a:rPr lang="en-US" b="1" baseline="-25000" dirty="0" smtClean="0"/>
              <a:t>2</a:t>
            </a:r>
            <a:r>
              <a:rPr lang="en-US" b="1" dirty="0" smtClean="0"/>
              <a:t>, </a:t>
            </a:r>
            <a:r>
              <a:rPr lang="ru-RU" dirty="0"/>
              <a:t>возвращая получаемую в результате биномиальную пирамиду, причем в процессе слияния представления биномиальных пирамид </a:t>
            </a:r>
            <a:r>
              <a:rPr lang="en-US" b="1" i="1" dirty="0" smtClean="0"/>
              <a:t>Н</a:t>
            </a:r>
            <a:r>
              <a:rPr lang="en-US" b="1" i="1" baseline="-25000" dirty="0" smtClean="0"/>
              <a:t>1</a:t>
            </a:r>
            <a:r>
              <a:rPr lang="ru-RU" dirty="0" smtClean="0"/>
              <a:t> </a:t>
            </a:r>
            <a:r>
              <a:rPr lang="ru-RU" dirty="0"/>
              <a:t>и </a:t>
            </a:r>
            <a:r>
              <a:rPr lang="en-US" b="1" dirty="0" smtClean="0"/>
              <a:t>H</a:t>
            </a:r>
            <a:r>
              <a:rPr lang="en-US" b="1" baseline="-25000" dirty="0" smtClean="0"/>
              <a:t>2</a:t>
            </a:r>
            <a:r>
              <a:rPr lang="en-US" b="1" dirty="0" smtClean="0"/>
              <a:t> </a:t>
            </a:r>
            <a:r>
              <a:rPr lang="ru-RU" dirty="0"/>
              <a:t>уничтожаются</a:t>
            </a:r>
            <a:r>
              <a:rPr lang="ru-RU" dirty="0" smtClean="0"/>
              <a:t>.</a:t>
            </a:r>
            <a:endParaRPr lang="en-US" dirty="0" smtClean="0"/>
          </a:p>
          <a:p>
            <a:r>
              <a:rPr lang="ru-RU" dirty="0" smtClean="0"/>
              <a:t> Помимо </a:t>
            </a:r>
            <a:r>
              <a:rPr lang="ru-RU" dirty="0"/>
              <a:t>процедуры </a:t>
            </a:r>
            <a:r>
              <a:rPr lang="en-US" b="1" dirty="0" err="1"/>
              <a:t>Binomial_Link</a:t>
            </a:r>
            <a:r>
              <a:rPr lang="en-US" b="1" dirty="0"/>
              <a:t>, </a:t>
            </a:r>
            <a:r>
              <a:rPr lang="ru-RU" dirty="0"/>
              <a:t>данная процедура использует вспомогательную процедуру </a:t>
            </a:r>
            <a:r>
              <a:rPr lang="en-US" b="1" dirty="0" err="1" smtClean="0"/>
              <a:t>Вinomial_Heap_Merge</a:t>
            </a:r>
            <a:r>
              <a:rPr lang="en-US" b="1" dirty="0"/>
              <a:t>, </a:t>
            </a:r>
            <a:r>
              <a:rPr lang="ru-RU" dirty="0"/>
              <a:t>которая объединяет списки корней </a:t>
            </a:r>
            <a:r>
              <a:rPr lang="en-US" b="1" i="1" dirty="0" smtClean="0"/>
              <a:t>Н</a:t>
            </a:r>
            <a:r>
              <a:rPr lang="en-US" b="1" i="1" baseline="-25000" dirty="0" smtClean="0"/>
              <a:t>1</a:t>
            </a:r>
            <a:r>
              <a:rPr lang="ru-RU" dirty="0" smtClean="0"/>
              <a:t> и </a:t>
            </a:r>
            <a:r>
              <a:rPr lang="en-US" b="1" dirty="0" smtClean="0"/>
              <a:t>H</a:t>
            </a:r>
            <a:r>
              <a:rPr lang="en-US" b="1" baseline="-25000" dirty="0" smtClean="0"/>
              <a:t>2</a:t>
            </a:r>
            <a:r>
              <a:rPr lang="en-US" b="1" dirty="0" smtClean="0"/>
              <a:t> </a:t>
            </a:r>
            <a:r>
              <a:rPr lang="ru-RU" dirty="0" smtClean="0"/>
              <a:t>в </a:t>
            </a:r>
            <a:r>
              <a:rPr lang="ru-RU" dirty="0"/>
              <a:t>единый связанный список, отсортированный по степеням в монотонно </a:t>
            </a:r>
            <a:r>
              <a:rPr lang="ru-RU" dirty="0" smtClean="0"/>
              <a:t>возрастающем </a:t>
            </a:r>
            <a:r>
              <a:rPr lang="ru-RU" dirty="0"/>
              <a:t>порядке.</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929718" cy="6858000"/>
          </a:xfrm>
        </p:spPr>
        <p:txBody>
          <a:bodyPr>
            <a:noAutofit/>
          </a:bodyPr>
          <a:lstStyle/>
          <a:p>
            <a:pPr>
              <a:buNone/>
            </a:pPr>
            <a:r>
              <a:rPr lang="en-US" sz="2400" dirty="0" err="1" smtClean="0"/>
              <a:t>Binomial_Heap_Union</a:t>
            </a:r>
            <a:r>
              <a:rPr lang="en-US" sz="2400" dirty="0" smtClean="0"/>
              <a:t>(</a:t>
            </a:r>
            <a:r>
              <a:rPr lang="en-US" sz="2400" b="1" dirty="0" smtClean="0"/>
              <a:t>Н</a:t>
            </a:r>
            <a:r>
              <a:rPr lang="en-US" sz="2400" b="1" baseline="-25000" dirty="0" smtClean="0"/>
              <a:t>1</a:t>
            </a:r>
            <a:r>
              <a:rPr lang="ru-RU" sz="2400" baseline="-25000" dirty="0" smtClean="0"/>
              <a:t> </a:t>
            </a:r>
            <a:r>
              <a:rPr lang="en-US" sz="2400" dirty="0" smtClean="0"/>
              <a:t>,</a:t>
            </a:r>
            <a:r>
              <a:rPr lang="ru-RU" sz="2400" dirty="0" smtClean="0"/>
              <a:t> </a:t>
            </a:r>
            <a:r>
              <a:rPr lang="en-US" sz="2400" b="1" dirty="0" smtClean="0"/>
              <a:t>H</a:t>
            </a:r>
            <a:r>
              <a:rPr lang="en-US" sz="2400" b="1" baseline="-25000" dirty="0" smtClean="0"/>
              <a:t>2</a:t>
            </a:r>
            <a:r>
              <a:rPr lang="en-US" sz="2400" dirty="0" smtClean="0"/>
              <a:t>)</a:t>
            </a:r>
            <a:endParaRPr lang="ru-RU" sz="2400" dirty="0"/>
          </a:p>
          <a:p>
            <a:pPr marL="514350" lvl="0" indent="-514350">
              <a:buFont typeface="+mj-lt"/>
              <a:buAutoNum type="arabicPeriod"/>
            </a:pPr>
            <a:r>
              <a:rPr lang="en-US" sz="2400" dirty="0" smtClean="0"/>
              <a:t>H</a:t>
            </a:r>
            <a:r>
              <a:rPr lang="ru-RU" sz="2400" dirty="0" smtClean="0"/>
              <a:t>← </a:t>
            </a:r>
            <a:r>
              <a:rPr lang="en-US" sz="2400" dirty="0" err="1"/>
              <a:t>Make_Binomial_Heap</a:t>
            </a:r>
            <a:r>
              <a:rPr lang="en-US" sz="2400" dirty="0"/>
              <a:t>()</a:t>
            </a:r>
            <a:endParaRPr lang="ru-RU" sz="2400" dirty="0"/>
          </a:p>
          <a:p>
            <a:pPr marL="514350" lvl="0" indent="-514350">
              <a:buFont typeface="+mj-lt"/>
              <a:buAutoNum type="arabicPeriod"/>
            </a:pPr>
            <a:r>
              <a:rPr lang="en-US" sz="2400" dirty="0"/>
              <a:t>head[H]</a:t>
            </a:r>
            <a:r>
              <a:rPr lang="en-US" sz="2400" b="1" dirty="0"/>
              <a:t> </a:t>
            </a:r>
            <a:r>
              <a:rPr lang="ru-RU" sz="2400" dirty="0" smtClean="0"/>
              <a:t>← </a:t>
            </a:r>
            <a:r>
              <a:rPr lang="en-US" sz="2400" dirty="0" err="1" smtClean="0"/>
              <a:t>Binomial_Heap_Merge</a:t>
            </a:r>
            <a:r>
              <a:rPr lang="en-US" sz="2400" dirty="0" smtClean="0"/>
              <a:t>(</a:t>
            </a:r>
            <a:r>
              <a:rPr lang="en-US" sz="2400" b="1" dirty="0" smtClean="0"/>
              <a:t>Н</a:t>
            </a:r>
            <a:r>
              <a:rPr lang="en-US" sz="2400" b="1" baseline="-25000" dirty="0" smtClean="0"/>
              <a:t>1</a:t>
            </a:r>
            <a:r>
              <a:rPr lang="ru-RU" sz="2400" baseline="-25000" dirty="0" smtClean="0"/>
              <a:t> </a:t>
            </a:r>
            <a:r>
              <a:rPr lang="en-US" sz="2400" dirty="0" smtClean="0"/>
              <a:t>,</a:t>
            </a:r>
            <a:r>
              <a:rPr lang="ru-RU" sz="2400" dirty="0" smtClean="0"/>
              <a:t> </a:t>
            </a:r>
            <a:r>
              <a:rPr lang="en-US" sz="2400" b="1" dirty="0" smtClean="0"/>
              <a:t>H</a:t>
            </a:r>
            <a:r>
              <a:rPr lang="en-US" sz="2400" b="1" baseline="-25000" dirty="0" smtClean="0"/>
              <a:t>2</a:t>
            </a:r>
            <a:r>
              <a:rPr lang="en-US" sz="2400" dirty="0" smtClean="0"/>
              <a:t>)</a:t>
            </a:r>
            <a:endParaRPr lang="ru-RU" sz="2400" dirty="0"/>
          </a:p>
          <a:p>
            <a:pPr marL="514350" lvl="0" indent="-514350">
              <a:buFont typeface="+mj-lt"/>
              <a:buAutoNum type="arabicPeriod"/>
            </a:pPr>
            <a:r>
              <a:rPr lang="ru-RU" sz="2400" dirty="0"/>
              <a:t>Освобождение объектов </a:t>
            </a:r>
            <a:r>
              <a:rPr lang="en-US" sz="2400" b="1" dirty="0" smtClean="0"/>
              <a:t>Н</a:t>
            </a:r>
            <a:r>
              <a:rPr lang="en-US" sz="2400" b="1" baseline="-25000" dirty="0" smtClean="0"/>
              <a:t>1</a:t>
            </a:r>
            <a:r>
              <a:rPr lang="ru-RU" sz="2400" baseline="-25000" dirty="0" smtClean="0"/>
              <a:t> </a:t>
            </a:r>
            <a:r>
              <a:rPr lang="ru-RU" sz="2400" dirty="0" smtClean="0"/>
              <a:t>и </a:t>
            </a:r>
            <a:r>
              <a:rPr lang="en-US" sz="2400" b="1" dirty="0" smtClean="0"/>
              <a:t>H</a:t>
            </a:r>
            <a:r>
              <a:rPr lang="en-US" sz="2400" b="1" baseline="-25000" dirty="0" smtClean="0"/>
              <a:t>2</a:t>
            </a:r>
            <a:r>
              <a:rPr lang="en-US" sz="2400" dirty="0" smtClean="0"/>
              <a:t>, </a:t>
            </a:r>
            <a:r>
              <a:rPr lang="ru-RU" sz="2400" dirty="0"/>
              <a:t>но не списков, на которые они указывают</a:t>
            </a:r>
          </a:p>
          <a:p>
            <a:pPr marL="514350" lvl="0" indent="-514350">
              <a:buFont typeface="+mj-lt"/>
              <a:buAutoNum type="arabicPeriod"/>
            </a:pPr>
            <a:r>
              <a:rPr lang="en-US" sz="2400" b="1" dirty="0"/>
              <a:t>if</a:t>
            </a:r>
            <a:r>
              <a:rPr lang="en-US" sz="2400" dirty="0"/>
              <a:t> head[H] </a:t>
            </a:r>
            <a:r>
              <a:rPr lang="ru-RU" sz="2400" dirty="0"/>
              <a:t>= </a:t>
            </a:r>
            <a:r>
              <a:rPr lang="en-US" sz="2400" dirty="0" smtClean="0"/>
              <a:t>NIL</a:t>
            </a:r>
          </a:p>
          <a:p>
            <a:pPr marL="514350" lvl="0" indent="-514350">
              <a:buFont typeface="+mj-lt"/>
              <a:buAutoNum type="arabicPeriod"/>
            </a:pPr>
            <a:r>
              <a:rPr lang="en-US" sz="2400" dirty="0" smtClean="0"/>
              <a:t> </a:t>
            </a:r>
            <a:r>
              <a:rPr lang="en-US" sz="2400" b="1" dirty="0" smtClean="0"/>
              <a:t>then </a:t>
            </a:r>
            <a:r>
              <a:rPr lang="en-US" sz="2400" b="1" dirty="0"/>
              <a:t>return </a:t>
            </a:r>
            <a:r>
              <a:rPr lang="en-US" sz="2400" dirty="0" smtClean="0"/>
              <a:t>H</a:t>
            </a:r>
            <a:endParaRPr lang="ru-RU" sz="2400" dirty="0"/>
          </a:p>
          <a:p>
            <a:pPr marL="514350" lvl="0" indent="-514350">
              <a:buFont typeface="+mj-lt"/>
              <a:buAutoNum type="arabicPeriod"/>
            </a:pPr>
            <a:r>
              <a:rPr lang="en-US" sz="2400" dirty="0" err="1" smtClean="0"/>
              <a:t>prev_x</a:t>
            </a:r>
            <a:r>
              <a:rPr lang="en-US" sz="2400" dirty="0" smtClean="0"/>
              <a:t> </a:t>
            </a:r>
            <a:r>
              <a:rPr lang="ru-RU" sz="2400" dirty="0" smtClean="0"/>
              <a:t>←</a:t>
            </a:r>
            <a:r>
              <a:rPr lang="en-US" sz="2400" dirty="0" smtClean="0"/>
              <a:t> NIL</a:t>
            </a:r>
          </a:p>
          <a:p>
            <a:pPr marL="514350" lvl="0" indent="-514350">
              <a:buFont typeface="+mj-lt"/>
              <a:buAutoNum type="arabicPeriod"/>
            </a:pPr>
            <a:r>
              <a:rPr lang="en-US" sz="2400" dirty="0" smtClean="0"/>
              <a:t>x</a:t>
            </a:r>
            <a:r>
              <a:rPr lang="ru-RU" sz="2400" dirty="0" smtClean="0"/>
              <a:t> ← </a:t>
            </a:r>
            <a:r>
              <a:rPr lang="en-US" sz="2400" dirty="0" smtClean="0"/>
              <a:t>head[H]</a:t>
            </a:r>
          </a:p>
          <a:p>
            <a:pPr marL="514350" lvl="0" indent="-514350">
              <a:buFont typeface="+mj-lt"/>
              <a:buAutoNum type="arabicPeriod"/>
            </a:pPr>
            <a:r>
              <a:rPr lang="en-US" sz="2400" dirty="0" err="1" smtClean="0"/>
              <a:t>next_x</a:t>
            </a:r>
            <a:r>
              <a:rPr lang="ru-RU" sz="2400" dirty="0" smtClean="0"/>
              <a:t> ← </a:t>
            </a:r>
            <a:r>
              <a:rPr lang="en-US" sz="2400" dirty="0"/>
              <a:t>sibling[x]</a:t>
            </a:r>
            <a:endParaRPr lang="ru-RU" sz="2400" dirty="0"/>
          </a:p>
          <a:p>
            <a:pPr marL="514350" lvl="0" indent="-514350">
              <a:buFont typeface="+mj-lt"/>
              <a:buAutoNum type="arabicPeriod"/>
            </a:pPr>
            <a:r>
              <a:rPr lang="en-US" sz="2400" b="1" dirty="0"/>
              <a:t>while</a:t>
            </a:r>
            <a:r>
              <a:rPr lang="en-US" sz="2400" dirty="0"/>
              <a:t> </a:t>
            </a:r>
            <a:r>
              <a:rPr lang="en-US" sz="2400" dirty="0" err="1" smtClean="0"/>
              <a:t>next_x</a:t>
            </a:r>
            <a:r>
              <a:rPr lang="en-US" sz="2400" dirty="0" smtClean="0"/>
              <a:t> ≠ </a:t>
            </a:r>
            <a:r>
              <a:rPr lang="en-US" sz="2400" cap="small" dirty="0" smtClean="0"/>
              <a:t>nil </a:t>
            </a:r>
            <a:r>
              <a:rPr lang="en-US" sz="2400" dirty="0" smtClean="0"/>
              <a:t>        </a:t>
            </a:r>
          </a:p>
          <a:p>
            <a:pPr marL="514350" lvl="0" indent="-514350">
              <a:buFont typeface="+mj-lt"/>
              <a:buAutoNum type="arabicPeriod"/>
            </a:pPr>
            <a:r>
              <a:rPr lang="en-US" sz="2400" dirty="0" smtClean="0"/>
              <a:t>            </a:t>
            </a:r>
            <a:r>
              <a:rPr lang="ru-RU" sz="2400" b="1" dirty="0" err="1" smtClean="0"/>
              <a:t>do</a:t>
            </a:r>
            <a:r>
              <a:rPr lang="ru-RU" sz="2400" b="1" dirty="0" smtClean="0"/>
              <a:t> </a:t>
            </a:r>
            <a:r>
              <a:rPr lang="en-US" sz="2400" b="1" dirty="0" smtClean="0"/>
              <a:t>if </a:t>
            </a:r>
            <a:r>
              <a:rPr lang="ru-RU" sz="2400" dirty="0" smtClean="0"/>
              <a:t>(</a:t>
            </a:r>
            <a:r>
              <a:rPr lang="en-US" sz="2400" dirty="0" smtClean="0"/>
              <a:t>degree[x] ≠</a:t>
            </a:r>
            <a:r>
              <a:rPr lang="ru-RU" sz="2400" dirty="0" smtClean="0"/>
              <a:t> </a:t>
            </a:r>
            <a:r>
              <a:rPr lang="en-US" sz="2400" dirty="0" smtClean="0"/>
              <a:t>degree[</a:t>
            </a:r>
            <a:r>
              <a:rPr lang="en-US" sz="2400" dirty="0" err="1" smtClean="0"/>
              <a:t>next_x</a:t>
            </a:r>
            <a:r>
              <a:rPr lang="en-US" sz="2400" dirty="0" smtClean="0"/>
              <a:t>]) </a:t>
            </a:r>
            <a:r>
              <a:rPr lang="ru-RU" sz="2400" dirty="0" smtClean="0"/>
              <a:t>или</a:t>
            </a:r>
            <a:r>
              <a:rPr lang="en-US" sz="2400" dirty="0" smtClean="0"/>
              <a:t> (sibling[</a:t>
            </a:r>
            <a:r>
              <a:rPr lang="en-US" sz="2400" dirty="0" err="1" smtClean="0"/>
              <a:t>next_x</a:t>
            </a:r>
            <a:r>
              <a:rPr lang="en-US" sz="2400" dirty="0" smtClean="0"/>
              <a:t>] ≠</a:t>
            </a:r>
            <a:r>
              <a:rPr lang="ru-RU" sz="2400" dirty="0" smtClean="0"/>
              <a:t> NIL </a:t>
            </a:r>
            <a:r>
              <a:rPr lang="en-US" sz="2400" dirty="0" smtClean="0"/>
              <a:t>		</a:t>
            </a:r>
            <a:r>
              <a:rPr lang="ru-RU" sz="2400" dirty="0" smtClean="0"/>
              <a:t>и</a:t>
            </a:r>
            <a:r>
              <a:rPr lang="en-US" sz="2400" dirty="0" smtClean="0"/>
              <a:t> degree[sibling[</a:t>
            </a:r>
            <a:r>
              <a:rPr lang="en-US" sz="2400" dirty="0" err="1" smtClean="0"/>
              <a:t>next_x</a:t>
            </a:r>
            <a:r>
              <a:rPr lang="en-US" sz="2400" dirty="0" smtClean="0"/>
              <a:t>]]</a:t>
            </a:r>
            <a:r>
              <a:rPr lang="ru-RU" sz="2400" dirty="0" smtClean="0"/>
              <a:t> </a:t>
            </a:r>
            <a:r>
              <a:rPr lang="ru-RU" sz="2400" dirty="0"/>
              <a:t>= </a:t>
            </a:r>
            <a:r>
              <a:rPr lang="en-US" sz="2400" dirty="0"/>
              <a:t>degree</a:t>
            </a:r>
            <a:r>
              <a:rPr lang="ru-RU" sz="2400" dirty="0"/>
              <a:t>[</a:t>
            </a:r>
            <a:r>
              <a:rPr lang="ru-RU" sz="2400" dirty="0" err="1"/>
              <a:t>x</a:t>
            </a:r>
            <a:r>
              <a:rPr lang="ru-RU" sz="2400" dirty="0" smtClean="0"/>
              <a:t>])</a:t>
            </a:r>
            <a:r>
              <a:rPr lang="en-US" sz="2400" dirty="0" smtClean="0"/>
              <a:t>  </a:t>
            </a:r>
          </a:p>
          <a:p>
            <a:pPr marL="514350" lvl="0" indent="-514350">
              <a:buFont typeface="+mj-lt"/>
              <a:buAutoNum type="arabicPeriod"/>
            </a:pPr>
            <a:r>
              <a:rPr lang="en-US" sz="2400" b="1" dirty="0"/>
              <a:t> </a:t>
            </a:r>
            <a:r>
              <a:rPr lang="en-US" sz="2400" b="1" dirty="0" smtClean="0"/>
              <a:t>                      then</a:t>
            </a:r>
            <a:r>
              <a:rPr lang="en-US" sz="2400" dirty="0" smtClean="0"/>
              <a:t> </a:t>
            </a:r>
            <a:r>
              <a:rPr lang="en-US" sz="2400" dirty="0" err="1"/>
              <a:t>prev</a:t>
            </a:r>
            <a:r>
              <a:rPr lang="en-US" sz="2400" dirty="0"/>
              <a:t>-x </a:t>
            </a:r>
            <a:r>
              <a:rPr lang="ru-RU" sz="2400" dirty="0" smtClean="0"/>
              <a:t>← </a:t>
            </a:r>
            <a:r>
              <a:rPr lang="en-US" sz="2400" dirty="0" smtClean="0"/>
              <a:t>х			</a:t>
            </a:r>
            <a:r>
              <a:rPr lang="en-US" sz="2400" dirty="0" smtClean="0">
                <a:solidFill>
                  <a:srgbClr val="0070C0"/>
                </a:solidFill>
              </a:rPr>
              <a:t>//</a:t>
            </a:r>
            <a:r>
              <a:rPr lang="ru-RU" sz="2400" dirty="0" smtClean="0">
                <a:solidFill>
                  <a:srgbClr val="0070C0"/>
                </a:solidFill>
              </a:rPr>
              <a:t> </a:t>
            </a:r>
            <a:r>
              <a:rPr lang="ru-RU" sz="2400" dirty="0">
                <a:solidFill>
                  <a:srgbClr val="0070C0"/>
                </a:solidFill>
              </a:rPr>
              <a:t>Случаи 1 и 2</a:t>
            </a:r>
          </a:p>
          <a:p>
            <a:pPr marL="514350" lvl="0" indent="-514350">
              <a:buFont typeface="+mj-lt"/>
              <a:buAutoNum type="arabicPeriod"/>
            </a:pPr>
            <a:r>
              <a:rPr lang="en-US" sz="2400" dirty="0" smtClean="0"/>
              <a:t>                                х</a:t>
            </a:r>
            <a:r>
              <a:rPr lang="ru-RU" sz="2400" dirty="0" smtClean="0"/>
              <a:t> ← </a:t>
            </a:r>
            <a:r>
              <a:rPr lang="en-US" sz="2400" dirty="0" err="1" smtClean="0"/>
              <a:t>next_x</a:t>
            </a:r>
            <a:r>
              <a:rPr lang="en-US" sz="2400" dirty="0" smtClean="0"/>
              <a:t>			</a:t>
            </a:r>
            <a:r>
              <a:rPr lang="en-US" sz="2400" dirty="0" smtClean="0">
                <a:solidFill>
                  <a:srgbClr val="0070C0"/>
                </a:solidFill>
              </a:rPr>
              <a:t>//</a:t>
            </a:r>
            <a:r>
              <a:rPr lang="ru-RU" sz="2400" dirty="0" smtClean="0">
                <a:solidFill>
                  <a:srgbClr val="0070C0"/>
                </a:solidFill>
              </a:rPr>
              <a:t>Случаи</a:t>
            </a:r>
            <a:r>
              <a:rPr lang="en-US" sz="2400" dirty="0" smtClean="0">
                <a:solidFill>
                  <a:srgbClr val="0070C0"/>
                </a:solidFill>
              </a:rPr>
              <a:t> </a:t>
            </a:r>
            <a:r>
              <a:rPr lang="ru-RU" sz="2400" dirty="0" smtClean="0">
                <a:solidFill>
                  <a:srgbClr val="0070C0"/>
                </a:solidFill>
              </a:rPr>
              <a:t>1</a:t>
            </a:r>
            <a:r>
              <a:rPr lang="en-US" sz="2400" dirty="0" smtClean="0">
                <a:solidFill>
                  <a:srgbClr val="0070C0"/>
                </a:solidFill>
              </a:rPr>
              <a:t> </a:t>
            </a:r>
            <a:r>
              <a:rPr lang="ru-RU" sz="2400" dirty="0" smtClean="0">
                <a:solidFill>
                  <a:srgbClr val="0070C0"/>
                </a:solidFill>
              </a:rPr>
              <a:t>и</a:t>
            </a:r>
            <a:r>
              <a:rPr lang="en-US" sz="2400" dirty="0" smtClean="0">
                <a:solidFill>
                  <a:srgbClr val="0070C0"/>
                </a:solidFill>
              </a:rPr>
              <a:t> </a:t>
            </a:r>
            <a:r>
              <a:rPr lang="ru-RU" sz="2400" dirty="0" smtClean="0">
                <a:solidFill>
                  <a:srgbClr val="0070C0"/>
                </a:solidFill>
              </a:rPr>
              <a:t>2</a:t>
            </a:r>
            <a:r>
              <a:rPr lang="en-US" sz="2400" dirty="0" smtClean="0"/>
              <a:t>                       </a:t>
            </a:r>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14282" y="1600200"/>
            <a:ext cx="8786874" cy="4525963"/>
          </a:xfrm>
        </p:spPr>
        <p:txBody>
          <a:bodyPr>
            <a:normAutofit fontScale="70000" lnSpcReduction="20000"/>
          </a:bodyPr>
          <a:lstStyle/>
          <a:p>
            <a:pPr marL="514350" lvl="0" indent="-514350">
              <a:buFont typeface="+mj-lt"/>
              <a:buAutoNum type="arabicPeriod" startAt="10"/>
            </a:pPr>
            <a:r>
              <a:rPr lang="en-US" b="1" dirty="0" smtClean="0"/>
              <a:t>                       </a:t>
            </a:r>
            <a:r>
              <a:rPr lang="ru-RU" b="1" dirty="0" err="1" smtClean="0"/>
              <a:t>else</a:t>
            </a:r>
            <a:r>
              <a:rPr lang="ru-RU" b="1" dirty="0" smtClean="0"/>
              <a:t> </a:t>
            </a:r>
            <a:r>
              <a:rPr lang="en-US" b="1" dirty="0" smtClean="0"/>
              <a:t>if </a:t>
            </a:r>
            <a:r>
              <a:rPr lang="ru-RU" dirty="0" err="1" smtClean="0"/>
              <a:t>кеу</a:t>
            </a:r>
            <a:r>
              <a:rPr lang="en-US" dirty="0" smtClean="0"/>
              <a:t>[</a:t>
            </a:r>
            <a:r>
              <a:rPr lang="ru-RU" dirty="0" err="1" smtClean="0"/>
              <a:t>х</a:t>
            </a:r>
            <a:r>
              <a:rPr lang="en-US" dirty="0" smtClean="0"/>
              <a:t>]</a:t>
            </a:r>
            <a:r>
              <a:rPr lang="ru-RU" dirty="0" smtClean="0"/>
              <a:t> ≤ </a:t>
            </a:r>
            <a:r>
              <a:rPr lang="en-US" dirty="0" smtClean="0"/>
              <a:t>key[</a:t>
            </a:r>
            <a:r>
              <a:rPr lang="en-US" dirty="0" err="1" smtClean="0"/>
              <a:t>next_x</a:t>
            </a:r>
            <a:r>
              <a:rPr lang="en-US" dirty="0" smtClean="0"/>
              <a:t>]</a:t>
            </a:r>
            <a:endParaRPr lang="ru-RU" dirty="0" smtClean="0"/>
          </a:p>
          <a:p>
            <a:pPr marL="514350" lvl="0" indent="-514350">
              <a:buFont typeface="+mj-lt"/>
              <a:buAutoNum type="arabicPeriod" startAt="10"/>
            </a:pPr>
            <a:r>
              <a:rPr lang="en-US" b="1" dirty="0" smtClean="0"/>
              <a:t>                                 </a:t>
            </a:r>
            <a:r>
              <a:rPr lang="ru-RU" b="1" dirty="0" err="1" smtClean="0"/>
              <a:t>then</a:t>
            </a:r>
            <a:r>
              <a:rPr lang="ru-RU" b="1" dirty="0" smtClean="0"/>
              <a:t> </a:t>
            </a:r>
            <a:r>
              <a:rPr lang="en-US" dirty="0" smtClean="0"/>
              <a:t>sibling[x] </a:t>
            </a:r>
            <a:r>
              <a:rPr lang="ru-RU" dirty="0" smtClean="0"/>
              <a:t>← </a:t>
            </a:r>
            <a:r>
              <a:rPr lang="en-US" dirty="0" smtClean="0"/>
              <a:t>sibling[</a:t>
            </a:r>
            <a:r>
              <a:rPr lang="en-US" dirty="0" err="1" smtClean="0"/>
              <a:t>next_x</a:t>
            </a:r>
            <a:r>
              <a:rPr lang="en-US" dirty="0" smtClean="0"/>
              <a:t>]</a:t>
            </a:r>
            <a:r>
              <a:rPr lang="ru-RU" dirty="0" smtClean="0"/>
              <a:t>	</a:t>
            </a:r>
            <a:r>
              <a:rPr lang="en-US" dirty="0" smtClean="0"/>
              <a:t>         </a:t>
            </a:r>
            <a:r>
              <a:rPr lang="en-US" dirty="0" smtClean="0">
                <a:solidFill>
                  <a:srgbClr val="0070C0"/>
                </a:solidFill>
              </a:rPr>
              <a:t>//</a:t>
            </a:r>
            <a:r>
              <a:rPr lang="ru-RU" dirty="0" smtClean="0">
                <a:solidFill>
                  <a:srgbClr val="0070C0"/>
                </a:solidFill>
              </a:rPr>
              <a:t> Случай 3</a:t>
            </a:r>
          </a:p>
          <a:p>
            <a:pPr marL="514350" lvl="0" indent="-514350">
              <a:buFont typeface="+mj-lt"/>
              <a:buAutoNum type="arabicPeriod" startAt="10"/>
            </a:pPr>
            <a:r>
              <a:rPr lang="en-US" dirty="0" smtClean="0"/>
              <a:t>                                            </a:t>
            </a:r>
            <a:r>
              <a:rPr lang="en-US" dirty="0" err="1" smtClean="0"/>
              <a:t>Binomial_Link</a:t>
            </a:r>
            <a:r>
              <a:rPr lang="en-US" dirty="0" smtClean="0"/>
              <a:t>(</a:t>
            </a:r>
            <a:r>
              <a:rPr lang="en-US" dirty="0" err="1" smtClean="0"/>
              <a:t>next_x</a:t>
            </a:r>
            <a:r>
              <a:rPr lang="en-US" dirty="0" smtClean="0"/>
              <a:t>, x)	         </a:t>
            </a:r>
            <a:r>
              <a:rPr lang="en-US" dirty="0" smtClean="0">
                <a:solidFill>
                  <a:srgbClr val="0070C0"/>
                </a:solidFill>
              </a:rPr>
              <a:t>//</a:t>
            </a:r>
            <a:r>
              <a:rPr lang="ru-RU" dirty="0" smtClean="0">
                <a:solidFill>
                  <a:srgbClr val="0070C0"/>
                </a:solidFill>
              </a:rPr>
              <a:t>Случай </a:t>
            </a:r>
            <a:r>
              <a:rPr lang="en-US" dirty="0" smtClean="0">
                <a:solidFill>
                  <a:srgbClr val="0070C0"/>
                </a:solidFill>
              </a:rPr>
              <a:t>3</a:t>
            </a:r>
            <a:endParaRPr lang="ru-RU" dirty="0" smtClean="0">
              <a:solidFill>
                <a:srgbClr val="0070C0"/>
              </a:solidFill>
            </a:endParaRPr>
          </a:p>
          <a:p>
            <a:pPr marL="514350" lvl="0" indent="-514350">
              <a:buFont typeface="+mj-lt"/>
              <a:buAutoNum type="arabicPeriod" startAt="10"/>
            </a:pPr>
            <a:r>
              <a:rPr lang="en-US" dirty="0" smtClean="0"/>
              <a:t>                                 </a:t>
            </a:r>
            <a:r>
              <a:rPr lang="en-US" b="1" dirty="0" smtClean="0"/>
              <a:t>else if </a:t>
            </a:r>
            <a:r>
              <a:rPr lang="en-US" dirty="0" err="1" smtClean="0"/>
              <a:t>prev_x</a:t>
            </a:r>
            <a:r>
              <a:rPr lang="en-US" dirty="0" smtClean="0"/>
              <a:t> = NIL		         </a:t>
            </a:r>
            <a:r>
              <a:rPr lang="en-US" dirty="0" smtClean="0">
                <a:solidFill>
                  <a:srgbClr val="0070C0"/>
                </a:solidFill>
              </a:rPr>
              <a:t>// </a:t>
            </a:r>
            <a:r>
              <a:rPr lang="ru-RU" dirty="0" smtClean="0">
                <a:solidFill>
                  <a:srgbClr val="0070C0"/>
                </a:solidFill>
              </a:rPr>
              <a:t>Случай </a:t>
            </a:r>
            <a:r>
              <a:rPr lang="en-US" dirty="0" smtClean="0">
                <a:solidFill>
                  <a:srgbClr val="0070C0"/>
                </a:solidFill>
              </a:rPr>
              <a:t>4</a:t>
            </a:r>
            <a:endParaRPr lang="ru-RU" dirty="0" smtClean="0">
              <a:solidFill>
                <a:srgbClr val="0070C0"/>
              </a:solidFill>
            </a:endParaRPr>
          </a:p>
          <a:p>
            <a:pPr marL="514350" lvl="0" indent="-514350">
              <a:buFont typeface="+mj-lt"/>
              <a:buAutoNum type="arabicPeriod" startAt="10"/>
            </a:pPr>
            <a:r>
              <a:rPr lang="en-US" dirty="0" smtClean="0"/>
              <a:t>                                             </a:t>
            </a:r>
            <a:r>
              <a:rPr lang="en-US" b="1" dirty="0" smtClean="0"/>
              <a:t>then</a:t>
            </a:r>
            <a:r>
              <a:rPr lang="en-US" dirty="0" smtClean="0"/>
              <a:t> head[H] </a:t>
            </a:r>
            <a:r>
              <a:rPr lang="ru-RU" dirty="0" smtClean="0"/>
              <a:t>←</a:t>
            </a:r>
            <a:r>
              <a:rPr lang="en-US" dirty="0" smtClean="0"/>
              <a:t> </a:t>
            </a:r>
            <a:r>
              <a:rPr lang="en-US" dirty="0" err="1" smtClean="0"/>
              <a:t>next_x</a:t>
            </a:r>
            <a:r>
              <a:rPr lang="en-US" dirty="0" smtClean="0"/>
              <a:t>	         </a:t>
            </a:r>
            <a:r>
              <a:rPr lang="en-US" dirty="0" smtClean="0">
                <a:solidFill>
                  <a:srgbClr val="0070C0"/>
                </a:solidFill>
              </a:rPr>
              <a:t>//</a:t>
            </a:r>
            <a:r>
              <a:rPr lang="ru-RU" dirty="0" smtClean="0">
                <a:solidFill>
                  <a:srgbClr val="0070C0"/>
                </a:solidFill>
              </a:rPr>
              <a:t>Случай </a:t>
            </a:r>
            <a:r>
              <a:rPr lang="en-US" dirty="0" smtClean="0">
                <a:solidFill>
                  <a:srgbClr val="0070C0"/>
                </a:solidFill>
              </a:rPr>
              <a:t>4</a:t>
            </a:r>
            <a:endParaRPr lang="ru-RU" dirty="0" smtClean="0">
              <a:solidFill>
                <a:srgbClr val="0070C0"/>
              </a:solidFill>
            </a:endParaRPr>
          </a:p>
          <a:p>
            <a:pPr marL="514350" lvl="0" indent="-514350">
              <a:buFont typeface="+mj-lt"/>
              <a:buAutoNum type="arabicPeriod" startAt="10"/>
            </a:pPr>
            <a:r>
              <a:rPr lang="en-US" dirty="0" smtClean="0"/>
              <a:t>                                            </a:t>
            </a:r>
            <a:r>
              <a:rPr lang="en-US" b="1" dirty="0" smtClean="0"/>
              <a:t>else</a:t>
            </a:r>
            <a:r>
              <a:rPr lang="en-US" dirty="0" smtClean="0"/>
              <a:t> sibling [</a:t>
            </a:r>
            <a:r>
              <a:rPr lang="en-US" dirty="0" err="1" smtClean="0"/>
              <a:t>prev_x</a:t>
            </a:r>
            <a:r>
              <a:rPr lang="en-US" dirty="0" smtClean="0"/>
              <a:t>] </a:t>
            </a:r>
            <a:r>
              <a:rPr lang="ru-RU" dirty="0" smtClean="0"/>
              <a:t>←</a:t>
            </a:r>
            <a:r>
              <a:rPr lang="en-US" dirty="0" smtClean="0"/>
              <a:t> </a:t>
            </a:r>
            <a:r>
              <a:rPr lang="en-US" dirty="0" err="1" smtClean="0"/>
              <a:t>next_x</a:t>
            </a:r>
            <a:r>
              <a:rPr lang="en-US" dirty="0" smtClean="0"/>
              <a:t>    </a:t>
            </a:r>
            <a:r>
              <a:rPr lang="en-US" dirty="0" smtClean="0">
                <a:solidFill>
                  <a:srgbClr val="0070C0"/>
                </a:solidFill>
              </a:rPr>
              <a:t>//</a:t>
            </a:r>
            <a:r>
              <a:rPr lang="ru-RU" dirty="0" smtClean="0">
                <a:solidFill>
                  <a:srgbClr val="0070C0"/>
                </a:solidFill>
              </a:rPr>
              <a:t>Случай </a:t>
            </a:r>
            <a:r>
              <a:rPr lang="en-US" dirty="0" smtClean="0">
                <a:solidFill>
                  <a:srgbClr val="0070C0"/>
                </a:solidFill>
              </a:rPr>
              <a:t>4</a:t>
            </a:r>
            <a:endParaRPr lang="ru-RU" dirty="0" smtClean="0">
              <a:solidFill>
                <a:srgbClr val="0070C0"/>
              </a:solidFill>
            </a:endParaRPr>
          </a:p>
          <a:p>
            <a:pPr marL="514350" lvl="0" indent="-514350">
              <a:buFont typeface="+mj-lt"/>
              <a:buAutoNum type="arabicPeriod" startAt="10"/>
            </a:pPr>
            <a:r>
              <a:rPr lang="en-US" dirty="0" smtClean="0"/>
              <a:t>                                            </a:t>
            </a:r>
            <a:r>
              <a:rPr lang="en-US" dirty="0" err="1" smtClean="0"/>
              <a:t>BlNOMIAL_LlNK</a:t>
            </a:r>
            <a:r>
              <a:rPr lang="en-US" dirty="0" smtClean="0"/>
              <a:t>(x, </a:t>
            </a:r>
            <a:r>
              <a:rPr lang="en-US" dirty="0" err="1" smtClean="0"/>
              <a:t>next_x</a:t>
            </a:r>
            <a:r>
              <a:rPr lang="en-US" dirty="0" smtClean="0"/>
              <a:t>)	         </a:t>
            </a:r>
            <a:r>
              <a:rPr lang="en-US" dirty="0" smtClean="0">
                <a:solidFill>
                  <a:srgbClr val="0070C0"/>
                </a:solidFill>
              </a:rPr>
              <a:t>//</a:t>
            </a:r>
            <a:r>
              <a:rPr lang="ru-RU" dirty="0" smtClean="0">
                <a:solidFill>
                  <a:srgbClr val="0070C0"/>
                </a:solidFill>
              </a:rPr>
              <a:t>Случай </a:t>
            </a:r>
            <a:r>
              <a:rPr lang="en-US" dirty="0" smtClean="0">
                <a:solidFill>
                  <a:srgbClr val="0070C0"/>
                </a:solidFill>
              </a:rPr>
              <a:t>4</a:t>
            </a:r>
            <a:endParaRPr lang="ru-RU" dirty="0" smtClean="0">
              <a:solidFill>
                <a:srgbClr val="0070C0"/>
              </a:solidFill>
            </a:endParaRPr>
          </a:p>
          <a:p>
            <a:pPr marL="514350" lvl="0" indent="-514350">
              <a:buFont typeface="+mj-lt"/>
              <a:buAutoNum type="arabicPeriod" startAt="10"/>
            </a:pPr>
            <a:r>
              <a:rPr lang="en-US" dirty="0" smtClean="0"/>
              <a:t>                                            x </a:t>
            </a:r>
            <a:r>
              <a:rPr lang="ru-RU" dirty="0" smtClean="0"/>
              <a:t>←</a:t>
            </a:r>
            <a:r>
              <a:rPr lang="en-US" dirty="0" smtClean="0"/>
              <a:t> </a:t>
            </a:r>
            <a:r>
              <a:rPr lang="en-US" dirty="0" err="1" smtClean="0"/>
              <a:t>next_x</a:t>
            </a:r>
            <a:r>
              <a:rPr lang="ru-RU" dirty="0" smtClean="0"/>
              <a:t>	</a:t>
            </a:r>
            <a:r>
              <a:rPr lang="en-US" dirty="0" smtClean="0"/>
              <a:t>		         </a:t>
            </a:r>
            <a:r>
              <a:rPr lang="en-US" dirty="0" smtClean="0">
                <a:solidFill>
                  <a:srgbClr val="0070C0"/>
                </a:solidFill>
              </a:rPr>
              <a:t>//</a:t>
            </a:r>
            <a:r>
              <a:rPr lang="ru-RU" dirty="0" smtClean="0">
                <a:solidFill>
                  <a:srgbClr val="0070C0"/>
                </a:solidFill>
              </a:rPr>
              <a:t>Случай 4</a:t>
            </a:r>
          </a:p>
          <a:p>
            <a:pPr marL="514350" lvl="0" indent="-514350">
              <a:buFont typeface="+mj-lt"/>
              <a:buAutoNum type="arabicPeriod" startAt="10"/>
            </a:pPr>
            <a:r>
              <a:rPr lang="en-US" dirty="0" smtClean="0"/>
              <a:t>          </a:t>
            </a:r>
            <a:r>
              <a:rPr lang="en-US" dirty="0" err="1" smtClean="0"/>
              <a:t>next_x</a:t>
            </a:r>
            <a:r>
              <a:rPr lang="ru-RU" dirty="0" smtClean="0"/>
              <a:t> ← </a:t>
            </a:r>
            <a:r>
              <a:rPr lang="en-US" dirty="0" smtClean="0"/>
              <a:t>sibling </a:t>
            </a:r>
            <a:r>
              <a:rPr lang="ru-RU" dirty="0" smtClean="0"/>
              <a:t>[</a:t>
            </a:r>
            <a:r>
              <a:rPr lang="en-US" dirty="0" smtClean="0"/>
              <a:t>x</a:t>
            </a:r>
            <a:r>
              <a:rPr lang="ru-RU" dirty="0" smtClean="0"/>
              <a:t>]</a:t>
            </a:r>
          </a:p>
          <a:p>
            <a:pPr marL="514350" lvl="0" indent="-514350">
              <a:buFont typeface="+mj-lt"/>
              <a:buAutoNum type="arabicPeriod" startAt="10"/>
            </a:pPr>
            <a:r>
              <a:rPr lang="en-US" b="1" dirty="0" smtClean="0"/>
              <a:t>return</a:t>
            </a:r>
            <a:r>
              <a:rPr lang="en-US" dirty="0" smtClean="0"/>
              <a:t> H</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l="13672" t="15288" r="14713" b="17266"/>
          <a:stretch>
            <a:fillRect/>
          </a:stretch>
        </p:blipFill>
        <p:spPr bwMode="auto">
          <a:xfrm>
            <a:off x="285720" y="285728"/>
            <a:ext cx="8801162" cy="6000792"/>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l="15625" t="12590" r="12109" b="8273"/>
          <a:stretch>
            <a:fillRect/>
          </a:stretch>
        </p:blipFill>
        <p:spPr bwMode="auto">
          <a:xfrm>
            <a:off x="500034" y="0"/>
            <a:ext cx="8286808" cy="6569722"/>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571480"/>
            <a:ext cx="8786874" cy="6072230"/>
          </a:xfrm>
        </p:spPr>
        <p:txBody>
          <a:bodyPr>
            <a:normAutofit fontScale="70000" lnSpcReduction="20000"/>
          </a:bodyPr>
          <a:lstStyle/>
          <a:p>
            <a:r>
              <a:rPr lang="ru-RU" dirty="0"/>
              <a:t>На рис. </a:t>
            </a:r>
            <a:r>
              <a:rPr lang="ru-RU" dirty="0" smtClean="0"/>
              <a:t>а </a:t>
            </a:r>
            <a:r>
              <a:rPr lang="ru-RU" dirty="0"/>
              <a:t>показаны </a:t>
            </a:r>
            <a:r>
              <a:rPr lang="ru-RU" dirty="0" smtClean="0"/>
              <a:t>исходные </a:t>
            </a:r>
            <a:r>
              <a:rPr lang="ru-RU" dirty="0"/>
              <a:t>биномиальные пирамиды </a:t>
            </a:r>
            <a:r>
              <a:rPr lang="en-US" b="1" i="1" dirty="0" smtClean="0"/>
              <a:t>Н1</a:t>
            </a:r>
            <a:r>
              <a:rPr lang="ru-RU" dirty="0" smtClean="0"/>
              <a:t> </a:t>
            </a:r>
            <a:r>
              <a:rPr lang="ru-RU" dirty="0"/>
              <a:t>и </a:t>
            </a:r>
            <a:r>
              <a:rPr lang="en-US" b="1" i="1" dirty="0" smtClean="0"/>
              <a:t>Н2.</a:t>
            </a:r>
          </a:p>
          <a:p>
            <a:r>
              <a:rPr lang="ru-RU" dirty="0" smtClean="0"/>
              <a:t> </a:t>
            </a:r>
            <a:r>
              <a:rPr lang="ru-RU" dirty="0"/>
              <a:t>Рис. </a:t>
            </a:r>
            <a:r>
              <a:rPr lang="ru-RU" dirty="0" smtClean="0"/>
              <a:t>б </a:t>
            </a:r>
            <a:r>
              <a:rPr lang="ru-RU" dirty="0"/>
              <a:t>иллюстрирует </a:t>
            </a:r>
            <a:r>
              <a:rPr lang="ru-RU" dirty="0" smtClean="0"/>
              <a:t>биномиальную </a:t>
            </a:r>
            <a:r>
              <a:rPr lang="ru-RU" dirty="0"/>
              <a:t>пирамиду Я, которая является результатом работы </a:t>
            </a:r>
            <a:r>
              <a:rPr lang="ru-RU" dirty="0" smtClean="0"/>
              <a:t>процедуры</a:t>
            </a:r>
            <a:r>
              <a:rPr lang="en-US" dirty="0" smtClean="0"/>
              <a:t> </a:t>
            </a:r>
            <a:r>
              <a:rPr lang="en-US" dirty="0" err="1" smtClean="0"/>
              <a:t>Binomial_Heap_Merge</a:t>
            </a:r>
            <a:r>
              <a:rPr lang="en-US" dirty="0" smtClean="0"/>
              <a:t>(</a:t>
            </a:r>
            <a:r>
              <a:rPr lang="en-US" b="1" dirty="0" smtClean="0"/>
              <a:t>Н</a:t>
            </a:r>
            <a:r>
              <a:rPr lang="en-US" b="1" baseline="-25000" dirty="0" smtClean="0"/>
              <a:t>1</a:t>
            </a:r>
            <a:r>
              <a:rPr lang="ru-RU" baseline="-25000" dirty="0" smtClean="0"/>
              <a:t> </a:t>
            </a:r>
            <a:r>
              <a:rPr lang="en-US" dirty="0" smtClean="0"/>
              <a:t>,</a:t>
            </a:r>
            <a:r>
              <a:rPr lang="ru-RU" dirty="0" smtClean="0"/>
              <a:t> </a:t>
            </a:r>
            <a:r>
              <a:rPr lang="en-US" b="1" dirty="0" smtClean="0"/>
              <a:t>H</a:t>
            </a:r>
            <a:r>
              <a:rPr lang="en-US" b="1" baseline="-25000" dirty="0" smtClean="0"/>
              <a:t>2</a:t>
            </a:r>
            <a:r>
              <a:rPr lang="en-US" dirty="0" smtClean="0"/>
              <a:t>)</a:t>
            </a:r>
            <a:r>
              <a:rPr lang="ru-RU" dirty="0" smtClean="0"/>
              <a:t>.</a:t>
            </a:r>
          </a:p>
          <a:p>
            <a:r>
              <a:rPr lang="ru-RU" dirty="0" smtClean="0"/>
              <a:t> </a:t>
            </a:r>
            <a:r>
              <a:rPr lang="ru-RU" dirty="0"/>
              <a:t>Изначально </a:t>
            </a:r>
            <a:r>
              <a:rPr lang="en-US" b="1" i="1" dirty="0"/>
              <a:t>х</a:t>
            </a:r>
            <a:r>
              <a:rPr lang="ru-RU" dirty="0"/>
              <a:t> является первым корнем в списке </a:t>
            </a:r>
            <a:r>
              <a:rPr lang="ru-RU" dirty="0" smtClean="0"/>
              <a:t>корней </a:t>
            </a:r>
            <a:r>
              <a:rPr lang="en-US" dirty="0" smtClean="0"/>
              <a:t>H</a:t>
            </a:r>
            <a:r>
              <a:rPr lang="ru-RU" dirty="0" smtClean="0"/>
              <a:t>. </a:t>
            </a:r>
            <a:r>
              <a:rPr lang="ru-RU" dirty="0"/>
              <a:t>Поскольку и </a:t>
            </a:r>
            <a:r>
              <a:rPr lang="en-US" dirty="0" smtClean="0"/>
              <a:t>x</a:t>
            </a:r>
            <a:r>
              <a:rPr lang="ru-RU" dirty="0" smtClean="0"/>
              <a:t>, </a:t>
            </a:r>
            <a:r>
              <a:rPr lang="ru-RU" dirty="0"/>
              <a:t>и </a:t>
            </a:r>
            <a:r>
              <a:rPr lang="en-US" b="1" i="1" dirty="0" err="1" smtClean="0"/>
              <a:t>next_x</a:t>
            </a:r>
            <a:r>
              <a:rPr lang="en-US" dirty="0" smtClean="0"/>
              <a:t> </a:t>
            </a:r>
            <a:r>
              <a:rPr lang="ru-RU" dirty="0"/>
              <a:t>имеют степень 0, и </a:t>
            </a:r>
            <a:r>
              <a:rPr lang="en-US" b="1" i="1" dirty="0"/>
              <a:t>key</a:t>
            </a:r>
            <a:r>
              <a:rPr lang="en-US" dirty="0"/>
              <a:t> </a:t>
            </a:r>
            <a:r>
              <a:rPr lang="ru-RU" dirty="0" smtClean="0"/>
              <a:t>[</a:t>
            </a:r>
            <a:r>
              <a:rPr lang="en-US" dirty="0" smtClean="0"/>
              <a:t>x</a:t>
            </a:r>
            <a:r>
              <a:rPr lang="ru-RU" dirty="0" smtClean="0"/>
              <a:t>] </a:t>
            </a:r>
            <a:r>
              <a:rPr lang="ru-RU" dirty="0"/>
              <a:t>&lt; </a:t>
            </a:r>
            <a:r>
              <a:rPr lang="en-US" b="1" i="1" dirty="0"/>
              <a:t>key [</a:t>
            </a:r>
            <a:r>
              <a:rPr lang="en-US" b="1" i="1" dirty="0" err="1" smtClean="0"/>
              <a:t>next_x</a:t>
            </a:r>
            <a:r>
              <a:rPr lang="en-US" b="1" i="1" dirty="0"/>
              <a:t>],</a:t>
            </a:r>
            <a:r>
              <a:rPr lang="en-US" dirty="0"/>
              <a:t> </a:t>
            </a:r>
            <a:r>
              <a:rPr lang="ru-RU" dirty="0" smtClean="0"/>
              <a:t>реализуется </a:t>
            </a:r>
            <a:r>
              <a:rPr lang="ru-RU" dirty="0"/>
              <a:t>случай 3</a:t>
            </a:r>
            <a:r>
              <a:rPr lang="ru-RU" dirty="0" smtClean="0"/>
              <a:t>.</a:t>
            </a:r>
            <a:endParaRPr lang="en-US" dirty="0" smtClean="0"/>
          </a:p>
          <a:p>
            <a:r>
              <a:rPr lang="ru-RU" dirty="0" smtClean="0"/>
              <a:t> </a:t>
            </a:r>
            <a:r>
              <a:rPr lang="ru-RU" dirty="0"/>
              <a:t>После связывания</a:t>
            </a:r>
            <a:r>
              <a:rPr lang="ru-RU" dirty="0" smtClean="0"/>
              <a:t>, </a:t>
            </a:r>
            <a:r>
              <a:rPr lang="en-US" dirty="0" smtClean="0"/>
              <a:t>x</a:t>
            </a:r>
            <a:r>
              <a:rPr lang="ru-RU" dirty="0" smtClean="0"/>
              <a:t> </a:t>
            </a:r>
            <a:r>
              <a:rPr lang="ru-RU" dirty="0"/>
              <a:t>является первым из трех корней с одной и той же степенью, так что реализуется случай 2</a:t>
            </a:r>
            <a:r>
              <a:rPr lang="ru-RU" dirty="0" smtClean="0"/>
              <a:t>.</a:t>
            </a:r>
          </a:p>
          <a:p>
            <a:r>
              <a:rPr lang="ru-RU" dirty="0" smtClean="0"/>
              <a:t> </a:t>
            </a:r>
            <a:r>
              <a:rPr lang="ru-RU" dirty="0"/>
              <a:t>После того как все указатели сдвигаются на одну позицию в списке корней (рис. </a:t>
            </a:r>
            <a:r>
              <a:rPr lang="ru-RU" dirty="0" smtClean="0"/>
              <a:t>г</a:t>
            </a:r>
            <a:r>
              <a:rPr lang="ru-RU" dirty="0"/>
              <a:t>), реализуется случай 4 </a:t>
            </a:r>
            <a:r>
              <a:rPr lang="ru-RU" dirty="0" smtClean="0"/>
              <a:t>(</a:t>
            </a:r>
            <a:r>
              <a:rPr lang="en-US" dirty="0" smtClean="0"/>
              <a:t>x</a:t>
            </a:r>
            <a:r>
              <a:rPr lang="ru-RU" dirty="0" smtClean="0"/>
              <a:t> </a:t>
            </a:r>
            <a:r>
              <a:rPr lang="ru-RU" dirty="0"/>
              <a:t>является первым из двух корней равной степени</a:t>
            </a:r>
            <a:r>
              <a:rPr lang="ru-RU" dirty="0" smtClean="0"/>
              <a:t>).</a:t>
            </a:r>
            <a:endParaRPr lang="en-US" dirty="0" smtClean="0"/>
          </a:p>
          <a:p>
            <a:r>
              <a:rPr lang="ru-RU" dirty="0" smtClean="0"/>
              <a:t> После </a:t>
            </a:r>
            <a:r>
              <a:rPr lang="ru-RU" dirty="0"/>
              <a:t>связывания реализуется случай 3 (рис. </a:t>
            </a:r>
            <a:r>
              <a:rPr lang="ru-RU" dirty="0" smtClean="0"/>
              <a:t>19.4</a:t>
            </a:r>
            <a:r>
              <a:rPr lang="ru-RU" dirty="0"/>
              <a:t>Д</a:t>
            </a:r>
            <a:r>
              <a:rPr lang="ru-RU" dirty="0" smtClean="0"/>
              <a:t>).</a:t>
            </a:r>
          </a:p>
          <a:p>
            <a:r>
              <a:rPr lang="ru-RU" dirty="0" smtClean="0"/>
              <a:t> </a:t>
            </a:r>
            <a:r>
              <a:rPr lang="ru-RU" dirty="0"/>
              <a:t>После очередного связывания степень </a:t>
            </a:r>
            <a:r>
              <a:rPr lang="en-US" dirty="0" smtClean="0"/>
              <a:t>x</a:t>
            </a:r>
            <a:r>
              <a:rPr lang="ru-RU" dirty="0" smtClean="0"/>
              <a:t> </a:t>
            </a:r>
            <a:r>
              <a:rPr lang="ru-RU" dirty="0"/>
              <a:t>становится равной 3, а степень </a:t>
            </a:r>
            <a:r>
              <a:rPr lang="en-US" b="1" i="1" dirty="0" err="1" smtClean="0"/>
              <a:t>next_x</a:t>
            </a:r>
            <a:r>
              <a:rPr lang="en-US" b="1" i="1" dirty="0" smtClean="0"/>
              <a:t> </a:t>
            </a:r>
            <a:r>
              <a:rPr lang="en-US" b="1" i="1" dirty="0"/>
              <a:t>—</a:t>
            </a:r>
            <a:r>
              <a:rPr lang="ru-RU" dirty="0"/>
              <a:t> 4, так что реализуется </a:t>
            </a:r>
            <a:r>
              <a:rPr lang="ru-RU" dirty="0" smtClean="0"/>
              <a:t>случай </a:t>
            </a:r>
            <a:r>
              <a:rPr lang="ru-RU" dirty="0"/>
              <a:t>1 (рис. </a:t>
            </a:r>
            <a:r>
              <a:rPr lang="en-US" dirty="0" smtClean="0"/>
              <a:t>e</a:t>
            </a:r>
            <a:r>
              <a:rPr lang="ru-RU" dirty="0" smtClean="0"/>
              <a:t>).</a:t>
            </a:r>
          </a:p>
          <a:p>
            <a:r>
              <a:rPr lang="ru-RU" dirty="0" smtClean="0"/>
              <a:t> </a:t>
            </a:r>
            <a:r>
              <a:rPr lang="ru-RU" dirty="0"/>
              <a:t>Эта итерация цикла — последняя, поскольку после очередного перемещения указателей </a:t>
            </a:r>
            <a:r>
              <a:rPr lang="en-US" b="1" i="1" dirty="0" err="1" smtClean="0"/>
              <a:t>next_x</a:t>
            </a:r>
            <a:r>
              <a:rPr lang="en-US" dirty="0" smtClean="0"/>
              <a:t> </a:t>
            </a:r>
            <a:r>
              <a:rPr lang="ru-RU" dirty="0"/>
              <a:t>становится равным </a:t>
            </a:r>
            <a:r>
              <a:rPr lang="en-US" b="1" dirty="0"/>
              <a:t>nil.</a:t>
            </a:r>
            <a:endParaRPr lang="ru-RU" dirty="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6072230"/>
          </a:xfrm>
        </p:spPr>
        <p:txBody>
          <a:bodyPr>
            <a:normAutofit fontScale="62500" lnSpcReduction="20000"/>
          </a:bodyPr>
          <a:lstStyle/>
          <a:p>
            <a:r>
              <a:rPr lang="ru-RU" dirty="0"/>
              <a:t>Процедура </a:t>
            </a:r>
            <a:r>
              <a:rPr lang="en-US" b="1" cap="small" dirty="0" err="1"/>
              <a:t>Binomial_Heap_Union</a:t>
            </a:r>
            <a:r>
              <a:rPr lang="en-US" b="1" cap="small" dirty="0"/>
              <a:t> </a:t>
            </a:r>
            <a:r>
              <a:rPr lang="ru-RU" dirty="0"/>
              <a:t>имеет две фазы</a:t>
            </a:r>
            <a:r>
              <a:rPr lang="ru-RU" dirty="0" smtClean="0"/>
              <a:t>.</a:t>
            </a:r>
          </a:p>
          <a:p>
            <a:r>
              <a:rPr lang="ru-RU" dirty="0" smtClean="0"/>
              <a:t> </a:t>
            </a:r>
            <a:r>
              <a:rPr lang="ru-RU" dirty="0"/>
              <a:t>Первая фаза </a:t>
            </a:r>
            <a:r>
              <a:rPr lang="ru-RU" dirty="0" smtClean="0"/>
              <a:t>осуществляется </a:t>
            </a:r>
            <a:r>
              <a:rPr lang="ru-RU" dirty="0"/>
              <a:t>вызовом процедуры </a:t>
            </a:r>
            <a:r>
              <a:rPr lang="en-US" b="1" cap="small" dirty="0" err="1"/>
              <a:t>Binomial_Heap_Merge</a:t>
            </a:r>
            <a:r>
              <a:rPr lang="en-US" b="1" cap="small" dirty="0"/>
              <a:t>, </a:t>
            </a:r>
            <a:r>
              <a:rPr lang="ru-RU" dirty="0"/>
              <a:t>объединяет списки корней биномиальных пирамид </a:t>
            </a:r>
            <a:r>
              <a:rPr lang="en-US" b="1" i="1" dirty="0" smtClean="0"/>
              <a:t>Н1</a:t>
            </a:r>
            <a:r>
              <a:rPr lang="ru-RU" dirty="0" smtClean="0"/>
              <a:t> </a:t>
            </a:r>
            <a:r>
              <a:rPr lang="ru-RU" dirty="0"/>
              <a:t>и </a:t>
            </a:r>
            <a:r>
              <a:rPr lang="en-US" b="1" i="1" dirty="0"/>
              <a:t>Н</a:t>
            </a:r>
            <a:r>
              <a:rPr lang="en-US" i="1" dirty="0"/>
              <a:t>2</a:t>
            </a:r>
            <a:r>
              <a:rPr lang="ru-RU" dirty="0"/>
              <a:t> в единый связанный список </a:t>
            </a:r>
            <a:r>
              <a:rPr lang="en-US" dirty="0"/>
              <a:t>H</a:t>
            </a:r>
            <a:r>
              <a:rPr lang="ru-RU" dirty="0" smtClean="0"/>
              <a:t>, </a:t>
            </a:r>
            <a:r>
              <a:rPr lang="ru-RU" dirty="0"/>
              <a:t>который </a:t>
            </a:r>
            <a:r>
              <a:rPr lang="ru-RU" dirty="0" smtClean="0"/>
              <a:t>отсортирован </a:t>
            </a:r>
            <a:r>
              <a:rPr lang="ru-RU" dirty="0"/>
              <a:t>по степеням корней в монотонно возрастающем порядке</a:t>
            </a:r>
            <a:r>
              <a:rPr lang="ru-RU" dirty="0" smtClean="0"/>
              <a:t>.</a:t>
            </a:r>
            <a:endParaRPr lang="en-US" dirty="0" smtClean="0"/>
          </a:p>
          <a:p>
            <a:r>
              <a:rPr lang="ru-RU" dirty="0" smtClean="0"/>
              <a:t> </a:t>
            </a:r>
            <a:r>
              <a:rPr lang="ru-RU" dirty="0"/>
              <a:t>Однако в списке может оказаться по два (но не более) корня каждой степени, так что вторая фаза связывает корни одинаковой степени до тех пор, пока все корни не будут иметь разную степень. Поскольку связанный список </a:t>
            </a:r>
            <a:r>
              <a:rPr lang="en-US" dirty="0" smtClean="0"/>
              <a:t>H</a:t>
            </a:r>
            <a:r>
              <a:rPr lang="ru-RU" dirty="0" smtClean="0"/>
              <a:t> </a:t>
            </a:r>
            <a:r>
              <a:rPr lang="ru-RU" dirty="0"/>
              <a:t>отсортирован по степеням, все операции по связыванию выполняются достаточно быстро.</a:t>
            </a:r>
          </a:p>
          <a:p>
            <a:r>
              <a:rPr lang="ru-RU" dirty="0"/>
              <a:t>Более подробно процедура работает следующим образом. Процедура </a:t>
            </a:r>
            <a:r>
              <a:rPr lang="ru-RU" dirty="0" smtClean="0"/>
              <a:t>начинается </a:t>
            </a:r>
            <a:r>
              <a:rPr lang="ru-RU" dirty="0"/>
              <a:t>с объединения в строках 1-3 списков корней биномиальных пирамид </a:t>
            </a:r>
            <a:r>
              <a:rPr lang="en-US" b="1" i="1" dirty="0" smtClean="0"/>
              <a:t>Н1</a:t>
            </a:r>
            <a:r>
              <a:rPr lang="ru-RU" dirty="0" smtClean="0"/>
              <a:t> и </a:t>
            </a:r>
            <a:r>
              <a:rPr lang="en-US" b="1" i="1" dirty="0" smtClean="0"/>
              <a:t>Н</a:t>
            </a:r>
            <a:r>
              <a:rPr lang="en-US" i="1" dirty="0" smtClean="0"/>
              <a:t>2</a:t>
            </a:r>
            <a:r>
              <a:rPr lang="ru-RU" dirty="0" smtClean="0"/>
              <a:t> в </a:t>
            </a:r>
            <a:r>
              <a:rPr lang="ru-RU" dirty="0"/>
              <a:t>единый список корней </a:t>
            </a:r>
            <a:r>
              <a:rPr lang="en-US" dirty="0" smtClean="0"/>
              <a:t>H</a:t>
            </a:r>
            <a:r>
              <a:rPr lang="ru-RU" dirty="0" smtClean="0"/>
              <a:t>. </a:t>
            </a:r>
            <a:r>
              <a:rPr lang="ru-RU" dirty="0"/>
              <a:t>Списки корней </a:t>
            </a:r>
            <a:r>
              <a:rPr lang="en-US" b="1" i="1" dirty="0" smtClean="0"/>
              <a:t>Н1</a:t>
            </a:r>
            <a:r>
              <a:rPr lang="ru-RU" dirty="0" smtClean="0"/>
              <a:t> и </a:t>
            </a:r>
            <a:r>
              <a:rPr lang="en-US" b="1" i="1" dirty="0" smtClean="0"/>
              <a:t>Н</a:t>
            </a:r>
            <a:r>
              <a:rPr lang="en-US" i="1" dirty="0" smtClean="0"/>
              <a:t>2</a:t>
            </a:r>
            <a:r>
              <a:rPr lang="ru-RU" dirty="0" smtClean="0"/>
              <a:t> отсортированы </a:t>
            </a:r>
            <a:r>
              <a:rPr lang="ru-RU" dirty="0"/>
              <a:t>в </a:t>
            </a:r>
            <a:r>
              <a:rPr lang="ru-RU" dirty="0" smtClean="0"/>
              <a:t>строго </a:t>
            </a:r>
            <a:r>
              <a:rPr lang="ru-RU" dirty="0"/>
              <a:t>возрастающем порядке; процедура </a:t>
            </a:r>
            <a:r>
              <a:rPr lang="en-US" b="1" cap="small" dirty="0" err="1"/>
              <a:t>Binomial_Heap_Merge</a:t>
            </a:r>
            <a:r>
              <a:rPr lang="en-US" b="1" cap="small" dirty="0"/>
              <a:t> </a:t>
            </a:r>
            <a:r>
              <a:rPr lang="ru-RU" dirty="0"/>
              <a:t>возвращает список корней </a:t>
            </a:r>
            <a:r>
              <a:rPr lang="en-US" dirty="0" smtClean="0"/>
              <a:t>H</a:t>
            </a:r>
            <a:r>
              <a:rPr lang="ru-RU" dirty="0" smtClean="0"/>
              <a:t>, </a:t>
            </a:r>
            <a:r>
              <a:rPr lang="ru-RU" dirty="0"/>
              <a:t>который также отсортирован в строго возрастающем порядке степеней корней</a:t>
            </a:r>
            <a:r>
              <a:rPr lang="ru-RU" dirty="0" smtClean="0"/>
              <a:t>.</a:t>
            </a:r>
            <a:endParaRPr lang="en-US" dirty="0" smtClean="0"/>
          </a:p>
          <a:p>
            <a:r>
              <a:rPr lang="ru-RU" dirty="0" smtClean="0"/>
              <a:t> </a:t>
            </a:r>
            <a:r>
              <a:rPr lang="ru-RU" dirty="0"/>
              <a:t>Если списки корней </a:t>
            </a:r>
            <a:r>
              <a:rPr lang="en-US" b="1" i="1" dirty="0" smtClean="0"/>
              <a:t>Н1</a:t>
            </a:r>
            <a:r>
              <a:rPr lang="ru-RU" dirty="0" smtClean="0"/>
              <a:t> и </a:t>
            </a:r>
            <a:r>
              <a:rPr lang="en-US" b="1" i="1" dirty="0" smtClean="0"/>
              <a:t>Н</a:t>
            </a:r>
            <a:r>
              <a:rPr lang="en-US" i="1" dirty="0" smtClean="0"/>
              <a:t>2</a:t>
            </a:r>
            <a:r>
              <a:rPr lang="ru-RU" dirty="0" smtClean="0"/>
              <a:t> содержат </a:t>
            </a:r>
            <a:r>
              <a:rPr lang="ru-RU" dirty="0"/>
              <a:t>всего </a:t>
            </a:r>
            <a:r>
              <a:rPr lang="en-US" dirty="0"/>
              <a:t>m </a:t>
            </a:r>
            <a:r>
              <a:rPr lang="ru-RU" dirty="0"/>
              <a:t>корней, то время работы процедуры </a:t>
            </a:r>
            <a:r>
              <a:rPr lang="en-US" b="1" cap="small" dirty="0" err="1"/>
              <a:t>Binomjal_Heap_Merge</a:t>
            </a:r>
            <a:r>
              <a:rPr lang="en-US" b="1" cap="small" dirty="0"/>
              <a:t> </a:t>
            </a:r>
            <a:r>
              <a:rPr lang="ru-RU" dirty="0"/>
              <a:t>составляет </a:t>
            </a:r>
            <a:r>
              <a:rPr lang="en-US" b="1" i="1" dirty="0"/>
              <a:t>О</a:t>
            </a:r>
            <a:r>
              <a:rPr lang="en-US" dirty="0"/>
              <a:t> </a:t>
            </a:r>
            <a:r>
              <a:rPr lang="en-US" b="1" dirty="0" smtClean="0"/>
              <a:t>(m). </a:t>
            </a:r>
            <a:r>
              <a:rPr lang="ru-RU" dirty="0"/>
              <a:t>Процедура на каждом шаге сравнивает корни в начале двух списков корней и добавляет в результирующий список корень с меньшей степенью, удаляя его из исходного списка.</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00200"/>
            <a:ext cx="8229600" cy="5043510"/>
          </a:xfrm>
        </p:spPr>
        <p:txBody>
          <a:bodyPr>
            <a:normAutofit fontScale="70000" lnSpcReduction="20000"/>
          </a:bodyPr>
          <a:lstStyle/>
          <a:p>
            <a:r>
              <a:rPr lang="ru-RU" dirty="0"/>
              <a:t>Затем процедура </a:t>
            </a:r>
            <a:r>
              <a:rPr lang="en-US" dirty="0"/>
              <a:t>Binomial</a:t>
            </a:r>
            <a:r>
              <a:rPr lang="ru-RU" dirty="0"/>
              <a:t>_</a:t>
            </a:r>
            <a:r>
              <a:rPr lang="en-US" dirty="0"/>
              <a:t>Heap</a:t>
            </a:r>
            <a:r>
              <a:rPr lang="ru-RU" dirty="0"/>
              <a:t>_</a:t>
            </a:r>
            <a:r>
              <a:rPr lang="en-US" dirty="0"/>
              <a:t>Union </a:t>
            </a:r>
            <a:r>
              <a:rPr lang="ru-RU" dirty="0"/>
              <a:t>инициализирует ряд указателей в списке корней </a:t>
            </a:r>
            <a:r>
              <a:rPr lang="ru-RU" i="1" dirty="0"/>
              <a:t>Н</a:t>
            </a:r>
            <a:r>
              <a:rPr lang="ru-RU" i="1" dirty="0" smtClean="0"/>
              <a:t>.</a:t>
            </a:r>
            <a:endParaRPr lang="en-US" i="1" dirty="0" smtClean="0"/>
          </a:p>
          <a:p>
            <a:r>
              <a:rPr lang="ru-RU" dirty="0" smtClean="0"/>
              <a:t> </a:t>
            </a:r>
            <a:r>
              <a:rPr lang="ru-RU" dirty="0"/>
              <a:t>В случае, если происходит слияние двух пустых биномиальных пирамид, в строках 4-5 выполняется возврат пустой биномиальной пирамиды</a:t>
            </a:r>
            <a:r>
              <a:rPr lang="ru-RU" dirty="0" smtClean="0"/>
              <a:t>.</a:t>
            </a:r>
            <a:endParaRPr lang="en-US" dirty="0" smtClean="0"/>
          </a:p>
          <a:p>
            <a:r>
              <a:rPr lang="ru-RU" dirty="0" smtClean="0"/>
              <a:t> </a:t>
            </a:r>
            <a:r>
              <a:rPr lang="ru-RU" dirty="0"/>
              <a:t>Начиная со строки 6, нам известно, что в биномиальной пирамиде </a:t>
            </a:r>
            <a:r>
              <a:rPr lang="ru-RU" i="1" dirty="0"/>
              <a:t>Н</a:t>
            </a:r>
            <a:r>
              <a:rPr lang="ru-RU" dirty="0"/>
              <a:t> имеется по крайней мере один корень. В процедуре поддерживаются три указателя внутрь списка корней.</a:t>
            </a:r>
          </a:p>
          <a:p>
            <a:pPr lvl="0"/>
            <a:r>
              <a:rPr lang="en-US" i="1" dirty="0"/>
              <a:t>х</a:t>
            </a:r>
            <a:r>
              <a:rPr lang="en-US" dirty="0"/>
              <a:t> </a:t>
            </a:r>
            <a:r>
              <a:rPr lang="ru-RU" dirty="0"/>
              <a:t>указывает на текущий корень.</a:t>
            </a:r>
          </a:p>
          <a:p>
            <a:pPr lvl="0"/>
            <a:r>
              <a:rPr lang="en-US" b="1" i="1" dirty="0" err="1" smtClean="0"/>
              <a:t>prev_x</a:t>
            </a:r>
            <a:r>
              <a:rPr lang="en-US" dirty="0" smtClean="0"/>
              <a:t> </a:t>
            </a:r>
            <a:r>
              <a:rPr lang="ru-RU" dirty="0"/>
              <a:t>указывает на корень, предшествующий </a:t>
            </a:r>
            <a:r>
              <a:rPr lang="en-US" i="1" dirty="0"/>
              <a:t>х</a:t>
            </a:r>
            <a:r>
              <a:rPr lang="ru-RU" dirty="0"/>
              <a:t> в списке корней: </a:t>
            </a:r>
            <a:r>
              <a:rPr lang="en-US" b="1" i="1" dirty="0"/>
              <a:t>sibling [</a:t>
            </a:r>
            <a:r>
              <a:rPr lang="en-US" b="1" i="1" dirty="0" err="1" smtClean="0"/>
              <a:t>prev_x</a:t>
            </a:r>
            <a:r>
              <a:rPr lang="en-US" b="1" i="1" dirty="0"/>
              <a:t>]</a:t>
            </a:r>
            <a:r>
              <a:rPr lang="en-US" b="1" dirty="0"/>
              <a:t> </a:t>
            </a:r>
            <a:r>
              <a:rPr lang="ru-RU" b="1" dirty="0"/>
              <a:t>= </a:t>
            </a:r>
            <a:r>
              <a:rPr lang="en-US" b="1" i="1" dirty="0"/>
              <a:t>х</a:t>
            </a:r>
            <a:r>
              <a:rPr lang="ru-RU" dirty="0"/>
              <a:t>. Поскольку изначально </a:t>
            </a:r>
            <a:r>
              <a:rPr lang="en-US" i="1" dirty="0"/>
              <a:t>х</a:t>
            </a:r>
            <a:r>
              <a:rPr lang="ru-RU" dirty="0"/>
              <a:t> не имеет предшественника, мы начинаем работу со значения </a:t>
            </a:r>
            <a:r>
              <a:rPr lang="en-US" b="1" i="1" dirty="0" err="1" smtClean="0"/>
              <a:t>prev_x</a:t>
            </a:r>
            <a:r>
              <a:rPr lang="ru-RU" dirty="0"/>
              <a:t>, равного </a:t>
            </a:r>
            <a:r>
              <a:rPr lang="en-US" dirty="0"/>
              <a:t>NIL.</a:t>
            </a:r>
            <a:endParaRPr lang="ru-RU" dirty="0"/>
          </a:p>
          <a:p>
            <a:pPr lvl="0"/>
            <a:r>
              <a:rPr lang="en-US" b="1" i="1" dirty="0" err="1" smtClean="0"/>
              <a:t>next_x</a:t>
            </a:r>
            <a:r>
              <a:rPr lang="en-US" dirty="0" smtClean="0"/>
              <a:t> </a:t>
            </a:r>
            <a:r>
              <a:rPr lang="ru-RU" dirty="0"/>
              <a:t>указывает на корень, следующий в списке корней за </a:t>
            </a:r>
            <a:r>
              <a:rPr lang="en-US" i="1" dirty="0"/>
              <a:t>х: </a:t>
            </a:r>
            <a:r>
              <a:rPr lang="en-US" b="1" i="1" dirty="0"/>
              <a:t>sibling [х]</a:t>
            </a:r>
            <a:r>
              <a:rPr lang="en-US" b="1" dirty="0"/>
              <a:t> </a:t>
            </a:r>
            <a:r>
              <a:rPr lang="ru-RU" b="1" dirty="0"/>
              <a:t>= </a:t>
            </a:r>
            <a:r>
              <a:rPr lang="ru-RU" b="1" dirty="0" smtClean="0"/>
              <a:t> </a:t>
            </a:r>
            <a:r>
              <a:rPr lang="en-US" b="1" i="1" dirty="0" err="1" smtClean="0"/>
              <a:t>next_x</a:t>
            </a:r>
            <a:r>
              <a:rPr lang="ru-RU" dirty="0"/>
              <a:t>.</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286544"/>
          </a:xfrm>
        </p:spPr>
        <p:txBody>
          <a:bodyPr>
            <a:normAutofit fontScale="70000" lnSpcReduction="20000"/>
          </a:bodyPr>
          <a:lstStyle/>
          <a:p>
            <a:pPr>
              <a:buNone/>
            </a:pPr>
            <a:r>
              <a:rPr lang="ru-RU" sz="3400" dirty="0" smtClean="0"/>
              <a:t>Структуры </a:t>
            </a:r>
            <a:r>
              <a:rPr lang="ru-RU" sz="3400" dirty="0"/>
              <a:t>данных, известные под названием </a:t>
            </a:r>
            <a:r>
              <a:rPr lang="ru-RU" sz="3400" i="1" dirty="0"/>
              <a:t>сливаемых пирамид</a:t>
            </a:r>
            <a:r>
              <a:rPr lang="ru-RU" sz="3400" dirty="0"/>
              <a:t> (</a:t>
            </a:r>
            <a:r>
              <a:rPr lang="en-US" sz="3400" dirty="0" err="1"/>
              <a:t>mergeable</a:t>
            </a:r>
            <a:r>
              <a:rPr lang="en-US" sz="3400" dirty="0"/>
              <a:t> heaps</a:t>
            </a:r>
            <a:r>
              <a:rPr lang="ru-RU" sz="3400" dirty="0"/>
              <a:t>), которые поддерживают </a:t>
            </a:r>
            <a:r>
              <a:rPr lang="ru-RU" sz="3400" dirty="0" smtClean="0"/>
              <a:t>следующие семь </a:t>
            </a:r>
            <a:r>
              <a:rPr lang="ru-RU" sz="3400" dirty="0"/>
              <a:t>операций.</a:t>
            </a:r>
          </a:p>
          <a:p>
            <a:r>
              <a:rPr lang="en-US" sz="3400" cap="small" dirty="0" err="1"/>
              <a:t>Маке_Неар</a:t>
            </a:r>
            <a:r>
              <a:rPr lang="en-US" sz="3400" cap="small" dirty="0"/>
              <a:t>()</a:t>
            </a:r>
            <a:r>
              <a:rPr lang="ru-RU" sz="3400" dirty="0"/>
              <a:t> создает и возвращает новую пустую пирамиду.</a:t>
            </a:r>
          </a:p>
          <a:p>
            <a:r>
              <a:rPr lang="en-US" sz="3400" dirty="0" err="1"/>
              <a:t>lNSERT</a:t>
            </a:r>
            <a:r>
              <a:rPr lang="ru-RU" sz="3400" dirty="0" smtClean="0"/>
              <a:t>(</a:t>
            </a:r>
            <a:r>
              <a:rPr lang="en-US" sz="3400" dirty="0" smtClean="0"/>
              <a:t>H</a:t>
            </a:r>
            <a:r>
              <a:rPr lang="ru-RU" sz="3400" dirty="0" smtClean="0"/>
              <a:t>, </a:t>
            </a:r>
            <a:r>
              <a:rPr lang="en-US" sz="3400" i="1" dirty="0"/>
              <a:t>х</a:t>
            </a:r>
            <a:r>
              <a:rPr lang="ru-RU" sz="3400" i="1" dirty="0"/>
              <a:t>)</a:t>
            </a:r>
            <a:r>
              <a:rPr lang="ru-RU" sz="3400" dirty="0"/>
              <a:t> вставляет узел </a:t>
            </a:r>
            <a:r>
              <a:rPr lang="en-US" sz="3400" i="1" dirty="0"/>
              <a:t>х</a:t>
            </a:r>
            <a:r>
              <a:rPr lang="en-US" sz="3400" dirty="0"/>
              <a:t> </a:t>
            </a:r>
            <a:r>
              <a:rPr lang="ru-RU" sz="3400" dirty="0"/>
              <a:t>(с заполненным полем </a:t>
            </a:r>
            <a:r>
              <a:rPr lang="en-US" sz="3400" i="1" dirty="0"/>
              <a:t>key)</a:t>
            </a:r>
            <a:r>
              <a:rPr lang="en-US" sz="3400" dirty="0"/>
              <a:t> </a:t>
            </a:r>
            <a:r>
              <a:rPr lang="ru-RU" sz="3400" dirty="0"/>
              <a:t>в пирамиду </a:t>
            </a:r>
            <a:r>
              <a:rPr lang="en-US" sz="3400" i="1" dirty="0"/>
              <a:t>Н.</a:t>
            </a:r>
            <a:endParaRPr lang="ru-RU" sz="3400" dirty="0"/>
          </a:p>
          <a:p>
            <a:r>
              <a:rPr lang="en-US" sz="3400" cap="small" dirty="0" smtClean="0"/>
              <a:t>Minimum(H)</a:t>
            </a:r>
            <a:r>
              <a:rPr lang="en-US" sz="3400" dirty="0" smtClean="0"/>
              <a:t> </a:t>
            </a:r>
            <a:r>
              <a:rPr lang="ru-RU" sz="3400" dirty="0"/>
              <a:t>возвращает указатель на узел в пирамиде </a:t>
            </a:r>
            <a:r>
              <a:rPr lang="en-US" sz="3400" i="1" dirty="0"/>
              <a:t>Н,</a:t>
            </a:r>
            <a:r>
              <a:rPr lang="en-US" sz="3400" dirty="0"/>
              <a:t> </a:t>
            </a:r>
            <a:r>
              <a:rPr lang="ru-RU" sz="3400" dirty="0"/>
              <a:t>обладающий </a:t>
            </a:r>
            <a:r>
              <a:rPr lang="ru-RU" sz="3400" dirty="0" smtClean="0"/>
              <a:t>минимальным </a:t>
            </a:r>
            <a:r>
              <a:rPr lang="ru-RU" sz="3400" dirty="0"/>
              <a:t>ключом.</a:t>
            </a:r>
          </a:p>
          <a:p>
            <a:r>
              <a:rPr lang="en-US" sz="3400" cap="small" dirty="0" err="1" smtClean="0"/>
              <a:t>Extract_Min</a:t>
            </a:r>
            <a:r>
              <a:rPr lang="en-US" sz="3400" cap="small" dirty="0" smtClean="0"/>
              <a:t>(H)</a:t>
            </a:r>
            <a:r>
              <a:rPr lang="en-US" sz="3400" dirty="0" smtClean="0"/>
              <a:t> </a:t>
            </a:r>
            <a:r>
              <a:rPr lang="ru-RU" sz="3400" dirty="0"/>
              <a:t>удаляет из пирамиды </a:t>
            </a:r>
            <a:r>
              <a:rPr lang="en-US" sz="3400" i="1" dirty="0"/>
              <a:t>Н</a:t>
            </a:r>
            <a:r>
              <a:rPr lang="en-US" sz="3400" dirty="0"/>
              <a:t> </a:t>
            </a:r>
            <a:r>
              <a:rPr lang="ru-RU" sz="3400" dirty="0"/>
              <a:t>узел, ключ которого минимален, </a:t>
            </a:r>
            <a:r>
              <a:rPr lang="ru-RU" sz="3400" dirty="0" smtClean="0"/>
              <a:t>возвращая </a:t>
            </a:r>
            <a:r>
              <a:rPr lang="ru-RU" sz="3400" dirty="0"/>
              <a:t>при этом указатель на этот узел.</a:t>
            </a:r>
          </a:p>
          <a:p>
            <a:r>
              <a:rPr lang="en-US" sz="3400" dirty="0"/>
              <a:t>Union</a:t>
            </a:r>
            <a:r>
              <a:rPr lang="ru-RU" sz="3400" dirty="0" smtClean="0"/>
              <a:t>(</a:t>
            </a:r>
            <a:r>
              <a:rPr lang="en-US" sz="3400" dirty="0" smtClean="0"/>
              <a:t>H</a:t>
            </a:r>
            <a:r>
              <a:rPr lang="en-US" sz="3400" baseline="-25000" dirty="0" smtClean="0"/>
              <a:t>1</a:t>
            </a:r>
            <a:r>
              <a:rPr lang="ru-RU" sz="3400" dirty="0" smtClean="0"/>
              <a:t>, </a:t>
            </a:r>
            <a:r>
              <a:rPr lang="en-US" sz="3400" dirty="0" smtClean="0"/>
              <a:t>H</a:t>
            </a:r>
            <a:r>
              <a:rPr lang="ru-RU" sz="3400" baseline="-25000" dirty="0" smtClean="0"/>
              <a:t>2</a:t>
            </a:r>
            <a:r>
              <a:rPr lang="ru-RU" sz="3400" dirty="0"/>
              <a:t>) создает (и возвращает) новую пирамиду, которая содержит все узлы пирамид </a:t>
            </a:r>
            <a:r>
              <a:rPr lang="en-US" sz="3400" dirty="0" smtClean="0"/>
              <a:t>H</a:t>
            </a:r>
            <a:r>
              <a:rPr lang="en-US" sz="3400" baseline="-25000" dirty="0" smtClean="0"/>
              <a:t>1</a:t>
            </a:r>
            <a:r>
              <a:rPr lang="en-US" sz="3400" dirty="0" smtClean="0"/>
              <a:t> </a:t>
            </a:r>
            <a:r>
              <a:rPr lang="ru-RU" sz="3400" dirty="0"/>
              <a:t>и </a:t>
            </a:r>
            <a:r>
              <a:rPr lang="en-US" sz="3400" dirty="0" smtClean="0"/>
              <a:t>H</a:t>
            </a:r>
            <a:r>
              <a:rPr lang="ru-RU" sz="3400" baseline="-25000" dirty="0" smtClean="0"/>
              <a:t>2 </a:t>
            </a:r>
            <a:r>
              <a:rPr lang="en-US" sz="3400" dirty="0" smtClean="0"/>
              <a:t>.</a:t>
            </a:r>
            <a:r>
              <a:rPr lang="ru-RU" sz="3400" dirty="0" smtClean="0"/>
              <a:t> </a:t>
            </a:r>
            <a:r>
              <a:rPr lang="ru-RU" sz="3400" dirty="0"/>
              <a:t>Исходные пирамиды при выполнении этой операции уничтожаются</a:t>
            </a:r>
            <a:r>
              <a:rPr lang="ru-RU" sz="3400" dirty="0" smtClean="0"/>
              <a:t>.</a:t>
            </a:r>
          </a:p>
          <a:p>
            <a:r>
              <a:rPr lang="en-US" sz="3400" cap="small" dirty="0" err="1" smtClean="0"/>
              <a:t>Decrease_Key</a:t>
            </a:r>
            <a:r>
              <a:rPr lang="en-US" sz="3400" cap="small" dirty="0" smtClean="0"/>
              <a:t>(H, x, </a:t>
            </a:r>
            <a:r>
              <a:rPr lang="en-US" sz="3400" i="1" dirty="0"/>
              <a:t>к)</a:t>
            </a:r>
            <a:r>
              <a:rPr lang="en-US" sz="3400" dirty="0"/>
              <a:t> </a:t>
            </a:r>
            <a:r>
              <a:rPr lang="ru-RU" sz="3400" dirty="0"/>
              <a:t>присваивает узлу </a:t>
            </a:r>
            <a:r>
              <a:rPr lang="en-US" sz="3400" i="1" dirty="0"/>
              <a:t>х</a:t>
            </a:r>
            <a:r>
              <a:rPr lang="en-US" sz="3400" dirty="0"/>
              <a:t> </a:t>
            </a:r>
            <a:r>
              <a:rPr lang="ru-RU" sz="3400" dirty="0"/>
              <a:t>в пирамиде </a:t>
            </a:r>
            <a:r>
              <a:rPr lang="en-US" sz="3400" i="1" dirty="0"/>
              <a:t>Н</a:t>
            </a:r>
            <a:r>
              <a:rPr lang="en-US" sz="3400" dirty="0"/>
              <a:t> </a:t>
            </a:r>
            <a:r>
              <a:rPr lang="ru-RU" sz="3400" dirty="0"/>
              <a:t>новое значение ключа </a:t>
            </a:r>
            <a:r>
              <a:rPr lang="en-US" sz="3400" i="1" dirty="0" smtClean="0"/>
              <a:t>к</a:t>
            </a:r>
            <a:r>
              <a:rPr lang="ru-RU" sz="3400" dirty="0" smtClean="0"/>
              <a:t>.</a:t>
            </a:r>
            <a:endParaRPr lang="ru-RU" sz="3400" dirty="0"/>
          </a:p>
          <a:p>
            <a:r>
              <a:rPr lang="en-US" sz="3400" dirty="0"/>
              <a:t>DELETE</a:t>
            </a:r>
            <a:r>
              <a:rPr lang="ru-RU" sz="3400" dirty="0" smtClean="0"/>
              <a:t>(</a:t>
            </a:r>
            <a:r>
              <a:rPr lang="en-US" sz="3400" dirty="0" smtClean="0"/>
              <a:t>H</a:t>
            </a:r>
            <a:r>
              <a:rPr lang="ru-RU" sz="3400" dirty="0" smtClean="0"/>
              <a:t>, </a:t>
            </a:r>
            <a:r>
              <a:rPr lang="en-US" sz="3400" i="1" dirty="0"/>
              <a:t>х)</a:t>
            </a:r>
            <a:r>
              <a:rPr lang="en-US" sz="3400" dirty="0"/>
              <a:t> </a:t>
            </a:r>
            <a:r>
              <a:rPr lang="ru-RU" sz="3400" dirty="0"/>
              <a:t>удаляет узел </a:t>
            </a:r>
            <a:r>
              <a:rPr lang="en-US" sz="3400" i="1" dirty="0"/>
              <a:t>х</a:t>
            </a:r>
            <a:r>
              <a:rPr lang="en-US" sz="3400" dirty="0"/>
              <a:t> </a:t>
            </a:r>
            <a:r>
              <a:rPr lang="ru-RU" sz="3400" dirty="0"/>
              <a:t>из пирамиды </a:t>
            </a:r>
            <a:r>
              <a:rPr lang="en-US" sz="3400" i="1" dirty="0"/>
              <a:t>Н.</a:t>
            </a:r>
            <a:endParaRPr lang="ru-RU" sz="3400" dirty="0"/>
          </a:p>
          <a:p>
            <a:endParaRPr lang="ru-RU" sz="3400" dirty="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smtClean="0"/>
              <a:t>Изначально в списке корней </a:t>
            </a:r>
            <a:r>
              <a:rPr lang="ru-RU" i="1" dirty="0" smtClean="0"/>
              <a:t>Н</a:t>
            </a:r>
            <a:r>
              <a:rPr lang="ru-RU" dirty="0" smtClean="0"/>
              <a:t> имеется не более двух узлов с данной степенью: поскольку </a:t>
            </a:r>
            <a:r>
              <a:rPr lang="ru-RU" i="1" dirty="0" smtClean="0"/>
              <a:t>Н</a:t>
            </a:r>
            <a:r>
              <a:rPr lang="en-US" i="1" dirty="0" smtClean="0"/>
              <a:t>1</a:t>
            </a:r>
            <a:r>
              <a:rPr lang="ru-RU" dirty="0" smtClean="0"/>
              <a:t> и </a:t>
            </a:r>
            <a:r>
              <a:rPr lang="en-US" dirty="0" smtClean="0"/>
              <a:t>H</a:t>
            </a:r>
            <a:r>
              <a:rPr lang="ru-RU" dirty="0" smtClean="0"/>
              <a:t>2 были биномиальными пирамидами, каждая из них имела не более одного корня данной степени. Кроме того, процедура </a:t>
            </a:r>
            <a:r>
              <a:rPr lang="en-US" dirty="0" smtClean="0"/>
              <a:t>Binomial</a:t>
            </a:r>
            <a:r>
              <a:rPr lang="ru-RU" dirty="0" smtClean="0"/>
              <a:t>_</a:t>
            </a:r>
            <a:r>
              <a:rPr lang="en-US" dirty="0" smtClean="0"/>
              <a:t>Heap</a:t>
            </a:r>
            <a:r>
              <a:rPr lang="ru-RU" dirty="0" smtClean="0"/>
              <a:t>_</a:t>
            </a:r>
            <a:r>
              <a:rPr lang="en-US" dirty="0" smtClean="0"/>
              <a:t>Merge </a:t>
            </a:r>
            <a:r>
              <a:rPr lang="ru-RU" dirty="0" smtClean="0"/>
              <a:t>гарантирует, что если два корня в </a:t>
            </a:r>
            <a:r>
              <a:rPr lang="ru-RU" i="1" dirty="0" smtClean="0"/>
              <a:t>Н</a:t>
            </a:r>
            <a:r>
              <a:rPr lang="ru-RU" dirty="0" smtClean="0"/>
              <a:t> имеют одну и ту же степень, то эти корни соседствуют в списке корней.</a:t>
            </a:r>
          </a:p>
          <a:p>
            <a:r>
              <a:rPr lang="ru-RU" dirty="0" smtClean="0"/>
              <a:t>В </a:t>
            </a:r>
            <a:r>
              <a:rPr lang="ru-RU" dirty="0"/>
              <a:t>действительности, в процессе работы </a:t>
            </a:r>
            <a:r>
              <a:rPr lang="en-US" dirty="0"/>
              <a:t>Binomial</a:t>
            </a:r>
            <a:r>
              <a:rPr lang="ru-RU" dirty="0"/>
              <a:t>_</a:t>
            </a:r>
            <a:r>
              <a:rPr lang="en-US" dirty="0"/>
              <a:t>Heap</a:t>
            </a:r>
            <a:r>
              <a:rPr lang="ru-RU" dirty="0"/>
              <a:t>_</a:t>
            </a:r>
            <a:r>
              <a:rPr lang="en-US" dirty="0"/>
              <a:t>Union </a:t>
            </a:r>
            <a:r>
              <a:rPr lang="ru-RU" cap="small" dirty="0"/>
              <a:t>в </a:t>
            </a:r>
            <a:r>
              <a:rPr lang="ru-RU" dirty="0"/>
              <a:t>некоторый момент в списке корней </a:t>
            </a:r>
            <a:r>
              <a:rPr lang="ru-RU" i="1" dirty="0"/>
              <a:t>Н</a:t>
            </a:r>
            <a:r>
              <a:rPr lang="ru-RU" dirty="0"/>
              <a:t> могут оказаться три корня данной степени — вскоре вы увидите, как может реализоваться такая ситуация</a:t>
            </a:r>
            <a:r>
              <a:rPr lang="ru-RU" dirty="0" smtClean="0"/>
              <a:t>.</a:t>
            </a:r>
            <a:endParaRPr lang="en-US" dirty="0" smtClean="0"/>
          </a:p>
          <a:p>
            <a:r>
              <a:rPr lang="ru-RU" dirty="0" smtClean="0"/>
              <a:t>При </a:t>
            </a:r>
            <a:r>
              <a:rPr lang="ru-RU" dirty="0"/>
              <a:t>каждой итерации </a:t>
            </a:r>
            <a:r>
              <a:rPr lang="ru-RU" dirty="0" smtClean="0"/>
              <a:t>цикла </a:t>
            </a:r>
            <a:r>
              <a:rPr lang="en-US" dirty="0"/>
              <a:t>while </a:t>
            </a:r>
            <a:r>
              <a:rPr lang="ru-RU" dirty="0"/>
              <a:t>в строках 9-21, мы должны решить, следует ли связывать </a:t>
            </a:r>
            <a:r>
              <a:rPr lang="en-US" b="1" i="1" dirty="0" smtClean="0"/>
              <a:t>х</a:t>
            </a:r>
            <a:r>
              <a:rPr lang="en-US" dirty="0" smtClean="0"/>
              <a:t> </a:t>
            </a:r>
            <a:r>
              <a:rPr lang="ru-RU" dirty="0"/>
              <a:t>и </a:t>
            </a:r>
            <a:r>
              <a:rPr lang="en-US" b="1" i="1" dirty="0" err="1" smtClean="0"/>
              <a:t>next_x</a:t>
            </a:r>
            <a:r>
              <a:rPr lang="ru-RU" dirty="0"/>
              <a:t>, учитывая их степени и, возможно, степень </a:t>
            </a:r>
            <a:r>
              <a:rPr lang="en-US" b="1" i="1" dirty="0"/>
              <a:t>sibling [</a:t>
            </a:r>
            <a:r>
              <a:rPr lang="en-US" b="1" i="1" dirty="0" err="1" smtClean="0"/>
              <a:t>next_x</a:t>
            </a:r>
            <a:r>
              <a:rPr lang="en-US" i="1" dirty="0"/>
              <a:t>].</a:t>
            </a:r>
            <a:r>
              <a:rPr lang="en-US" dirty="0"/>
              <a:t> </a:t>
            </a:r>
            <a:r>
              <a:rPr lang="ru-RU" dirty="0"/>
              <a:t>Инвариантом цикла является то, что в начале каждого выполнения тела цикла и </a:t>
            </a:r>
            <a:r>
              <a:rPr lang="en-US" b="1" dirty="0" smtClean="0"/>
              <a:t>x</a:t>
            </a:r>
            <a:r>
              <a:rPr lang="ru-RU" dirty="0" smtClean="0"/>
              <a:t>, </a:t>
            </a:r>
            <a:r>
              <a:rPr lang="ru-RU" dirty="0"/>
              <a:t>и </a:t>
            </a:r>
            <a:r>
              <a:rPr lang="en-US" b="1" i="1" dirty="0" err="1" smtClean="0"/>
              <a:t>next_x</a:t>
            </a:r>
            <a:r>
              <a:rPr lang="en-US" dirty="0" smtClean="0"/>
              <a:t> </a:t>
            </a:r>
            <a:r>
              <a:rPr lang="ru-RU" dirty="0"/>
              <a:t>не равны </a:t>
            </a:r>
            <a:r>
              <a:rPr lang="en-US" dirty="0" smtClean="0"/>
              <a:t>NIL</a:t>
            </a:r>
            <a:r>
              <a:rPr lang="ru-RU" dirty="0" smtClean="0"/>
              <a:t>.</a:t>
            </a:r>
            <a:endParaRPr lang="ru-RU" dirty="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a:t>Случай 1, показанный на </a:t>
            </a:r>
            <a:r>
              <a:rPr lang="ru-RU" dirty="0" smtClean="0"/>
              <a:t>а</a:t>
            </a:r>
            <a:r>
              <a:rPr lang="ru-RU" dirty="0"/>
              <a:t>, реализуется, когда </a:t>
            </a:r>
            <a:r>
              <a:rPr lang="en-US" b="1" i="1" dirty="0"/>
              <a:t>degree [х] </a:t>
            </a:r>
            <a:r>
              <a:rPr lang="en-US" b="1" i="1" dirty="0" smtClean="0"/>
              <a:t>≠  </a:t>
            </a:r>
            <a:r>
              <a:rPr lang="en-US" b="1" i="1" dirty="0"/>
              <a:t>degree [</a:t>
            </a:r>
            <a:r>
              <a:rPr lang="en-US" b="1" i="1" dirty="0" err="1" smtClean="0"/>
              <a:t>next_x</a:t>
            </a:r>
            <a:r>
              <a:rPr lang="en-US" b="1" i="1" dirty="0"/>
              <a:t>],</a:t>
            </a:r>
            <a:r>
              <a:rPr lang="en-US" dirty="0"/>
              <a:t> </a:t>
            </a:r>
            <a:r>
              <a:rPr lang="ru-RU" dirty="0"/>
              <a:t>т.е. когда </a:t>
            </a:r>
            <a:r>
              <a:rPr lang="en-US" b="1" i="1" dirty="0"/>
              <a:t>х</a:t>
            </a:r>
            <a:r>
              <a:rPr lang="ru-RU" dirty="0"/>
              <a:t> является корнем </a:t>
            </a:r>
            <a:r>
              <a:rPr lang="en-US" b="1" i="1" dirty="0" err="1"/>
              <a:t>Bk</a:t>
            </a:r>
            <a:r>
              <a:rPr lang="ru-RU" dirty="0"/>
              <a:t>-дерева, </a:t>
            </a:r>
            <a:r>
              <a:rPr lang="en-US" dirty="0"/>
              <a:t>a </a:t>
            </a:r>
            <a:r>
              <a:rPr lang="en-US" b="1" i="1" dirty="0" err="1" smtClean="0"/>
              <a:t>next_x</a:t>
            </a:r>
            <a:r>
              <a:rPr lang="en-US" dirty="0" smtClean="0"/>
              <a:t> </a:t>
            </a:r>
            <a:r>
              <a:rPr lang="ru-RU" dirty="0"/>
              <a:t>— корнем </a:t>
            </a:r>
            <a:r>
              <a:rPr lang="ru-RU" b="1" dirty="0" smtClean="0"/>
              <a:t>В</a:t>
            </a:r>
            <a:r>
              <a:rPr lang="en-US" b="1" dirty="0" smtClean="0"/>
              <a:t>l</a:t>
            </a:r>
            <a:r>
              <a:rPr lang="ru-RU" dirty="0" smtClean="0"/>
              <a:t>-дерева</a:t>
            </a:r>
            <a:r>
              <a:rPr lang="ru-RU" dirty="0"/>
              <a:t>, причем </a:t>
            </a:r>
            <a:r>
              <a:rPr lang="en-US" b="1" i="1" dirty="0"/>
              <a:t>I &gt; к</a:t>
            </a:r>
            <a:r>
              <a:rPr lang="en-US" b="1" i="1" dirty="0" smtClean="0"/>
              <a:t>.</a:t>
            </a:r>
          </a:p>
          <a:p>
            <a:r>
              <a:rPr lang="ru-RU" dirty="0" smtClean="0"/>
              <a:t> </a:t>
            </a:r>
            <a:r>
              <a:rPr lang="ru-RU" dirty="0"/>
              <a:t>Эта ситуация обрабатывается в строках 11-12. Мы не связываем </a:t>
            </a:r>
            <a:r>
              <a:rPr lang="en-US" b="1" i="1" dirty="0"/>
              <a:t>х</a:t>
            </a:r>
            <a:r>
              <a:rPr lang="ru-RU" dirty="0"/>
              <a:t> и </a:t>
            </a:r>
            <a:r>
              <a:rPr lang="en-US" b="1" i="1" dirty="0" err="1" smtClean="0"/>
              <a:t>next_x</a:t>
            </a:r>
            <a:r>
              <a:rPr lang="en-US" b="1" i="1" dirty="0"/>
              <a:t>,</a:t>
            </a:r>
            <a:r>
              <a:rPr lang="en-US" dirty="0"/>
              <a:t> </a:t>
            </a:r>
            <a:r>
              <a:rPr lang="ru-RU" dirty="0"/>
              <a:t>так что мы просто смещаем указатели на одну позицию по списку. Обновление указателя </a:t>
            </a:r>
            <a:r>
              <a:rPr lang="en-US" b="1" i="1" dirty="0" err="1" smtClean="0"/>
              <a:t>next_x</a:t>
            </a:r>
            <a:r>
              <a:rPr lang="ru-RU" dirty="0"/>
              <a:t>, который указывает на корень, следующий за </a:t>
            </a:r>
            <a:r>
              <a:rPr lang="en-US" b="1" i="1" dirty="0"/>
              <a:t>х,</a:t>
            </a:r>
            <a:r>
              <a:rPr lang="ru-RU" dirty="0"/>
              <a:t> выполняется в строке 21, поскольку это действие — общее для всех случаев.</a:t>
            </a:r>
          </a:p>
          <a:p>
            <a:r>
              <a:rPr lang="ru-RU" dirty="0"/>
              <a:t>Случай 2 (рис. </a:t>
            </a:r>
            <a:r>
              <a:rPr lang="en-US" b="1" i="1" dirty="0" smtClean="0"/>
              <a:t>б</a:t>
            </a:r>
            <a:r>
              <a:rPr lang="en-US" b="1" i="1" dirty="0"/>
              <a:t>)</a:t>
            </a:r>
            <a:r>
              <a:rPr lang="ru-RU" dirty="0"/>
              <a:t> реализуется, когда </a:t>
            </a:r>
            <a:r>
              <a:rPr lang="en-US" b="1" i="1" dirty="0"/>
              <a:t>х</a:t>
            </a:r>
            <a:r>
              <a:rPr lang="ru-RU" dirty="0"/>
              <a:t> является первым из трех корней с одинаковой степенью, т.е. когда</a:t>
            </a:r>
          </a:p>
          <a:p>
            <a:r>
              <a:rPr lang="en-US" b="1" i="1" dirty="0"/>
              <a:t>degree [</a:t>
            </a:r>
            <a:r>
              <a:rPr lang="ru-RU" b="1" i="1" dirty="0" err="1"/>
              <a:t>х</a:t>
            </a:r>
            <a:r>
              <a:rPr lang="en-US" b="1" i="1" dirty="0"/>
              <a:t>]</a:t>
            </a:r>
            <a:r>
              <a:rPr lang="ru-RU" b="1" i="1" dirty="0"/>
              <a:t> = </a:t>
            </a:r>
            <a:r>
              <a:rPr lang="en-US" b="1" i="1" dirty="0"/>
              <a:t>degree [</a:t>
            </a:r>
            <a:r>
              <a:rPr lang="en-US" b="1" i="1" dirty="0" err="1" smtClean="0"/>
              <a:t>next_x</a:t>
            </a:r>
            <a:r>
              <a:rPr lang="en-US" b="1" i="1" dirty="0"/>
              <a:t>] </a:t>
            </a:r>
            <a:r>
              <a:rPr lang="ru-RU" b="1" i="1" dirty="0"/>
              <a:t>= </a:t>
            </a:r>
            <a:r>
              <a:rPr lang="en-US" b="1" i="1" dirty="0"/>
              <a:t>degree [sibling [</a:t>
            </a:r>
            <a:r>
              <a:rPr lang="en-US" b="1" i="1" dirty="0" err="1" smtClean="0"/>
              <a:t>next_x</a:t>
            </a:r>
            <a:r>
              <a:rPr lang="ru-RU" b="1" i="1" dirty="0"/>
              <a:t>]].</a:t>
            </a:r>
          </a:p>
          <a:p>
            <a:r>
              <a:rPr lang="ru-RU" dirty="0"/>
              <a:t>Эта ситуация обрабатывается так же, как и случай 1 — мы просто перемещаем указатели по списку. В следующей итерации цикла будет обработан случай 3</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fontScale="62500" lnSpcReduction="20000"/>
          </a:bodyPr>
          <a:lstStyle/>
          <a:p>
            <a:r>
              <a:rPr lang="ru-RU" dirty="0"/>
              <a:t>или 4, когда объединяются второй и третий из трех корней с одинаковой степенью. В строке 10 выполняется проверка реализации случаев 1 и 2, а в строках 11-12- их обработка.</a:t>
            </a:r>
          </a:p>
          <a:p>
            <a:r>
              <a:rPr lang="ru-RU" dirty="0"/>
              <a:t>Случаи 3 и 4 реализуются, когда </a:t>
            </a:r>
            <a:r>
              <a:rPr lang="en-US" b="1" i="1" dirty="0"/>
              <a:t>х</a:t>
            </a:r>
            <a:r>
              <a:rPr lang="ru-RU" dirty="0"/>
              <a:t> представляет собой первый из двух корней одинаковой степени, т.е. когда</a:t>
            </a:r>
          </a:p>
          <a:p>
            <a:r>
              <a:rPr lang="en-US" b="1" i="1" dirty="0"/>
              <a:t>degree [</a:t>
            </a:r>
            <a:r>
              <a:rPr lang="ru-RU" b="1" i="1" dirty="0" err="1"/>
              <a:t>х</a:t>
            </a:r>
            <a:r>
              <a:rPr lang="en-US" b="1" i="1" dirty="0"/>
              <a:t>]</a:t>
            </a:r>
            <a:r>
              <a:rPr lang="ru-RU" b="1" i="1" dirty="0"/>
              <a:t> = </a:t>
            </a:r>
            <a:r>
              <a:rPr lang="en-US" b="1" i="1" dirty="0"/>
              <a:t>degree [</a:t>
            </a:r>
            <a:r>
              <a:rPr lang="en-US" b="1" i="1" dirty="0" err="1" smtClean="0"/>
              <a:t>next_x</a:t>
            </a:r>
            <a:r>
              <a:rPr lang="en-US" b="1" i="1" dirty="0"/>
              <a:t>] </a:t>
            </a:r>
            <a:r>
              <a:rPr lang="ru-RU" b="1" i="1" dirty="0" smtClean="0"/>
              <a:t>≠ </a:t>
            </a:r>
            <a:r>
              <a:rPr lang="en-US" b="1" i="1" dirty="0"/>
              <a:t>degree [sibling [</a:t>
            </a:r>
            <a:r>
              <a:rPr lang="en-US" b="1" i="1" dirty="0" err="1" smtClean="0"/>
              <a:t>next_x</a:t>
            </a:r>
            <a:r>
              <a:rPr lang="ru-RU" b="1" i="1" dirty="0"/>
              <a:t>]].</a:t>
            </a:r>
          </a:p>
          <a:p>
            <a:r>
              <a:rPr lang="ru-RU" dirty="0"/>
              <a:t>Эти случаи могут возникнуть на любой итерации, в частности, всегда — непосред­ственно после обнаружения случая 2</a:t>
            </a:r>
            <a:r>
              <a:rPr lang="ru-RU" dirty="0" smtClean="0"/>
              <a:t>.</a:t>
            </a:r>
            <a:endParaRPr lang="en-US" dirty="0" smtClean="0"/>
          </a:p>
          <a:p>
            <a:r>
              <a:rPr lang="ru-RU" dirty="0" smtClean="0"/>
              <a:t> </a:t>
            </a:r>
            <a:r>
              <a:rPr lang="ru-RU" dirty="0"/>
              <a:t>В случаях 3 и 4 мы связываем </a:t>
            </a:r>
            <a:r>
              <a:rPr lang="en-US" b="1" i="1" dirty="0"/>
              <a:t>х</a:t>
            </a:r>
            <a:r>
              <a:rPr lang="ru-RU" dirty="0"/>
              <a:t> и </a:t>
            </a:r>
            <a:r>
              <a:rPr lang="en-US" b="1" i="1" dirty="0" err="1" smtClean="0"/>
              <a:t>next_x</a:t>
            </a:r>
            <a:r>
              <a:rPr lang="en-US" b="1" i="1" dirty="0"/>
              <a:t>. </a:t>
            </a:r>
            <a:r>
              <a:rPr lang="ru-RU" dirty="0"/>
              <a:t>Различие между случаями 3 и 4 определяется тем, какой из этих узлов имеет меньший ключ и, соответственно, будет выступать в роли нового корня после связывания.</a:t>
            </a:r>
          </a:p>
          <a:p>
            <a:r>
              <a:rPr lang="ru-RU" dirty="0"/>
              <a:t>В случае 3 </a:t>
            </a:r>
            <a:r>
              <a:rPr lang="ru-RU" dirty="0" smtClean="0"/>
              <a:t>(</a:t>
            </a:r>
            <a:r>
              <a:rPr lang="en-US" dirty="0" smtClean="0"/>
              <a:t>e</a:t>
            </a:r>
            <a:r>
              <a:rPr lang="ru-RU" dirty="0"/>
              <a:t>) </a:t>
            </a:r>
            <a:r>
              <a:rPr lang="en-US" b="1" i="1" dirty="0"/>
              <a:t>key</a:t>
            </a:r>
            <a:r>
              <a:rPr lang="en-US" dirty="0"/>
              <a:t> </a:t>
            </a:r>
            <a:r>
              <a:rPr lang="ru-RU" dirty="0" smtClean="0"/>
              <a:t>[</a:t>
            </a:r>
            <a:r>
              <a:rPr lang="en-US" dirty="0" smtClean="0"/>
              <a:t>x</a:t>
            </a:r>
            <a:r>
              <a:rPr lang="ru-RU" dirty="0" smtClean="0"/>
              <a:t>] </a:t>
            </a:r>
            <a:r>
              <a:rPr lang="ru-RU" dirty="0"/>
              <a:t>&lt; </a:t>
            </a:r>
            <a:r>
              <a:rPr lang="en-US" b="1" i="1" dirty="0"/>
              <a:t>key [</a:t>
            </a:r>
            <a:r>
              <a:rPr lang="en-US" b="1" i="1" dirty="0" err="1" smtClean="0"/>
              <a:t>next_x</a:t>
            </a:r>
            <a:r>
              <a:rPr lang="en-US" b="1" i="1" dirty="0"/>
              <a:t>],</a:t>
            </a:r>
            <a:r>
              <a:rPr lang="en-US" dirty="0"/>
              <a:t> </a:t>
            </a:r>
            <a:r>
              <a:rPr lang="ru-RU" dirty="0"/>
              <a:t>поэтому </a:t>
            </a:r>
            <a:r>
              <a:rPr lang="en-US" b="1" i="1" dirty="0" err="1" smtClean="0"/>
              <a:t>next_x</a:t>
            </a:r>
            <a:r>
              <a:rPr lang="en-US" dirty="0" smtClean="0"/>
              <a:t> </a:t>
            </a:r>
            <a:r>
              <a:rPr lang="ru-RU" dirty="0"/>
              <a:t>привязывается к ж. В строке 14 происходит удаление </a:t>
            </a:r>
            <a:r>
              <a:rPr lang="en-US" b="1" i="1" dirty="0" err="1" smtClean="0"/>
              <a:t>next_x</a:t>
            </a:r>
            <a:r>
              <a:rPr lang="en-US" dirty="0" smtClean="0"/>
              <a:t> </a:t>
            </a:r>
            <a:r>
              <a:rPr lang="ru-RU" dirty="0"/>
              <a:t>из списка корней, а в строке 15 </a:t>
            </a:r>
            <a:r>
              <a:rPr lang="en-US" b="1" i="1" dirty="0" err="1" smtClean="0"/>
              <a:t>next_x</a:t>
            </a:r>
            <a:r>
              <a:rPr lang="en-US" dirty="0" smtClean="0"/>
              <a:t> </a:t>
            </a:r>
            <a:r>
              <a:rPr lang="ru-RU" dirty="0"/>
              <a:t>становится крайним левым дочерним узлом </a:t>
            </a:r>
            <a:r>
              <a:rPr lang="en-US" b="1" i="1" dirty="0"/>
              <a:t>х.</a:t>
            </a:r>
            <a:endParaRPr lang="ru-RU" dirty="0"/>
          </a:p>
          <a:p>
            <a:r>
              <a:rPr lang="ru-RU" dirty="0"/>
              <a:t>В случае 4, показанном на рис. </a:t>
            </a:r>
            <a:r>
              <a:rPr lang="ru-RU" dirty="0" smtClean="0"/>
              <a:t>г</a:t>
            </a:r>
            <a:r>
              <a:rPr lang="ru-RU" dirty="0"/>
              <a:t>, </a:t>
            </a:r>
            <a:r>
              <a:rPr lang="en-US" b="1" i="1" dirty="0" err="1" smtClean="0"/>
              <a:t>next_x</a:t>
            </a:r>
            <a:r>
              <a:rPr lang="en-US" dirty="0" smtClean="0"/>
              <a:t> </a:t>
            </a:r>
            <a:r>
              <a:rPr lang="ru-RU" dirty="0"/>
              <a:t>имеет меньший ключ, так что </a:t>
            </a:r>
            <a:r>
              <a:rPr lang="en-US" b="1" i="1" dirty="0"/>
              <a:t>х </a:t>
            </a:r>
            <a:r>
              <a:rPr lang="ru-RU" dirty="0"/>
              <a:t>привязывается к </a:t>
            </a:r>
            <a:r>
              <a:rPr lang="en-US" b="1" i="1" dirty="0" err="1" smtClean="0"/>
              <a:t>next_x</a:t>
            </a:r>
            <a:r>
              <a:rPr lang="en-US" b="1" i="1" dirty="0"/>
              <a:t>.</a:t>
            </a:r>
            <a:r>
              <a:rPr lang="en-US" dirty="0"/>
              <a:t> </a:t>
            </a:r>
            <a:r>
              <a:rPr lang="ru-RU" dirty="0"/>
              <a:t>В строках 16-18 происходит удаление </a:t>
            </a:r>
            <a:r>
              <a:rPr lang="en-US" b="1" i="1" dirty="0"/>
              <a:t>х</a:t>
            </a:r>
            <a:r>
              <a:rPr lang="ru-RU" dirty="0"/>
              <a:t> из списка корней;</a:t>
            </a:r>
          </a:p>
          <a:p>
            <a:r>
              <a:rPr lang="ru-RU" dirty="0"/>
              <a:t/>
            </a:r>
            <a:br>
              <a:rPr lang="ru-RU" dirty="0"/>
            </a:b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l="14974" t="23381" r="14713" b="6474"/>
          <a:stretch>
            <a:fillRect/>
          </a:stretch>
        </p:blipFill>
        <p:spPr bwMode="auto">
          <a:xfrm>
            <a:off x="-1" y="0"/>
            <a:ext cx="9100069" cy="6572272"/>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00200"/>
            <a:ext cx="8229600" cy="4900634"/>
          </a:xfrm>
        </p:spPr>
        <p:txBody>
          <a:bodyPr>
            <a:normAutofit fontScale="62500" lnSpcReduction="20000"/>
          </a:bodyPr>
          <a:lstStyle/>
          <a:p>
            <a:r>
              <a:rPr lang="ru-RU" dirty="0"/>
              <a:t>в зависимости от того, является </a:t>
            </a:r>
            <a:r>
              <a:rPr lang="en-US" b="1" i="1" dirty="0"/>
              <a:t>х</a:t>
            </a:r>
            <a:r>
              <a:rPr lang="ru-RU" dirty="0"/>
              <a:t> первым элементом списка (строка 17) или нет (строка 18). В строке 19 </a:t>
            </a:r>
            <a:r>
              <a:rPr lang="en-US" b="1" i="1" dirty="0"/>
              <a:t>х</a:t>
            </a:r>
            <a:r>
              <a:rPr lang="ru-RU" dirty="0"/>
              <a:t> делается крайним слева дочерним узлом </a:t>
            </a:r>
            <a:r>
              <a:rPr lang="en-US" b="1" i="1" dirty="0"/>
              <a:t>next-x,</a:t>
            </a:r>
            <a:r>
              <a:rPr lang="en-US" dirty="0"/>
              <a:t> </a:t>
            </a:r>
            <a:r>
              <a:rPr lang="ru-RU" dirty="0"/>
              <a:t>а в строке 20 происходит обновление </a:t>
            </a:r>
            <a:r>
              <a:rPr lang="en-US" b="1" i="1" dirty="0"/>
              <a:t>х</a:t>
            </a:r>
            <a:r>
              <a:rPr lang="ru-RU" dirty="0"/>
              <a:t> для следующей итерации.</a:t>
            </a:r>
          </a:p>
          <a:p>
            <a:r>
              <a:rPr lang="ru-RU" dirty="0"/>
              <a:t>Настройки для следующей итерации цикла </a:t>
            </a:r>
            <a:r>
              <a:rPr lang="en-US" dirty="0"/>
              <a:t>while </a:t>
            </a:r>
            <a:r>
              <a:rPr lang="ru-RU" dirty="0"/>
              <a:t>после случаев 3 и 4 оди­наковы. Мы должны просто связать два -дерева в -дерево, на которое указывает </a:t>
            </a:r>
            <a:r>
              <a:rPr lang="en-US" b="1" i="1" dirty="0"/>
              <a:t>х</a:t>
            </a:r>
            <a:r>
              <a:rPr lang="en-US" b="1" i="1" dirty="0" smtClean="0"/>
              <a:t>.</a:t>
            </a:r>
          </a:p>
          <a:p>
            <a:r>
              <a:rPr lang="ru-RU" dirty="0" smtClean="0"/>
              <a:t> </a:t>
            </a:r>
            <a:r>
              <a:rPr lang="ru-RU" dirty="0"/>
              <a:t>После него в списке может находиться от нуля до двух </a:t>
            </a:r>
            <a:r>
              <a:rPr lang="en-US" b="1" i="1" dirty="0" err="1"/>
              <a:t>Bk+i</a:t>
            </a:r>
            <a:r>
              <a:rPr lang="ru-RU" dirty="0"/>
              <a:t>-дере­вьев, так что </a:t>
            </a:r>
            <a:r>
              <a:rPr lang="en-US" b="1" i="1" dirty="0"/>
              <a:t>х</a:t>
            </a:r>
            <a:r>
              <a:rPr lang="ru-RU" dirty="0"/>
              <a:t> теперь указывает на первое в последовательности из одного, двух или трех </a:t>
            </a:r>
            <a:r>
              <a:rPr lang="en-US" b="1" i="1" dirty="0" err="1"/>
              <a:t>Bk+i</a:t>
            </a:r>
            <a:r>
              <a:rPr lang="en-US" dirty="0"/>
              <a:t> </a:t>
            </a:r>
            <a:r>
              <a:rPr lang="ru-RU" dirty="0"/>
              <a:t>-деревьев в списке корней. Если дерево только одно, на следующей итерации мы получаем случай 1: </a:t>
            </a:r>
            <a:r>
              <a:rPr lang="en-US" b="1" i="1" dirty="0"/>
              <a:t>degree</a:t>
            </a:r>
            <a:r>
              <a:rPr lang="en-US" dirty="0"/>
              <a:t> </a:t>
            </a:r>
            <a:r>
              <a:rPr lang="ru-RU" dirty="0"/>
              <a:t>[ж] </a:t>
            </a:r>
            <a:r>
              <a:rPr lang="en-US" b="1" i="1" dirty="0"/>
              <a:t>ф degree [next-x].</a:t>
            </a:r>
            <a:r>
              <a:rPr lang="en-US" dirty="0"/>
              <a:t> </a:t>
            </a:r>
            <a:r>
              <a:rPr lang="ru-RU" dirty="0"/>
              <a:t>Если </a:t>
            </a:r>
            <a:r>
              <a:rPr lang="en-US" b="1" i="1" dirty="0"/>
              <a:t>х</a:t>
            </a:r>
            <a:r>
              <a:rPr lang="ru-RU" dirty="0"/>
              <a:t> — первое из двух деревьев, то на следующей итерации получаются случаи 3 или 4. И наконец, если </a:t>
            </a:r>
            <a:r>
              <a:rPr lang="en-US" b="1" i="1" dirty="0"/>
              <a:t>х</a:t>
            </a:r>
            <a:r>
              <a:rPr lang="ru-RU" dirty="0"/>
              <a:t> — первое из трех деревьев, то в следующей итерации получаем случай 2</a:t>
            </a:r>
            <a:r>
              <a:rPr lang="ru-RU" dirty="0" smtClean="0"/>
              <a:t>.</a:t>
            </a:r>
          </a:p>
          <a:p>
            <a:r>
              <a:rPr lang="ru-RU" dirty="0"/>
              <a:t>Время работы процедуры </a:t>
            </a:r>
            <a:r>
              <a:rPr lang="en-US" b="1" cap="small" dirty="0" err="1"/>
              <a:t>Binomial_Heap_Union</a:t>
            </a:r>
            <a:r>
              <a:rPr lang="en-US" b="1" cap="small" dirty="0"/>
              <a:t> </a:t>
            </a:r>
            <a:r>
              <a:rPr lang="ru-RU" dirty="0"/>
              <a:t>равно </a:t>
            </a:r>
            <a:r>
              <a:rPr lang="en-US" b="1" i="1" dirty="0"/>
              <a:t>О</a:t>
            </a:r>
            <a:r>
              <a:rPr lang="en-US" dirty="0"/>
              <a:t> </a:t>
            </a:r>
            <a:r>
              <a:rPr lang="ru-RU" dirty="0"/>
              <a:t>(</a:t>
            </a:r>
            <a:r>
              <a:rPr lang="en-US" dirty="0" err="1"/>
              <a:t>lgn</a:t>
            </a:r>
            <a:r>
              <a:rPr lang="ru-RU" dirty="0"/>
              <a:t>), где </a:t>
            </a:r>
            <a:r>
              <a:rPr lang="en-US" b="1" i="1" dirty="0"/>
              <a:t>п —</a:t>
            </a:r>
            <a:r>
              <a:rPr lang="ru-RU" dirty="0"/>
              <a:t> об­щее количество узлов в биномиальных пирамидах </a:t>
            </a:r>
            <a:r>
              <a:rPr lang="en-US" b="1" i="1" dirty="0"/>
              <a:t>Н\</a:t>
            </a:r>
            <a:r>
              <a:rPr lang="ru-RU" dirty="0"/>
              <a:t> и </a:t>
            </a:r>
            <a:r>
              <a:rPr lang="ru-RU" dirty="0" err="1"/>
              <a:t>Яг</a:t>
            </a:r>
            <a:r>
              <a:rPr lang="ru-RU" dirty="0"/>
              <a:t>. </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Вставка узла</a:t>
            </a:r>
          </a:p>
        </p:txBody>
      </p:sp>
      <p:sp>
        <p:nvSpPr>
          <p:cNvPr id="3" name="Содержимое 2"/>
          <p:cNvSpPr>
            <a:spLocks noGrp="1"/>
          </p:cNvSpPr>
          <p:nvPr>
            <p:ph idx="1"/>
          </p:nvPr>
        </p:nvSpPr>
        <p:spPr>
          <a:xfrm>
            <a:off x="457200" y="1214422"/>
            <a:ext cx="8229600" cy="5500726"/>
          </a:xfrm>
        </p:spPr>
        <p:txBody>
          <a:bodyPr>
            <a:normAutofit fontScale="70000" lnSpcReduction="20000"/>
          </a:bodyPr>
          <a:lstStyle/>
          <a:p>
            <a:r>
              <a:rPr lang="ru-RU" dirty="0"/>
              <a:t>Приведенная далее процедура вставляет узел </a:t>
            </a:r>
            <a:r>
              <a:rPr lang="en-US" b="1" i="1" dirty="0"/>
              <a:t>х</a:t>
            </a:r>
            <a:r>
              <a:rPr lang="ru-RU" dirty="0"/>
              <a:t> в биномиальную пирамиду </a:t>
            </a:r>
            <a:r>
              <a:rPr lang="en-US" b="1" i="1" dirty="0"/>
              <a:t>Н </a:t>
            </a:r>
            <a:r>
              <a:rPr lang="ru-RU" dirty="0"/>
              <a:t>(предполагается, что для </a:t>
            </a:r>
            <a:r>
              <a:rPr lang="en-US" b="1" i="1" dirty="0"/>
              <a:t>х</a:t>
            </a:r>
            <a:r>
              <a:rPr lang="ru-RU" dirty="0"/>
              <a:t> уже выделена память и поле </a:t>
            </a:r>
            <a:r>
              <a:rPr lang="en-US" b="1" i="1" dirty="0"/>
              <a:t>key</a:t>
            </a:r>
            <a:r>
              <a:rPr lang="en-US" dirty="0"/>
              <a:t> </a:t>
            </a:r>
            <a:r>
              <a:rPr lang="ru-RU" dirty="0"/>
              <a:t>[ж] уже заполнено):</a:t>
            </a:r>
          </a:p>
          <a:p>
            <a:pPr>
              <a:buNone/>
            </a:pPr>
            <a:r>
              <a:rPr lang="en-US" dirty="0" err="1" smtClean="0"/>
              <a:t>Binomial_Heap_Insert</a:t>
            </a:r>
            <a:r>
              <a:rPr lang="en-US" dirty="0" smtClean="0"/>
              <a:t>(H’, </a:t>
            </a:r>
            <a:r>
              <a:rPr lang="ru-RU" i="1" dirty="0" err="1"/>
              <a:t>х</a:t>
            </a:r>
            <a:r>
              <a:rPr lang="ru-RU" i="1" dirty="0"/>
              <a:t>)</a:t>
            </a:r>
            <a:endParaRPr lang="ru-RU" dirty="0"/>
          </a:p>
          <a:p>
            <a:pPr marL="514350" lvl="0" indent="-514350">
              <a:buFont typeface="+mj-lt"/>
              <a:buAutoNum type="arabicPeriod"/>
            </a:pPr>
            <a:r>
              <a:rPr lang="ru-RU" i="1" cap="small" dirty="0"/>
              <a:t>Н' </a:t>
            </a:r>
            <a:r>
              <a:rPr lang="ru-RU" i="1" cap="small" dirty="0" smtClean="0"/>
              <a:t>←</a:t>
            </a:r>
            <a:r>
              <a:rPr lang="ru-RU" cap="small" dirty="0" smtClean="0"/>
              <a:t> </a:t>
            </a:r>
            <a:r>
              <a:rPr lang="en-US" cap="small" dirty="0" err="1"/>
              <a:t>Make_Binomial_Heap</a:t>
            </a:r>
            <a:r>
              <a:rPr lang="en-US" cap="small" dirty="0"/>
              <a:t>()</a:t>
            </a:r>
            <a:endParaRPr lang="ru-RU" cap="small" dirty="0"/>
          </a:p>
          <a:p>
            <a:pPr marL="514350" lvl="0" indent="-514350">
              <a:buFont typeface="+mj-lt"/>
              <a:buAutoNum type="arabicPeriod"/>
            </a:pPr>
            <a:r>
              <a:rPr lang="ru-RU" i="1" dirty="0" err="1"/>
              <a:t>р</a:t>
            </a:r>
            <a:r>
              <a:rPr lang="ru-RU" i="1" dirty="0"/>
              <a:t>[</a:t>
            </a:r>
            <a:r>
              <a:rPr lang="ru-RU" i="1" dirty="0" err="1"/>
              <a:t>х</a:t>
            </a:r>
            <a:r>
              <a:rPr lang="ru-RU" i="1" dirty="0"/>
              <a:t>)</a:t>
            </a:r>
            <a:r>
              <a:rPr lang="ru-RU" dirty="0"/>
              <a:t> </a:t>
            </a:r>
            <a:r>
              <a:rPr lang="ru-RU" i="1" dirty="0" smtClean="0"/>
              <a:t>← </a:t>
            </a:r>
            <a:r>
              <a:rPr lang="en-US" dirty="0" smtClean="0"/>
              <a:t>NIL</a:t>
            </a:r>
            <a:endParaRPr lang="ru-RU" dirty="0"/>
          </a:p>
          <a:p>
            <a:pPr marL="514350" lvl="0" indent="-514350">
              <a:buFont typeface="+mj-lt"/>
              <a:buAutoNum type="arabicPeriod"/>
            </a:pPr>
            <a:r>
              <a:rPr lang="en-US" i="1" dirty="0" smtClean="0"/>
              <a:t>child[x</a:t>
            </a:r>
            <a:r>
              <a:rPr lang="en-US" i="1" dirty="0"/>
              <a:t>] </a:t>
            </a:r>
            <a:r>
              <a:rPr lang="ru-RU" i="1" dirty="0" smtClean="0"/>
              <a:t>← </a:t>
            </a:r>
            <a:r>
              <a:rPr lang="en-US" i="1" dirty="0" smtClean="0"/>
              <a:t>NIL</a:t>
            </a:r>
            <a:endParaRPr lang="ru-RU" i="1" dirty="0" smtClean="0"/>
          </a:p>
          <a:p>
            <a:pPr marL="514350" lvl="0" indent="-514350">
              <a:buFont typeface="+mj-lt"/>
              <a:buAutoNum type="arabicPeriod"/>
            </a:pPr>
            <a:r>
              <a:rPr lang="en-US" i="1" dirty="0" smtClean="0"/>
              <a:t>sibling[x] </a:t>
            </a:r>
            <a:r>
              <a:rPr lang="ru-RU" i="1" dirty="0" smtClean="0"/>
              <a:t>← </a:t>
            </a:r>
            <a:r>
              <a:rPr lang="en-US" i="1" dirty="0" smtClean="0"/>
              <a:t>NIL</a:t>
            </a:r>
            <a:endParaRPr lang="ru-RU" i="1" dirty="0" smtClean="0"/>
          </a:p>
          <a:p>
            <a:pPr marL="514350" lvl="0" indent="-514350">
              <a:buFont typeface="+mj-lt"/>
              <a:buAutoNum type="arabicPeriod"/>
            </a:pPr>
            <a:r>
              <a:rPr lang="en-US" dirty="0" smtClean="0"/>
              <a:t> </a:t>
            </a:r>
            <a:r>
              <a:rPr lang="en-US" i="1" dirty="0"/>
              <a:t>degree[x</a:t>
            </a:r>
            <a:r>
              <a:rPr lang="ru-RU" dirty="0"/>
              <a:t>] </a:t>
            </a:r>
            <a:r>
              <a:rPr lang="ru-RU" i="1" dirty="0" smtClean="0"/>
              <a:t>←</a:t>
            </a:r>
            <a:r>
              <a:rPr lang="ru-RU" dirty="0" smtClean="0"/>
              <a:t> </a:t>
            </a:r>
            <a:r>
              <a:rPr lang="en-US" dirty="0" smtClean="0"/>
              <a:t>0</a:t>
            </a:r>
            <a:endParaRPr lang="ru-RU" dirty="0"/>
          </a:p>
          <a:p>
            <a:pPr marL="514350" lvl="0" indent="-514350">
              <a:buFont typeface="+mj-lt"/>
              <a:buAutoNum type="arabicPeriod"/>
            </a:pPr>
            <a:r>
              <a:rPr lang="en-US" i="1" dirty="0"/>
              <a:t>head[H'] </a:t>
            </a:r>
            <a:r>
              <a:rPr lang="ru-RU" i="1" dirty="0" smtClean="0"/>
              <a:t>← </a:t>
            </a:r>
            <a:r>
              <a:rPr lang="en-US" i="1" dirty="0" smtClean="0"/>
              <a:t>x</a:t>
            </a:r>
            <a:endParaRPr lang="ru-RU" i="1" dirty="0"/>
          </a:p>
          <a:p>
            <a:pPr marL="514350" lvl="0" indent="-514350">
              <a:buFont typeface="+mj-lt"/>
              <a:buAutoNum type="arabicPeriod"/>
            </a:pPr>
            <a:r>
              <a:rPr lang="en-US" cap="small" dirty="0" smtClean="0"/>
              <a:t>H</a:t>
            </a:r>
            <a:r>
              <a:rPr lang="ru-RU" i="1" cap="small" dirty="0" smtClean="0"/>
              <a:t> ←</a:t>
            </a:r>
            <a:r>
              <a:rPr lang="en-US" cap="small" dirty="0" smtClean="0"/>
              <a:t> </a:t>
            </a:r>
            <a:r>
              <a:rPr lang="en-US" cap="small" dirty="0" err="1" smtClean="0"/>
              <a:t>Binomial_Heap_Union</a:t>
            </a:r>
            <a:r>
              <a:rPr lang="en-US" cap="small" dirty="0" smtClean="0"/>
              <a:t>(H, H')</a:t>
            </a:r>
            <a:endParaRPr lang="ru-RU" cap="small" dirty="0"/>
          </a:p>
          <a:p>
            <a:r>
              <a:rPr lang="ru-RU" dirty="0"/>
              <a:t>Процедура просто создает биномиальную пирамиду </a:t>
            </a:r>
            <a:r>
              <a:rPr lang="en-US" dirty="0" smtClean="0"/>
              <a:t>H</a:t>
            </a:r>
            <a:r>
              <a:rPr lang="ru-RU" dirty="0" smtClean="0"/>
              <a:t>' </a:t>
            </a:r>
            <a:r>
              <a:rPr lang="ru-RU" dirty="0"/>
              <a:t>с одним узлом за вре­мя 0(1) и объединяет ее с биномиальной пирамидой Я, содержащей </a:t>
            </a:r>
            <a:r>
              <a:rPr lang="en-US" b="1" i="1" dirty="0"/>
              <a:t>п</a:t>
            </a:r>
            <a:r>
              <a:rPr lang="ru-RU" dirty="0"/>
              <a:t> узлов, за время О (</a:t>
            </a:r>
            <a:r>
              <a:rPr lang="en-US" dirty="0" err="1" smtClean="0"/>
              <a:t>lg</a:t>
            </a:r>
            <a:r>
              <a:rPr lang="en-US" dirty="0" smtClean="0"/>
              <a:t> n</a:t>
            </a:r>
            <a:r>
              <a:rPr lang="ru-RU" dirty="0"/>
              <a:t>). Вызов </a:t>
            </a:r>
            <a:r>
              <a:rPr lang="en-US" b="1" cap="small" dirty="0" err="1"/>
              <a:t>Binomial_Heap_Union</a:t>
            </a:r>
            <a:r>
              <a:rPr lang="en-US" b="1" cap="small" dirty="0"/>
              <a:t> </a:t>
            </a:r>
            <a:r>
              <a:rPr lang="ru-RU" dirty="0"/>
              <a:t>должен освободить память, вы­деленную для временной биномиальной пирамиды </a:t>
            </a:r>
            <a:r>
              <a:rPr lang="en-US" dirty="0" smtClean="0"/>
              <a:t>H</a:t>
            </a:r>
            <a:r>
              <a:rPr lang="ru-RU" dirty="0" smtClean="0"/>
              <a:t>'.</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Извлечение вершины с минимальным ключом</a:t>
            </a:r>
          </a:p>
        </p:txBody>
      </p:sp>
      <p:sp>
        <p:nvSpPr>
          <p:cNvPr id="3" name="Содержимое 2"/>
          <p:cNvSpPr>
            <a:spLocks noGrp="1"/>
          </p:cNvSpPr>
          <p:nvPr>
            <p:ph idx="1"/>
          </p:nvPr>
        </p:nvSpPr>
        <p:spPr/>
        <p:txBody>
          <a:bodyPr>
            <a:normAutofit fontScale="77500" lnSpcReduction="20000"/>
          </a:bodyPr>
          <a:lstStyle/>
          <a:p>
            <a:r>
              <a:rPr lang="ru-RU" dirty="0"/>
              <a:t>Приведенная ниже процедура извлекает узел с минимальным ключом из </a:t>
            </a:r>
            <a:r>
              <a:rPr lang="ru-RU" dirty="0" smtClean="0"/>
              <a:t>биномиальной </a:t>
            </a:r>
            <a:r>
              <a:rPr lang="ru-RU" dirty="0"/>
              <a:t>пирамиды </a:t>
            </a:r>
            <a:r>
              <a:rPr lang="en-US" dirty="0" smtClean="0"/>
              <a:t>H</a:t>
            </a:r>
            <a:r>
              <a:rPr lang="ru-RU" dirty="0" smtClean="0"/>
              <a:t> </a:t>
            </a:r>
            <a:r>
              <a:rPr lang="ru-RU" dirty="0"/>
              <a:t>и возвращает указатель на извлеченный узел:</a:t>
            </a:r>
          </a:p>
          <a:p>
            <a:r>
              <a:rPr lang="en-US" cap="small" dirty="0" err="1" smtClean="0"/>
              <a:t>Binomial_Heap_Extract_Min</a:t>
            </a:r>
            <a:r>
              <a:rPr lang="en-US" cap="small" dirty="0" smtClean="0"/>
              <a:t>(H)</a:t>
            </a:r>
            <a:endParaRPr lang="ru-RU" b="1" dirty="0"/>
          </a:p>
          <a:p>
            <a:pPr marL="514350" lvl="0" indent="-514350">
              <a:buFont typeface="+mj-lt"/>
              <a:buAutoNum type="arabicPeriod"/>
            </a:pPr>
            <a:r>
              <a:rPr lang="ru-RU" dirty="0"/>
              <a:t>Поиск корня </a:t>
            </a:r>
            <a:r>
              <a:rPr lang="en-US" b="1" i="1" dirty="0"/>
              <a:t>х</a:t>
            </a:r>
            <a:r>
              <a:rPr lang="ru-RU" dirty="0"/>
              <a:t> с минимальным значением ключа в списке корней </a:t>
            </a:r>
            <a:r>
              <a:rPr lang="en-US" dirty="0" smtClean="0"/>
              <a:t>H</a:t>
            </a:r>
            <a:r>
              <a:rPr lang="ru-RU" dirty="0" smtClean="0"/>
              <a:t>,</a:t>
            </a:r>
            <a:r>
              <a:rPr lang="en-US" dirty="0" smtClean="0"/>
              <a:t> </a:t>
            </a:r>
            <a:r>
              <a:rPr lang="ru-RU" dirty="0" smtClean="0"/>
              <a:t>и </a:t>
            </a:r>
            <a:r>
              <a:rPr lang="ru-RU" dirty="0"/>
              <a:t>удаление </a:t>
            </a:r>
            <a:r>
              <a:rPr lang="en-US" b="1" i="1" dirty="0"/>
              <a:t>х</a:t>
            </a:r>
            <a:r>
              <a:rPr lang="ru-RU" dirty="0"/>
              <a:t> из списка корней </a:t>
            </a:r>
            <a:r>
              <a:rPr lang="en-US" dirty="0" smtClean="0"/>
              <a:t>H</a:t>
            </a:r>
            <a:endParaRPr lang="ru-RU" dirty="0"/>
          </a:p>
          <a:p>
            <a:pPr marL="514350" lvl="0" indent="-514350">
              <a:buFont typeface="+mj-lt"/>
              <a:buAutoNum type="arabicPeriod"/>
            </a:pPr>
            <a:r>
              <a:rPr lang="en-US" b="1" dirty="0" smtClean="0"/>
              <a:t>H</a:t>
            </a:r>
            <a:r>
              <a:rPr lang="ru-RU" b="1" dirty="0" smtClean="0"/>
              <a:t>' </a:t>
            </a:r>
            <a:r>
              <a:rPr lang="ru-RU" b="1" i="1" cap="small" dirty="0" smtClean="0"/>
              <a:t>←</a:t>
            </a:r>
            <a:r>
              <a:rPr lang="ru-RU" b="1" dirty="0" smtClean="0"/>
              <a:t> </a:t>
            </a:r>
            <a:r>
              <a:rPr lang="en-US" b="1" dirty="0" err="1"/>
              <a:t>Make_Binomial_Heap</a:t>
            </a:r>
            <a:r>
              <a:rPr lang="en-US" b="1" dirty="0"/>
              <a:t>()</a:t>
            </a:r>
            <a:endParaRPr lang="ru-RU" b="1" dirty="0"/>
          </a:p>
          <a:p>
            <a:pPr marL="514350" lvl="0" indent="-514350">
              <a:buFont typeface="+mj-lt"/>
              <a:buAutoNum type="arabicPeriod"/>
            </a:pPr>
            <a:r>
              <a:rPr lang="ru-RU" dirty="0"/>
              <a:t>Обращение порядка связанного списка дочерних узлов </a:t>
            </a:r>
            <a:r>
              <a:rPr lang="en-US" b="1" i="1" dirty="0"/>
              <a:t>х</a:t>
            </a:r>
            <a:r>
              <a:rPr lang="en-US" b="1" i="1" dirty="0" smtClean="0"/>
              <a:t>, </a:t>
            </a:r>
            <a:r>
              <a:rPr lang="ru-RU" dirty="0" smtClean="0"/>
              <a:t>установка </a:t>
            </a:r>
            <a:r>
              <a:rPr lang="ru-RU" dirty="0"/>
              <a:t>поля </a:t>
            </a:r>
            <a:r>
              <a:rPr lang="en-US" b="1" i="1" dirty="0"/>
              <a:t>р</a:t>
            </a:r>
            <a:r>
              <a:rPr lang="ru-RU" dirty="0"/>
              <a:t> каждого дочернего узла равным </a:t>
            </a:r>
            <a:r>
              <a:rPr lang="en-US" b="1" cap="small" dirty="0"/>
              <a:t>nil </a:t>
            </a:r>
            <a:r>
              <a:rPr lang="ru-RU" dirty="0"/>
              <a:t>и присвоение указателю </a:t>
            </a:r>
            <a:r>
              <a:rPr lang="en-US" b="1" dirty="0" smtClean="0"/>
              <a:t>head[H‘]</a:t>
            </a:r>
            <a:r>
              <a:rPr lang="en-US" dirty="0" smtClean="0"/>
              <a:t> </a:t>
            </a:r>
            <a:r>
              <a:rPr lang="ru-RU" dirty="0"/>
              <a:t>адреса заголовка получающегося списка</a:t>
            </a:r>
          </a:p>
          <a:p>
            <a:pPr marL="514350" lvl="0" indent="-514350">
              <a:buFont typeface="+mj-lt"/>
              <a:buAutoNum type="arabicPeriod"/>
            </a:pPr>
            <a:r>
              <a:rPr lang="en-US" b="1" dirty="0" smtClean="0"/>
              <a:t>H </a:t>
            </a:r>
            <a:r>
              <a:rPr lang="ru-RU" b="1" i="1" cap="small" dirty="0" smtClean="0"/>
              <a:t>←</a:t>
            </a:r>
            <a:r>
              <a:rPr lang="en-US" b="1" dirty="0" smtClean="0"/>
              <a:t> </a:t>
            </a:r>
            <a:r>
              <a:rPr lang="en-US" cap="small" dirty="0" err="1" smtClean="0"/>
              <a:t>Binomial_Heap_Union</a:t>
            </a:r>
            <a:r>
              <a:rPr lang="en-US" cap="small" dirty="0" smtClean="0"/>
              <a:t>(H, </a:t>
            </a:r>
            <a:r>
              <a:rPr lang="en-US" dirty="0" smtClean="0"/>
              <a:t>H')</a:t>
            </a:r>
            <a:endParaRPr lang="ru-RU" dirty="0"/>
          </a:p>
          <a:p>
            <a:pPr marL="514350" lvl="0" indent="-514350">
              <a:buFont typeface="+mj-lt"/>
              <a:buAutoNum type="arabicPeriod"/>
            </a:pPr>
            <a:r>
              <a:rPr lang="en-US" b="1" dirty="0"/>
              <a:t>return </a:t>
            </a:r>
            <a:r>
              <a:rPr lang="en-US" i="1" dirty="0"/>
              <a:t>х</a:t>
            </a:r>
            <a:endParaRPr lang="ru-RU" b="1" dirty="0"/>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l="8806" t="22938" r="28082" b="12629"/>
          <a:stretch>
            <a:fillRect/>
          </a:stretch>
        </p:blipFill>
        <p:spPr bwMode="auto">
          <a:xfrm>
            <a:off x="285720" y="571480"/>
            <a:ext cx="8501122" cy="4942513"/>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Работа процедуры </a:t>
            </a:r>
            <a:r>
              <a:rPr lang="en-US" cap="small" dirty="0" err="1"/>
              <a:t>Binomial_Heap_Extract_Min</a:t>
            </a:r>
            <a:endParaRPr lang="ru-RU" dirty="0"/>
          </a:p>
        </p:txBody>
      </p:sp>
      <p:pic>
        <p:nvPicPr>
          <p:cNvPr id="7170" name="Picture 2"/>
          <p:cNvPicPr>
            <a:picLocks noChangeAspect="1" noChangeArrowheads="1"/>
          </p:cNvPicPr>
          <p:nvPr/>
        </p:nvPicPr>
        <p:blipFill>
          <a:blip r:embed="rId2" cstate="print"/>
          <a:srcRect l="8806" t="21649" r="9002" b="17783"/>
          <a:stretch>
            <a:fillRect/>
          </a:stretch>
        </p:blipFill>
        <p:spPr bwMode="auto">
          <a:xfrm>
            <a:off x="214282" y="1643050"/>
            <a:ext cx="8852232" cy="3714776"/>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Уменьшение ключа</a:t>
            </a:r>
          </a:p>
        </p:txBody>
      </p:sp>
      <p:sp>
        <p:nvSpPr>
          <p:cNvPr id="3" name="Содержимое 2"/>
          <p:cNvSpPr>
            <a:spLocks noGrp="1"/>
          </p:cNvSpPr>
          <p:nvPr>
            <p:ph idx="1"/>
          </p:nvPr>
        </p:nvSpPr>
        <p:spPr>
          <a:xfrm>
            <a:off x="457200" y="1142984"/>
            <a:ext cx="8229600" cy="5500726"/>
          </a:xfrm>
        </p:spPr>
        <p:txBody>
          <a:bodyPr>
            <a:normAutofit fontScale="70000" lnSpcReduction="20000"/>
          </a:bodyPr>
          <a:lstStyle/>
          <a:p>
            <a:r>
              <a:rPr lang="ru-RU" dirty="0"/>
              <a:t>Приведенная далее процедура уменьшает значение ключа узла </a:t>
            </a:r>
            <a:r>
              <a:rPr lang="en-US" i="1" dirty="0"/>
              <a:t>х</a:t>
            </a:r>
            <a:r>
              <a:rPr lang="ru-RU" dirty="0"/>
              <a:t> в </a:t>
            </a:r>
            <a:r>
              <a:rPr lang="ru-RU" dirty="0" smtClean="0"/>
              <a:t>биномиальной </a:t>
            </a:r>
            <a:r>
              <a:rPr lang="ru-RU" dirty="0"/>
              <a:t>пирамиде </a:t>
            </a:r>
            <a:r>
              <a:rPr lang="en-US" i="1" dirty="0"/>
              <a:t>Н,</a:t>
            </a:r>
            <a:r>
              <a:rPr lang="ru-RU" dirty="0"/>
              <a:t> присваивая ему новое значение </a:t>
            </a:r>
            <a:r>
              <a:rPr lang="en-US" i="1" dirty="0"/>
              <a:t>к.</a:t>
            </a:r>
            <a:r>
              <a:rPr lang="ru-RU" dirty="0"/>
              <a:t> В случае, если значение </a:t>
            </a:r>
            <a:r>
              <a:rPr lang="en-US" i="1" dirty="0"/>
              <a:t>к </a:t>
            </a:r>
            <a:r>
              <a:rPr lang="ru-RU" dirty="0"/>
              <a:t>превышает текущий ключ </a:t>
            </a:r>
            <a:r>
              <a:rPr lang="en-US" i="1" dirty="0"/>
              <a:t>х,</a:t>
            </a:r>
            <a:r>
              <a:rPr lang="ru-RU" dirty="0"/>
              <a:t> процедура сообщает об ошибке</a:t>
            </a:r>
            <a:r>
              <a:rPr lang="ru-RU" dirty="0" smtClean="0"/>
              <a:t>.</a:t>
            </a:r>
            <a:endParaRPr lang="en-US" dirty="0" smtClean="0"/>
          </a:p>
          <a:p>
            <a:endParaRPr lang="ru-RU" dirty="0"/>
          </a:p>
          <a:p>
            <a:pPr>
              <a:buNone/>
            </a:pPr>
            <a:r>
              <a:rPr lang="en-US" cap="small" dirty="0" err="1" smtClean="0"/>
              <a:t>Binomial_Heap_Decrease_Key</a:t>
            </a:r>
            <a:r>
              <a:rPr lang="en-US" cap="small" dirty="0" smtClean="0"/>
              <a:t>(H </a:t>
            </a:r>
            <a:r>
              <a:rPr lang="en-US" cap="small" dirty="0"/>
              <a:t>, </a:t>
            </a:r>
            <a:r>
              <a:rPr lang="en-US" i="1" dirty="0"/>
              <a:t>х, к)</a:t>
            </a:r>
            <a:endParaRPr lang="ru-RU" dirty="0"/>
          </a:p>
          <a:p>
            <a:pPr marL="514350" lvl="0" indent="-514350">
              <a:buFont typeface="+mj-lt"/>
              <a:buAutoNum type="arabicPeriod"/>
            </a:pPr>
            <a:r>
              <a:rPr lang="en-US" i="1" dirty="0"/>
              <a:t>if </a:t>
            </a:r>
            <a:r>
              <a:rPr lang="ru-RU" i="1" dirty="0"/>
              <a:t>к &gt; </a:t>
            </a:r>
            <a:r>
              <a:rPr lang="ru-RU" i="1" dirty="0" err="1"/>
              <a:t>кеу</a:t>
            </a:r>
            <a:r>
              <a:rPr lang="ru-RU" i="1" dirty="0"/>
              <a:t>[</a:t>
            </a:r>
            <a:r>
              <a:rPr lang="ru-RU" i="1" dirty="0" err="1"/>
              <a:t>х</a:t>
            </a:r>
            <a:r>
              <a:rPr lang="ru-RU" i="1" dirty="0"/>
              <a:t>]</a:t>
            </a:r>
          </a:p>
          <a:p>
            <a:pPr marL="514350" lvl="0" indent="-514350">
              <a:buFont typeface="+mj-lt"/>
              <a:buAutoNum type="arabicPeriod"/>
            </a:pPr>
            <a:r>
              <a:rPr lang="en-US" dirty="0" smtClean="0"/>
              <a:t>      then </a:t>
            </a:r>
            <a:r>
              <a:rPr lang="en-US" dirty="0"/>
              <a:t>error </a:t>
            </a:r>
            <a:r>
              <a:rPr lang="ru-RU" dirty="0"/>
              <a:t>“Новый ключ больше текущего”</a:t>
            </a:r>
          </a:p>
          <a:p>
            <a:pPr marL="514350" lvl="0" indent="-514350">
              <a:buFont typeface="+mj-lt"/>
              <a:buAutoNum type="arabicPeriod"/>
            </a:pPr>
            <a:r>
              <a:rPr lang="ru-RU" i="1" dirty="0" err="1"/>
              <a:t>кеу</a:t>
            </a:r>
            <a:r>
              <a:rPr lang="ru-RU" i="1" dirty="0"/>
              <a:t>[</a:t>
            </a:r>
            <a:r>
              <a:rPr lang="ru-RU" i="1" dirty="0" err="1"/>
              <a:t>х</a:t>
            </a:r>
            <a:r>
              <a:rPr lang="ru-RU" i="1" dirty="0"/>
              <a:t>] </a:t>
            </a:r>
            <a:r>
              <a:rPr lang="ru-RU" b="1" i="1" cap="small" dirty="0" smtClean="0"/>
              <a:t>←</a:t>
            </a:r>
            <a:r>
              <a:rPr lang="ru-RU" i="1" dirty="0" smtClean="0"/>
              <a:t> </a:t>
            </a:r>
            <a:r>
              <a:rPr lang="ru-RU" i="1" dirty="0"/>
              <a:t>к</a:t>
            </a:r>
          </a:p>
          <a:p>
            <a:pPr marL="514350" lvl="0" indent="-514350">
              <a:buFont typeface="+mj-lt"/>
              <a:buAutoNum type="arabicPeriod"/>
            </a:pPr>
            <a:r>
              <a:rPr lang="ru-RU" i="1" dirty="0"/>
              <a:t>у </a:t>
            </a:r>
            <a:r>
              <a:rPr lang="ru-RU" b="1" i="1" cap="small" dirty="0" smtClean="0"/>
              <a:t>←</a:t>
            </a:r>
            <a:r>
              <a:rPr lang="ru-RU" i="1" dirty="0" smtClean="0"/>
              <a:t> </a:t>
            </a:r>
            <a:r>
              <a:rPr lang="ru-RU" i="1" dirty="0" err="1"/>
              <a:t>х</a:t>
            </a:r>
            <a:endParaRPr lang="ru-RU" i="1" dirty="0"/>
          </a:p>
          <a:p>
            <a:pPr marL="514350" lvl="0" indent="-514350">
              <a:buFont typeface="+mj-lt"/>
              <a:buAutoNum type="arabicPeriod"/>
            </a:pPr>
            <a:r>
              <a:rPr lang="en-US" i="1" dirty="0"/>
              <a:t>z </a:t>
            </a:r>
            <a:r>
              <a:rPr lang="ru-RU" b="1" i="1" cap="small" dirty="0" smtClean="0"/>
              <a:t>←</a:t>
            </a:r>
            <a:r>
              <a:rPr lang="ru-RU" i="1" dirty="0" smtClean="0"/>
              <a:t> </a:t>
            </a:r>
            <a:r>
              <a:rPr lang="ru-RU" i="1" dirty="0" err="1"/>
              <a:t>р</a:t>
            </a:r>
            <a:r>
              <a:rPr lang="ru-RU" i="1" dirty="0"/>
              <a:t>[у]</a:t>
            </a:r>
          </a:p>
          <a:p>
            <a:pPr marL="514350" lvl="0" indent="-514350">
              <a:buFont typeface="+mj-lt"/>
              <a:buAutoNum type="arabicPeriod"/>
            </a:pPr>
            <a:r>
              <a:rPr lang="en-US" b="1" i="1" dirty="0"/>
              <a:t>while</a:t>
            </a:r>
            <a:r>
              <a:rPr lang="en-US" i="1" dirty="0"/>
              <a:t> z </a:t>
            </a:r>
            <a:r>
              <a:rPr lang="ru-RU" i="1" dirty="0" smtClean="0"/>
              <a:t>≠ </a:t>
            </a:r>
            <a:r>
              <a:rPr lang="en-US" i="1" dirty="0"/>
              <a:t>nil </a:t>
            </a:r>
            <a:r>
              <a:rPr lang="ru-RU" i="1" dirty="0"/>
              <a:t>и </a:t>
            </a:r>
            <a:r>
              <a:rPr lang="en-US" i="1" dirty="0"/>
              <a:t>key [</a:t>
            </a:r>
            <a:r>
              <a:rPr lang="ru-RU" i="1" dirty="0"/>
              <a:t>у</a:t>
            </a:r>
            <a:r>
              <a:rPr lang="en-US" i="1" dirty="0"/>
              <a:t>] &lt; key[z]</a:t>
            </a:r>
            <a:endParaRPr lang="ru-RU" i="1" dirty="0"/>
          </a:p>
          <a:p>
            <a:pPr marL="514350" indent="-514350">
              <a:buFont typeface="+mj-lt"/>
              <a:buAutoNum type="arabicPeriod"/>
            </a:pPr>
            <a:r>
              <a:rPr lang="en-US" i="1" dirty="0" smtClean="0"/>
              <a:t>           </a:t>
            </a:r>
            <a:r>
              <a:rPr lang="en-US" b="1" i="1" dirty="0" smtClean="0"/>
              <a:t>do</a:t>
            </a:r>
            <a:r>
              <a:rPr lang="en-US" i="1" dirty="0" smtClean="0"/>
              <a:t> </a:t>
            </a:r>
            <a:r>
              <a:rPr lang="ru-RU" i="1" dirty="0"/>
              <a:t>Обменять </a:t>
            </a:r>
            <a:r>
              <a:rPr lang="ru-RU" dirty="0" err="1"/>
              <a:t>key</a:t>
            </a:r>
            <a:r>
              <a:rPr lang="ru-RU" dirty="0"/>
              <a:t> [у] </a:t>
            </a:r>
            <a:r>
              <a:rPr lang="ru-RU" dirty="0" smtClean="0"/>
              <a:t>←→ </a:t>
            </a:r>
            <a:r>
              <a:rPr lang="ru-RU" dirty="0" err="1"/>
              <a:t>key</a:t>
            </a:r>
            <a:r>
              <a:rPr lang="ru-RU" dirty="0"/>
              <a:t>[</a:t>
            </a:r>
            <a:r>
              <a:rPr lang="ru-RU" dirty="0" err="1"/>
              <a:t>z</a:t>
            </a:r>
            <a:r>
              <a:rPr lang="ru-RU" dirty="0" smtClean="0"/>
              <a:t>]</a:t>
            </a:r>
          </a:p>
          <a:p>
            <a:pPr marL="514350" indent="-514350">
              <a:buNone/>
            </a:pPr>
            <a:r>
              <a:rPr lang="en-US" i="1" dirty="0" smtClean="0"/>
              <a:t>               	</a:t>
            </a:r>
            <a:r>
              <a:rPr lang="en-US" i="1" dirty="0" smtClean="0">
                <a:solidFill>
                  <a:srgbClr val="0070C0"/>
                </a:solidFill>
              </a:rPr>
              <a:t>// </a:t>
            </a:r>
            <a:r>
              <a:rPr lang="ru-RU" dirty="0" smtClean="0">
                <a:solidFill>
                  <a:srgbClr val="0070C0"/>
                </a:solidFill>
              </a:rPr>
              <a:t>Если </a:t>
            </a:r>
            <a:r>
              <a:rPr lang="en-US" i="1" dirty="0">
                <a:solidFill>
                  <a:srgbClr val="0070C0"/>
                </a:solidFill>
              </a:rPr>
              <a:t>у</a:t>
            </a:r>
            <a:r>
              <a:rPr lang="ru-RU" dirty="0" smtClean="0">
                <a:solidFill>
                  <a:srgbClr val="0070C0"/>
                </a:solidFill>
              </a:rPr>
              <a:t> и </a:t>
            </a:r>
            <a:r>
              <a:rPr lang="en-US" i="1" dirty="0">
                <a:solidFill>
                  <a:srgbClr val="0070C0"/>
                </a:solidFill>
              </a:rPr>
              <a:t>z</a:t>
            </a:r>
            <a:r>
              <a:rPr lang="en-US" dirty="0" smtClean="0">
                <a:solidFill>
                  <a:srgbClr val="0070C0"/>
                </a:solidFill>
              </a:rPr>
              <a:t> </a:t>
            </a:r>
            <a:r>
              <a:rPr lang="ru-RU" dirty="0" smtClean="0">
                <a:solidFill>
                  <a:srgbClr val="0070C0"/>
                </a:solidFill>
              </a:rPr>
              <a:t>содержат </a:t>
            </a:r>
            <a:r>
              <a:rPr lang="ru-RU" dirty="0" smtClean="0">
                <a:solidFill>
                  <a:srgbClr val="0070C0"/>
                </a:solidFill>
              </a:rPr>
              <a:t>сопутствующую </a:t>
            </a:r>
            <a:r>
              <a:rPr lang="en-US" dirty="0" smtClean="0">
                <a:solidFill>
                  <a:srgbClr val="0070C0"/>
                </a:solidFill>
              </a:rPr>
              <a:t>                                		//</a:t>
            </a:r>
            <a:r>
              <a:rPr lang="ru-RU" dirty="0" smtClean="0">
                <a:solidFill>
                  <a:srgbClr val="0070C0"/>
                </a:solidFill>
              </a:rPr>
              <a:t>информацию</a:t>
            </a:r>
            <a:r>
              <a:rPr lang="ru-RU" dirty="0">
                <a:solidFill>
                  <a:srgbClr val="0070C0"/>
                </a:solidFill>
              </a:rPr>
              <a:t>, обменять также и ее</a:t>
            </a:r>
          </a:p>
          <a:p>
            <a:pPr marL="514350" lvl="0" indent="-514350">
              <a:buFont typeface="+mj-lt"/>
              <a:buAutoNum type="arabicPeriod" startAt="8"/>
            </a:pPr>
            <a:r>
              <a:rPr lang="en-US" i="1" dirty="0"/>
              <a:t>у</a:t>
            </a:r>
            <a:r>
              <a:rPr lang="ru-RU" dirty="0"/>
              <a:t> </a:t>
            </a:r>
            <a:r>
              <a:rPr lang="ru-RU" b="1" i="1" cap="small" dirty="0" smtClean="0"/>
              <a:t>←</a:t>
            </a:r>
            <a:r>
              <a:rPr lang="ru-RU" dirty="0" smtClean="0"/>
              <a:t> </a:t>
            </a:r>
            <a:r>
              <a:rPr lang="en-US" i="1" dirty="0" smtClean="0"/>
              <a:t>z</a:t>
            </a:r>
          </a:p>
          <a:p>
            <a:pPr marL="514350" indent="-514350">
              <a:buFont typeface="+mj-lt"/>
              <a:buAutoNum type="arabicPeriod" startAt="8"/>
            </a:pPr>
            <a:r>
              <a:rPr lang="en-US" i="1" dirty="0" smtClean="0"/>
              <a:t>z </a:t>
            </a:r>
            <a:r>
              <a:rPr lang="ru-RU" b="1" i="1" cap="small" dirty="0" smtClean="0"/>
              <a:t>←</a:t>
            </a:r>
            <a:r>
              <a:rPr lang="ru-RU" i="1" dirty="0" smtClean="0"/>
              <a:t> </a:t>
            </a:r>
            <a:r>
              <a:rPr lang="ru-RU" i="1" dirty="0" err="1" smtClean="0"/>
              <a:t>р</a:t>
            </a:r>
            <a:r>
              <a:rPr lang="ru-RU" i="1" dirty="0" smtClean="0"/>
              <a:t>[у]</a:t>
            </a:r>
          </a:p>
          <a:p>
            <a:pPr marL="514350" lvl="0" indent="-514350">
              <a:buFont typeface="+mj-lt"/>
              <a:buAutoNum type="arabicPeriod" startAt="8"/>
            </a:pPr>
            <a:endParaRPr lang="en-US" i="1" dirty="0" smtClean="0"/>
          </a:p>
          <a:p>
            <a:pPr marL="514350" lvl="0" indent="-514350">
              <a:buFont typeface="+mj-lt"/>
              <a:buAutoNum type="arabicPeriod" startAt="8"/>
            </a:pPr>
            <a:endParaRPr lang="ru-RU" dirty="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t>Время выполнения операций у разных </a:t>
            </a:r>
            <a:r>
              <a:rPr lang="ru-RU" sz="3600" b="1" dirty="0" smtClean="0"/>
              <a:t>реализаций пирамид</a:t>
            </a:r>
            <a:endParaRPr lang="ru-RU" sz="3600" dirty="0"/>
          </a:p>
        </p:txBody>
      </p:sp>
      <p:graphicFrame>
        <p:nvGraphicFramePr>
          <p:cNvPr id="4" name="Содержимое 3"/>
          <p:cNvGraphicFramePr>
            <a:graphicFrameLocks noGrp="1"/>
          </p:cNvGraphicFramePr>
          <p:nvPr>
            <p:ph idx="1"/>
          </p:nvPr>
        </p:nvGraphicFramePr>
        <p:xfrm>
          <a:off x="571472" y="1357299"/>
          <a:ext cx="8358248" cy="5082794"/>
        </p:xfrm>
        <a:graphic>
          <a:graphicData uri="http://schemas.openxmlformats.org/drawingml/2006/table">
            <a:tbl>
              <a:tblPr firstRow="1" bandRow="1">
                <a:tableStyleId>{5C22544A-7EE6-4342-B048-85BDC9FD1C3A}</a:tableStyleId>
              </a:tblPr>
              <a:tblGrid>
                <a:gridCol w="2003858"/>
                <a:gridCol w="2118130"/>
                <a:gridCol w="2118130"/>
                <a:gridCol w="2118130"/>
              </a:tblGrid>
              <a:tr h="1521888">
                <a:tc>
                  <a:txBody>
                    <a:bodyPr/>
                    <a:lstStyle/>
                    <a:p>
                      <a:pPr marL="101600" indent="-508000" algn="ctr">
                        <a:lnSpc>
                          <a:spcPct val="100000"/>
                        </a:lnSpc>
                        <a:spcBef>
                          <a:spcPts val="900"/>
                        </a:spcBef>
                        <a:spcAft>
                          <a:spcPts val="0"/>
                        </a:spcAft>
                      </a:pPr>
                      <a:r>
                        <a:rPr lang="ru-RU" sz="2400" b="0" spc="0" dirty="0">
                          <a:solidFill>
                            <a:srgbClr val="000000"/>
                          </a:solidFill>
                          <a:latin typeface="Times New Roman"/>
                          <a:ea typeface="Times New Roman"/>
                          <a:cs typeface="Times New Roman"/>
                        </a:rPr>
                        <a:t>Процедура</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ru-RU" sz="2400" b="0" spc="0" dirty="0">
                          <a:solidFill>
                            <a:srgbClr val="000000"/>
                          </a:solidFill>
                          <a:latin typeface="Times New Roman"/>
                          <a:ea typeface="Times New Roman"/>
                          <a:cs typeface="Times New Roman"/>
                        </a:rPr>
                        <a:t>Бинарная пирамида (наихудший случай)</a:t>
                      </a:r>
                      <a:endParaRPr lang="ru-RU" sz="2400" b="0" dirty="0">
                        <a:latin typeface="Times New Roman"/>
                        <a:ea typeface="Times New Roman"/>
                        <a:cs typeface="Times New Roman"/>
                      </a:endParaRPr>
                    </a:p>
                  </a:txBody>
                  <a:tcPr marL="6350" marR="6350" marT="0" marB="0"/>
                </a:tc>
                <a:tc>
                  <a:txBody>
                    <a:bodyPr/>
                    <a:lstStyle/>
                    <a:p>
                      <a:pPr marL="127000" indent="-508000" algn="ctr">
                        <a:lnSpc>
                          <a:spcPct val="100000"/>
                        </a:lnSpc>
                        <a:spcBef>
                          <a:spcPts val="900"/>
                        </a:spcBef>
                        <a:spcAft>
                          <a:spcPts val="0"/>
                        </a:spcAft>
                      </a:pPr>
                      <a:r>
                        <a:rPr lang="ru-RU" sz="2400" b="0" spc="0">
                          <a:solidFill>
                            <a:srgbClr val="000000"/>
                          </a:solidFill>
                          <a:latin typeface="Times New Roman"/>
                          <a:ea typeface="Times New Roman"/>
                          <a:cs typeface="Times New Roman"/>
                        </a:rPr>
                        <a:t>Биномиальная пирамида (наихудший случай)</a:t>
                      </a:r>
                      <a:endParaRPr lang="ru-RU" sz="2400" b="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ru-RU" sz="2400" b="0" spc="0" dirty="0">
                          <a:solidFill>
                            <a:srgbClr val="000000"/>
                          </a:solidFill>
                          <a:latin typeface="Times New Roman"/>
                          <a:ea typeface="Times New Roman"/>
                          <a:cs typeface="Times New Roman"/>
                        </a:rPr>
                        <a:t>Пирамида Фибоначчи (амортизированное время)</a:t>
                      </a:r>
                      <a:endParaRPr lang="ru-RU" sz="2400" b="0" dirty="0">
                        <a:latin typeface="Times New Roman"/>
                        <a:ea typeface="Times New Roman"/>
                        <a:cs typeface="Times New Roman"/>
                      </a:endParaRPr>
                    </a:p>
                  </a:txBody>
                  <a:tcPr marL="6350" marR="6350" marT="0" marB="0"/>
                </a:tc>
              </a:tr>
              <a:tr h="484522">
                <a:tc>
                  <a:txBody>
                    <a:bodyPr/>
                    <a:lstStyle/>
                    <a:p>
                      <a:pPr marL="101600" indent="-508000" algn="l">
                        <a:lnSpc>
                          <a:spcPct val="100000"/>
                        </a:lnSpc>
                        <a:spcBef>
                          <a:spcPts val="900"/>
                        </a:spcBef>
                        <a:spcAft>
                          <a:spcPts val="0"/>
                        </a:spcAft>
                      </a:pPr>
                      <a:r>
                        <a:rPr lang="en-US" sz="2400" b="0" cap="small" spc="0" dirty="0" err="1">
                          <a:solidFill>
                            <a:srgbClr val="000000"/>
                          </a:solidFill>
                          <a:latin typeface="Times New Roman"/>
                          <a:ea typeface="Times New Roman"/>
                          <a:cs typeface="Times New Roman"/>
                        </a:rPr>
                        <a:t>Маке_Неар</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l-GR" sz="2400" b="0" spc="0" dirty="0" smtClean="0">
                          <a:solidFill>
                            <a:srgbClr val="000000"/>
                          </a:solidFill>
                          <a:latin typeface="Times New Roman"/>
                          <a:ea typeface="Times New Roman"/>
                          <a:cs typeface="Times New Roman"/>
                        </a:rPr>
                        <a:t>θ</a:t>
                      </a:r>
                      <a:r>
                        <a:rPr lang="en-US" sz="2400" b="0" spc="0" dirty="0" smtClean="0">
                          <a:solidFill>
                            <a:srgbClr val="000000"/>
                          </a:solidFill>
                          <a:latin typeface="Times New Roman"/>
                          <a:ea typeface="Times New Roman"/>
                          <a:cs typeface="Times New Roman"/>
                        </a:rPr>
                        <a:t>(1)</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l-GR" sz="2400" b="0" spc="0" dirty="0" smtClean="0">
                          <a:solidFill>
                            <a:srgbClr val="000000"/>
                          </a:solidFill>
                          <a:latin typeface="Times New Roman"/>
                          <a:ea typeface="Times New Roman"/>
                          <a:cs typeface="Times New Roman"/>
                        </a:rPr>
                        <a:t>θ</a:t>
                      </a:r>
                      <a:r>
                        <a:rPr lang="en-US" sz="2400" b="0" spc="0" dirty="0" smtClean="0">
                          <a:solidFill>
                            <a:srgbClr val="000000"/>
                          </a:solidFill>
                          <a:latin typeface="Times New Roman"/>
                          <a:ea typeface="Times New Roman"/>
                          <a:cs typeface="Times New Roman"/>
                        </a:rPr>
                        <a:t>(1</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l-GR" sz="2400" b="0" spc="0" dirty="0" smtClean="0">
                          <a:solidFill>
                            <a:srgbClr val="000000"/>
                          </a:solidFill>
                          <a:latin typeface="Times New Roman"/>
                          <a:ea typeface="Times New Roman"/>
                          <a:cs typeface="Times New Roman"/>
                        </a:rPr>
                        <a:t>θ</a:t>
                      </a:r>
                      <a:r>
                        <a:rPr lang="en-US" sz="2400" b="0" spc="0" dirty="0" smtClean="0">
                          <a:solidFill>
                            <a:srgbClr val="000000"/>
                          </a:solidFill>
                          <a:latin typeface="Times New Roman"/>
                          <a:ea typeface="Times New Roman"/>
                          <a:cs typeface="Times New Roman"/>
                        </a:rPr>
                        <a:t>(1</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r>
              <a:tr h="520180">
                <a:tc>
                  <a:txBody>
                    <a:bodyPr/>
                    <a:lstStyle/>
                    <a:p>
                      <a:pPr marL="101600" indent="-508000" algn="l">
                        <a:lnSpc>
                          <a:spcPct val="100000"/>
                        </a:lnSpc>
                        <a:spcBef>
                          <a:spcPts val="900"/>
                        </a:spcBef>
                        <a:spcAft>
                          <a:spcPts val="0"/>
                        </a:spcAft>
                      </a:pPr>
                      <a:r>
                        <a:rPr lang="en-US" sz="2400" b="0" cap="small" spc="0" dirty="0">
                          <a:solidFill>
                            <a:srgbClr val="000000"/>
                          </a:solidFill>
                          <a:latin typeface="Times New Roman"/>
                          <a:ea typeface="Times New Roman"/>
                          <a:cs typeface="Times New Roman"/>
                        </a:rPr>
                        <a:t>Insert</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l-GR" sz="2400" b="0" spc="0" dirty="0" smtClean="0">
                          <a:solidFill>
                            <a:srgbClr val="000000"/>
                          </a:solidFill>
                          <a:latin typeface="Times New Roman"/>
                          <a:ea typeface="Times New Roman"/>
                          <a:cs typeface="Times New Roman"/>
                        </a:rPr>
                        <a:t>θ</a:t>
                      </a:r>
                      <a:r>
                        <a:rPr lang="en-US" sz="2400" b="0" spc="0" dirty="0" smtClean="0">
                          <a:solidFill>
                            <a:srgbClr val="000000"/>
                          </a:solidFill>
                          <a:latin typeface="Times New Roman"/>
                          <a:ea typeface="Times New Roman"/>
                          <a:cs typeface="Times New Roman"/>
                        </a:rPr>
                        <a:t>(</a:t>
                      </a:r>
                      <a:r>
                        <a:rPr lang="en-US" sz="2400" b="0" spc="0" dirty="0" err="1" smtClean="0">
                          <a:solidFill>
                            <a:srgbClr val="000000"/>
                          </a:solidFill>
                          <a:latin typeface="Times New Roman"/>
                          <a:ea typeface="Times New Roman"/>
                          <a:cs typeface="Times New Roman"/>
                        </a:rPr>
                        <a:t>lg</a:t>
                      </a:r>
                      <a:r>
                        <a:rPr lang="en-US" sz="2400" b="0" spc="0" dirty="0" smtClean="0">
                          <a:solidFill>
                            <a:srgbClr val="000000"/>
                          </a:solidFill>
                          <a:latin typeface="Times New Roman"/>
                          <a:ea typeface="Times New Roman"/>
                          <a:cs typeface="Times New Roman"/>
                        </a:rPr>
                        <a:t> n</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n-US" sz="2400" b="0" spc="0" dirty="0" smtClean="0">
                          <a:solidFill>
                            <a:srgbClr val="000000"/>
                          </a:solidFill>
                          <a:latin typeface="Times New Roman"/>
                          <a:ea typeface="Times New Roman"/>
                          <a:cs typeface="Times New Roman"/>
                        </a:rPr>
                        <a:t>O(</a:t>
                      </a:r>
                      <a:r>
                        <a:rPr lang="en-US" sz="2400" b="0" spc="0" dirty="0" err="1" smtClean="0">
                          <a:solidFill>
                            <a:srgbClr val="000000"/>
                          </a:solidFill>
                          <a:latin typeface="Times New Roman"/>
                          <a:ea typeface="Times New Roman"/>
                          <a:cs typeface="Times New Roman"/>
                        </a:rPr>
                        <a:t>lg</a:t>
                      </a:r>
                      <a:r>
                        <a:rPr lang="en-US" sz="2400" b="0" spc="0" dirty="0" smtClean="0">
                          <a:solidFill>
                            <a:srgbClr val="000000"/>
                          </a:solidFill>
                          <a:latin typeface="Times New Roman"/>
                          <a:ea typeface="Times New Roman"/>
                          <a:cs typeface="Times New Roman"/>
                        </a:rPr>
                        <a:t> n</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l-GR" sz="2400" b="0" spc="0" dirty="0" smtClean="0">
                          <a:solidFill>
                            <a:srgbClr val="000000"/>
                          </a:solidFill>
                          <a:latin typeface="Times New Roman"/>
                          <a:ea typeface="Times New Roman"/>
                          <a:cs typeface="Times New Roman"/>
                        </a:rPr>
                        <a:t>θ</a:t>
                      </a:r>
                      <a:r>
                        <a:rPr lang="en-US" sz="2400" b="0" spc="0" dirty="0" smtClean="0">
                          <a:solidFill>
                            <a:srgbClr val="000000"/>
                          </a:solidFill>
                          <a:latin typeface="Times New Roman"/>
                          <a:ea typeface="Times New Roman"/>
                          <a:cs typeface="Times New Roman"/>
                        </a:rPr>
                        <a:t>(1</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r>
              <a:tr h="445868">
                <a:tc>
                  <a:txBody>
                    <a:bodyPr/>
                    <a:lstStyle/>
                    <a:p>
                      <a:pPr marL="101600" indent="-508000" algn="l">
                        <a:lnSpc>
                          <a:spcPct val="100000"/>
                        </a:lnSpc>
                        <a:spcBef>
                          <a:spcPts val="900"/>
                        </a:spcBef>
                        <a:spcAft>
                          <a:spcPts val="0"/>
                        </a:spcAft>
                      </a:pPr>
                      <a:r>
                        <a:rPr lang="en-US" sz="2400" b="0" cap="small" spc="0">
                          <a:solidFill>
                            <a:srgbClr val="000000"/>
                          </a:solidFill>
                          <a:latin typeface="Times New Roman"/>
                          <a:ea typeface="Times New Roman"/>
                          <a:cs typeface="Times New Roman"/>
                        </a:rPr>
                        <a:t>Minimum</a:t>
                      </a:r>
                      <a:endParaRPr lang="ru-RU" sz="2400" b="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l-GR" sz="2400" b="0" spc="0" dirty="0" smtClean="0">
                          <a:solidFill>
                            <a:srgbClr val="000000"/>
                          </a:solidFill>
                          <a:latin typeface="Times New Roman"/>
                          <a:ea typeface="Times New Roman"/>
                          <a:cs typeface="Times New Roman"/>
                        </a:rPr>
                        <a:t>θ</a:t>
                      </a:r>
                      <a:r>
                        <a:rPr lang="en-US" sz="2400" b="0" spc="0" dirty="0" smtClean="0">
                          <a:solidFill>
                            <a:srgbClr val="000000"/>
                          </a:solidFill>
                          <a:latin typeface="Times New Roman"/>
                          <a:ea typeface="Times New Roman"/>
                          <a:cs typeface="Times New Roman"/>
                        </a:rPr>
                        <a:t>(1</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n-US" sz="2400" b="0" spc="0" dirty="0" smtClean="0">
                          <a:solidFill>
                            <a:srgbClr val="000000"/>
                          </a:solidFill>
                          <a:latin typeface="Times New Roman"/>
                          <a:ea typeface="Times New Roman"/>
                          <a:cs typeface="Times New Roman"/>
                        </a:rPr>
                        <a:t>O(</a:t>
                      </a:r>
                      <a:r>
                        <a:rPr lang="en-US" sz="2400" b="0" spc="0" dirty="0" err="1" smtClean="0">
                          <a:solidFill>
                            <a:srgbClr val="000000"/>
                          </a:solidFill>
                          <a:latin typeface="Times New Roman"/>
                          <a:ea typeface="Times New Roman"/>
                          <a:cs typeface="Times New Roman"/>
                        </a:rPr>
                        <a:t>lg</a:t>
                      </a:r>
                      <a:r>
                        <a:rPr lang="en-US" sz="2400" b="0" spc="0" dirty="0" smtClean="0">
                          <a:solidFill>
                            <a:srgbClr val="000000"/>
                          </a:solidFill>
                          <a:latin typeface="Times New Roman"/>
                          <a:ea typeface="Times New Roman"/>
                          <a:cs typeface="Times New Roman"/>
                        </a:rPr>
                        <a:t> n</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l-GR" sz="2400" b="0" spc="0" dirty="0" smtClean="0">
                          <a:solidFill>
                            <a:srgbClr val="000000"/>
                          </a:solidFill>
                          <a:latin typeface="Times New Roman"/>
                          <a:ea typeface="Times New Roman"/>
                          <a:cs typeface="Times New Roman"/>
                        </a:rPr>
                        <a:t>θ</a:t>
                      </a:r>
                      <a:r>
                        <a:rPr lang="en-US" sz="2400" b="0" spc="0" dirty="0" smtClean="0">
                          <a:solidFill>
                            <a:srgbClr val="000000"/>
                          </a:solidFill>
                          <a:latin typeface="Times New Roman"/>
                          <a:ea typeface="Times New Roman"/>
                          <a:cs typeface="Times New Roman"/>
                        </a:rPr>
                        <a:t>(1</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r>
              <a:tr h="445868">
                <a:tc>
                  <a:txBody>
                    <a:bodyPr/>
                    <a:lstStyle/>
                    <a:p>
                      <a:pPr marL="101600" indent="-508000" algn="l">
                        <a:lnSpc>
                          <a:spcPct val="100000"/>
                        </a:lnSpc>
                        <a:spcBef>
                          <a:spcPts val="900"/>
                        </a:spcBef>
                        <a:spcAft>
                          <a:spcPts val="0"/>
                        </a:spcAft>
                      </a:pPr>
                      <a:r>
                        <a:rPr lang="en-US" sz="2400" b="0" cap="small" spc="0">
                          <a:solidFill>
                            <a:srgbClr val="000000"/>
                          </a:solidFill>
                          <a:latin typeface="Times New Roman"/>
                          <a:ea typeface="Times New Roman"/>
                          <a:cs typeface="Times New Roman"/>
                        </a:rPr>
                        <a:t>Extract_Min</a:t>
                      </a:r>
                      <a:endParaRPr lang="ru-RU" sz="2400" b="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l-GR" sz="2400" b="0" spc="0" dirty="0" smtClean="0">
                          <a:solidFill>
                            <a:srgbClr val="000000"/>
                          </a:solidFill>
                          <a:latin typeface="Times New Roman"/>
                          <a:ea typeface="Times New Roman"/>
                          <a:cs typeface="Times New Roman"/>
                        </a:rPr>
                        <a:t>θ</a:t>
                      </a:r>
                      <a:r>
                        <a:rPr lang="en-US" sz="2400" b="0" spc="0" dirty="0" smtClean="0">
                          <a:solidFill>
                            <a:srgbClr val="000000"/>
                          </a:solidFill>
                          <a:latin typeface="Times New Roman"/>
                          <a:ea typeface="Times New Roman"/>
                          <a:cs typeface="Times New Roman"/>
                        </a:rPr>
                        <a:t>(</a:t>
                      </a:r>
                      <a:r>
                        <a:rPr lang="en-US" sz="2400" b="0" spc="0" dirty="0" err="1" smtClean="0">
                          <a:solidFill>
                            <a:srgbClr val="000000"/>
                          </a:solidFill>
                          <a:latin typeface="Times New Roman"/>
                          <a:ea typeface="Times New Roman"/>
                          <a:cs typeface="Times New Roman"/>
                        </a:rPr>
                        <a:t>lg</a:t>
                      </a:r>
                      <a:r>
                        <a:rPr lang="en-US" sz="2400" b="0" spc="0" dirty="0" smtClean="0">
                          <a:solidFill>
                            <a:srgbClr val="000000"/>
                          </a:solidFill>
                          <a:latin typeface="Times New Roman"/>
                          <a:ea typeface="Times New Roman"/>
                          <a:cs typeface="Times New Roman"/>
                        </a:rPr>
                        <a:t> n</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n-US" sz="2400" b="0" spc="0" dirty="0" smtClean="0">
                          <a:solidFill>
                            <a:srgbClr val="000000"/>
                          </a:solidFill>
                          <a:latin typeface="Times New Roman"/>
                          <a:ea typeface="Times New Roman"/>
                          <a:cs typeface="Times New Roman"/>
                        </a:rPr>
                        <a:t>0(</a:t>
                      </a:r>
                      <a:r>
                        <a:rPr lang="en-US" sz="2400" b="0" spc="0" dirty="0" err="1" smtClean="0">
                          <a:solidFill>
                            <a:srgbClr val="000000"/>
                          </a:solidFill>
                          <a:latin typeface="Times New Roman"/>
                          <a:ea typeface="Times New Roman"/>
                          <a:cs typeface="Times New Roman"/>
                        </a:rPr>
                        <a:t>lg</a:t>
                      </a:r>
                      <a:r>
                        <a:rPr lang="en-US" sz="2400" b="0" spc="0" dirty="0" smtClean="0">
                          <a:solidFill>
                            <a:srgbClr val="000000"/>
                          </a:solidFill>
                          <a:latin typeface="Times New Roman"/>
                          <a:ea typeface="Times New Roman"/>
                          <a:cs typeface="Times New Roman"/>
                        </a:rPr>
                        <a:t> n</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n-US" sz="2400" b="0" spc="0" dirty="0" smtClean="0">
                          <a:solidFill>
                            <a:srgbClr val="000000"/>
                          </a:solidFill>
                          <a:latin typeface="Times New Roman"/>
                          <a:ea typeface="Times New Roman"/>
                          <a:cs typeface="Times New Roman"/>
                        </a:rPr>
                        <a:t>O(</a:t>
                      </a:r>
                      <a:r>
                        <a:rPr lang="en-US" sz="2400" b="0" spc="0" dirty="0" err="1" smtClean="0">
                          <a:solidFill>
                            <a:srgbClr val="000000"/>
                          </a:solidFill>
                          <a:latin typeface="Times New Roman"/>
                          <a:ea typeface="Times New Roman"/>
                          <a:cs typeface="Times New Roman"/>
                        </a:rPr>
                        <a:t>lg</a:t>
                      </a:r>
                      <a:r>
                        <a:rPr lang="en-US" sz="2400" b="0" spc="0" dirty="0" smtClean="0">
                          <a:solidFill>
                            <a:srgbClr val="000000"/>
                          </a:solidFill>
                          <a:latin typeface="Times New Roman"/>
                          <a:ea typeface="Times New Roman"/>
                          <a:cs typeface="Times New Roman"/>
                        </a:rPr>
                        <a:t> n</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r>
              <a:tr h="510763">
                <a:tc>
                  <a:txBody>
                    <a:bodyPr/>
                    <a:lstStyle/>
                    <a:p>
                      <a:pPr marL="101600" indent="-508000" algn="l">
                        <a:lnSpc>
                          <a:spcPct val="100000"/>
                        </a:lnSpc>
                        <a:spcBef>
                          <a:spcPts val="900"/>
                        </a:spcBef>
                        <a:spcAft>
                          <a:spcPts val="0"/>
                        </a:spcAft>
                      </a:pPr>
                      <a:r>
                        <a:rPr lang="en-US" sz="2400" b="0" cap="small" spc="0">
                          <a:solidFill>
                            <a:srgbClr val="000000"/>
                          </a:solidFill>
                          <a:latin typeface="Times New Roman"/>
                          <a:ea typeface="Times New Roman"/>
                          <a:cs typeface="Times New Roman"/>
                        </a:rPr>
                        <a:t>Union</a:t>
                      </a:r>
                      <a:endParaRPr lang="ru-RU" sz="2400" b="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l-GR" sz="2400" b="0" spc="0" dirty="0" smtClean="0">
                          <a:solidFill>
                            <a:srgbClr val="000000"/>
                          </a:solidFill>
                          <a:latin typeface="Times New Roman"/>
                          <a:ea typeface="Times New Roman"/>
                          <a:cs typeface="Times New Roman"/>
                        </a:rPr>
                        <a:t>θ</a:t>
                      </a:r>
                      <a:r>
                        <a:rPr lang="en-US" sz="2400" b="0" spc="0" dirty="0" smtClean="0">
                          <a:solidFill>
                            <a:srgbClr val="000000"/>
                          </a:solidFill>
                          <a:latin typeface="Times New Roman"/>
                          <a:ea typeface="Times New Roman"/>
                          <a:cs typeface="Times New Roman"/>
                        </a:rPr>
                        <a:t>(n</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l-GR" sz="2400" b="0" spc="0" dirty="0" smtClean="0">
                          <a:solidFill>
                            <a:srgbClr val="000000"/>
                          </a:solidFill>
                          <a:latin typeface="Times New Roman"/>
                          <a:ea typeface="Times New Roman"/>
                          <a:cs typeface="Times New Roman"/>
                        </a:rPr>
                        <a:t>Ω</a:t>
                      </a:r>
                      <a:r>
                        <a:rPr lang="en-US" sz="2400" b="0" spc="0" dirty="0" smtClean="0">
                          <a:solidFill>
                            <a:srgbClr val="000000"/>
                          </a:solidFill>
                          <a:latin typeface="Times New Roman"/>
                          <a:ea typeface="Times New Roman"/>
                          <a:cs typeface="Times New Roman"/>
                        </a:rPr>
                        <a:t>(</a:t>
                      </a:r>
                      <a:r>
                        <a:rPr lang="en-US" sz="2400" b="0" spc="0" dirty="0" err="1" smtClean="0">
                          <a:solidFill>
                            <a:srgbClr val="000000"/>
                          </a:solidFill>
                          <a:latin typeface="Times New Roman"/>
                          <a:ea typeface="Times New Roman"/>
                          <a:cs typeface="Times New Roman"/>
                        </a:rPr>
                        <a:t>lg</a:t>
                      </a:r>
                      <a:r>
                        <a:rPr lang="en-US" sz="2400" b="0" spc="0" dirty="0" smtClean="0">
                          <a:solidFill>
                            <a:srgbClr val="000000"/>
                          </a:solidFill>
                          <a:latin typeface="Times New Roman"/>
                          <a:ea typeface="Times New Roman"/>
                          <a:cs typeface="Times New Roman"/>
                        </a:rPr>
                        <a:t> n</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l-GR" sz="2400" b="0" spc="0" dirty="0" smtClean="0">
                          <a:solidFill>
                            <a:srgbClr val="000000"/>
                          </a:solidFill>
                          <a:latin typeface="Times New Roman"/>
                          <a:ea typeface="Times New Roman"/>
                          <a:cs typeface="Times New Roman"/>
                        </a:rPr>
                        <a:t>θ</a:t>
                      </a:r>
                      <a:r>
                        <a:rPr lang="en-US" sz="2400" b="0" spc="0" dirty="0" smtClean="0">
                          <a:solidFill>
                            <a:srgbClr val="000000"/>
                          </a:solidFill>
                          <a:latin typeface="Times New Roman"/>
                          <a:ea typeface="Times New Roman"/>
                          <a:cs typeface="Times New Roman"/>
                        </a:rPr>
                        <a:t>(1</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r>
              <a:tr h="507197">
                <a:tc>
                  <a:txBody>
                    <a:bodyPr/>
                    <a:lstStyle/>
                    <a:p>
                      <a:pPr marL="101600" indent="-508000" algn="l">
                        <a:lnSpc>
                          <a:spcPct val="100000"/>
                        </a:lnSpc>
                        <a:spcBef>
                          <a:spcPts val="900"/>
                        </a:spcBef>
                        <a:spcAft>
                          <a:spcPts val="0"/>
                        </a:spcAft>
                      </a:pPr>
                      <a:r>
                        <a:rPr lang="en-US" sz="2400" b="0" cap="small" spc="0">
                          <a:solidFill>
                            <a:srgbClr val="000000"/>
                          </a:solidFill>
                          <a:latin typeface="Times New Roman"/>
                          <a:ea typeface="Times New Roman"/>
                          <a:cs typeface="Times New Roman"/>
                        </a:rPr>
                        <a:t>DecreaseJCey</a:t>
                      </a:r>
                      <a:endParaRPr lang="ru-RU" sz="2400" b="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l-GR" sz="2400" b="0" spc="0" dirty="0" smtClean="0">
                          <a:solidFill>
                            <a:srgbClr val="000000"/>
                          </a:solidFill>
                          <a:latin typeface="Times New Roman"/>
                          <a:ea typeface="Times New Roman"/>
                          <a:cs typeface="Times New Roman"/>
                        </a:rPr>
                        <a:t>θ</a:t>
                      </a:r>
                      <a:r>
                        <a:rPr lang="en-US" sz="2400" b="0" spc="0" dirty="0" smtClean="0">
                          <a:solidFill>
                            <a:srgbClr val="000000"/>
                          </a:solidFill>
                          <a:latin typeface="Times New Roman"/>
                          <a:ea typeface="Times New Roman"/>
                          <a:cs typeface="Times New Roman"/>
                        </a:rPr>
                        <a:t>(</a:t>
                      </a:r>
                      <a:r>
                        <a:rPr lang="en-US" sz="2400" b="0" spc="0" dirty="0" err="1" smtClean="0">
                          <a:solidFill>
                            <a:srgbClr val="000000"/>
                          </a:solidFill>
                          <a:latin typeface="Times New Roman"/>
                          <a:ea typeface="Times New Roman"/>
                          <a:cs typeface="Times New Roman"/>
                        </a:rPr>
                        <a:t>lg</a:t>
                      </a:r>
                      <a:r>
                        <a:rPr lang="en-US" sz="2400" b="0" spc="0" dirty="0" smtClean="0">
                          <a:solidFill>
                            <a:srgbClr val="000000"/>
                          </a:solidFill>
                          <a:latin typeface="Times New Roman"/>
                          <a:ea typeface="Times New Roman"/>
                          <a:cs typeface="Times New Roman"/>
                        </a:rPr>
                        <a:t> n</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l-GR" sz="2400" b="0" spc="0" dirty="0" smtClean="0">
                          <a:solidFill>
                            <a:srgbClr val="000000"/>
                          </a:solidFill>
                          <a:latin typeface="Times New Roman"/>
                          <a:ea typeface="Times New Roman"/>
                          <a:cs typeface="Times New Roman"/>
                        </a:rPr>
                        <a:t>θ</a:t>
                      </a:r>
                      <a:r>
                        <a:rPr lang="en-US" sz="2400" b="0" spc="0" dirty="0" smtClean="0">
                          <a:solidFill>
                            <a:srgbClr val="000000"/>
                          </a:solidFill>
                          <a:latin typeface="Times New Roman"/>
                          <a:ea typeface="Times New Roman"/>
                          <a:cs typeface="Times New Roman"/>
                        </a:rPr>
                        <a:t>(</a:t>
                      </a:r>
                      <a:r>
                        <a:rPr lang="en-US" sz="2400" b="0" spc="0" dirty="0" err="1" smtClean="0">
                          <a:solidFill>
                            <a:srgbClr val="000000"/>
                          </a:solidFill>
                          <a:latin typeface="Times New Roman"/>
                          <a:ea typeface="Times New Roman"/>
                          <a:cs typeface="Times New Roman"/>
                        </a:rPr>
                        <a:t>lg</a:t>
                      </a:r>
                      <a:r>
                        <a:rPr lang="en-US" sz="2400" b="0" spc="0" dirty="0" smtClean="0">
                          <a:solidFill>
                            <a:srgbClr val="000000"/>
                          </a:solidFill>
                          <a:latin typeface="Times New Roman"/>
                          <a:ea typeface="Times New Roman"/>
                          <a:cs typeface="Times New Roman"/>
                        </a:rPr>
                        <a:t> n</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l-GR" sz="2400" b="0" spc="0" smtClean="0">
                          <a:solidFill>
                            <a:srgbClr val="000000"/>
                          </a:solidFill>
                          <a:latin typeface="Times New Roman"/>
                          <a:ea typeface="Times New Roman"/>
                          <a:cs typeface="Times New Roman"/>
                        </a:rPr>
                        <a:t>θ</a:t>
                      </a:r>
                      <a:r>
                        <a:rPr lang="en-US" sz="2400" b="0" spc="0" smtClean="0">
                          <a:solidFill>
                            <a:srgbClr val="000000"/>
                          </a:solidFill>
                          <a:latin typeface="Times New Roman"/>
                          <a:ea typeface="Times New Roman"/>
                          <a:cs typeface="Times New Roman"/>
                        </a:rPr>
                        <a:t>(1</a:t>
                      </a:r>
                      <a:r>
                        <a:rPr lang="en-US" sz="2400" b="0" spc="0">
                          <a:solidFill>
                            <a:srgbClr val="000000"/>
                          </a:solidFill>
                          <a:latin typeface="Times New Roman"/>
                          <a:ea typeface="Times New Roman"/>
                          <a:cs typeface="Times New Roman"/>
                        </a:rPr>
                        <a:t>)</a:t>
                      </a:r>
                      <a:endParaRPr lang="ru-RU" sz="2400" b="0">
                        <a:latin typeface="Times New Roman"/>
                        <a:ea typeface="Times New Roman"/>
                        <a:cs typeface="Times New Roman"/>
                      </a:endParaRPr>
                    </a:p>
                  </a:txBody>
                  <a:tcPr marL="6350" marR="6350" marT="0" marB="0"/>
                </a:tc>
              </a:tr>
              <a:tr h="646508">
                <a:tc>
                  <a:txBody>
                    <a:bodyPr/>
                    <a:lstStyle/>
                    <a:p>
                      <a:pPr marL="101600" indent="-508000" algn="l">
                        <a:lnSpc>
                          <a:spcPct val="100000"/>
                        </a:lnSpc>
                        <a:spcBef>
                          <a:spcPts val="900"/>
                        </a:spcBef>
                        <a:spcAft>
                          <a:spcPts val="0"/>
                        </a:spcAft>
                      </a:pPr>
                      <a:r>
                        <a:rPr lang="en-US" sz="2400" b="0" cap="small" spc="0">
                          <a:solidFill>
                            <a:srgbClr val="000000"/>
                          </a:solidFill>
                          <a:latin typeface="Times New Roman"/>
                          <a:ea typeface="Times New Roman"/>
                          <a:cs typeface="Times New Roman"/>
                        </a:rPr>
                        <a:t>Delete</a:t>
                      </a:r>
                      <a:endParaRPr lang="ru-RU" sz="2400" b="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l-GR" sz="2400" b="0" spc="0" dirty="0" smtClean="0">
                          <a:solidFill>
                            <a:srgbClr val="000000"/>
                          </a:solidFill>
                          <a:latin typeface="Times New Roman"/>
                          <a:ea typeface="Times New Roman"/>
                          <a:cs typeface="Times New Roman"/>
                        </a:rPr>
                        <a:t>θ</a:t>
                      </a:r>
                      <a:r>
                        <a:rPr lang="en-US" sz="2400" b="0" spc="0" dirty="0" smtClean="0">
                          <a:solidFill>
                            <a:srgbClr val="000000"/>
                          </a:solidFill>
                          <a:latin typeface="Times New Roman"/>
                          <a:ea typeface="Times New Roman"/>
                          <a:cs typeface="Times New Roman"/>
                        </a:rPr>
                        <a:t>(</a:t>
                      </a:r>
                      <a:r>
                        <a:rPr lang="en-US" sz="2400" b="0" spc="0" dirty="0" err="1" smtClean="0">
                          <a:solidFill>
                            <a:srgbClr val="000000"/>
                          </a:solidFill>
                          <a:latin typeface="Times New Roman"/>
                          <a:ea typeface="Times New Roman"/>
                          <a:cs typeface="Times New Roman"/>
                        </a:rPr>
                        <a:t>lg</a:t>
                      </a:r>
                      <a:r>
                        <a:rPr lang="en-US" sz="2400" b="0" spc="0" dirty="0" smtClean="0">
                          <a:solidFill>
                            <a:srgbClr val="000000"/>
                          </a:solidFill>
                          <a:latin typeface="Times New Roman"/>
                          <a:ea typeface="Times New Roman"/>
                          <a:cs typeface="Times New Roman"/>
                        </a:rPr>
                        <a:t> n</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n-US" sz="2400" b="0" spc="0" dirty="0" smtClean="0">
                          <a:solidFill>
                            <a:srgbClr val="000000"/>
                          </a:solidFill>
                          <a:latin typeface="Times New Roman"/>
                          <a:ea typeface="Times New Roman"/>
                          <a:cs typeface="Times New Roman"/>
                        </a:rPr>
                        <a:t>v(</a:t>
                      </a:r>
                      <a:r>
                        <a:rPr lang="en-US" sz="2400" b="0" spc="0" dirty="0" err="1" smtClean="0">
                          <a:solidFill>
                            <a:srgbClr val="000000"/>
                          </a:solidFill>
                          <a:latin typeface="Times New Roman"/>
                          <a:ea typeface="Times New Roman"/>
                          <a:cs typeface="Times New Roman"/>
                        </a:rPr>
                        <a:t>lg</a:t>
                      </a:r>
                      <a:r>
                        <a:rPr lang="en-US" sz="2400" b="0" spc="0" dirty="0" smtClean="0">
                          <a:solidFill>
                            <a:srgbClr val="000000"/>
                          </a:solidFill>
                          <a:latin typeface="Times New Roman"/>
                          <a:ea typeface="Times New Roman"/>
                          <a:cs typeface="Times New Roman"/>
                        </a:rPr>
                        <a:t> n</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c>
                  <a:txBody>
                    <a:bodyPr/>
                    <a:lstStyle/>
                    <a:p>
                      <a:pPr indent="-508000" algn="ctr">
                        <a:lnSpc>
                          <a:spcPct val="100000"/>
                        </a:lnSpc>
                        <a:spcBef>
                          <a:spcPts val="900"/>
                        </a:spcBef>
                        <a:spcAft>
                          <a:spcPts val="0"/>
                        </a:spcAft>
                      </a:pPr>
                      <a:r>
                        <a:rPr lang="en-US" sz="2400" b="0" spc="0" dirty="0" smtClean="0">
                          <a:solidFill>
                            <a:srgbClr val="000000"/>
                          </a:solidFill>
                          <a:latin typeface="Times New Roman"/>
                          <a:ea typeface="Times New Roman"/>
                          <a:cs typeface="Times New Roman"/>
                        </a:rPr>
                        <a:t>O(</a:t>
                      </a:r>
                      <a:r>
                        <a:rPr lang="en-US" sz="2400" b="0" spc="0" dirty="0" err="1" smtClean="0">
                          <a:solidFill>
                            <a:srgbClr val="000000"/>
                          </a:solidFill>
                          <a:latin typeface="Times New Roman"/>
                          <a:ea typeface="Times New Roman"/>
                          <a:cs typeface="Times New Roman"/>
                        </a:rPr>
                        <a:t>lg</a:t>
                      </a:r>
                      <a:r>
                        <a:rPr lang="en-US" sz="2400" b="0" spc="0" dirty="0" smtClean="0">
                          <a:solidFill>
                            <a:srgbClr val="000000"/>
                          </a:solidFill>
                          <a:latin typeface="Times New Roman"/>
                          <a:ea typeface="Times New Roman"/>
                          <a:cs typeface="Times New Roman"/>
                        </a:rPr>
                        <a:t> n</a:t>
                      </a:r>
                      <a:r>
                        <a:rPr lang="en-US" sz="2400" b="0" spc="0" dirty="0">
                          <a:solidFill>
                            <a:srgbClr val="000000"/>
                          </a:solidFill>
                          <a:latin typeface="Times New Roman"/>
                          <a:ea typeface="Times New Roman"/>
                          <a:cs typeface="Times New Roman"/>
                        </a:rPr>
                        <a:t>)</a:t>
                      </a:r>
                      <a:endParaRPr lang="ru-RU" sz="2400" b="0" dirty="0">
                        <a:latin typeface="Times New Roman"/>
                        <a:ea typeface="Times New Roman"/>
                        <a:cs typeface="Times New Roman"/>
                      </a:endParaRPr>
                    </a:p>
                  </a:txBody>
                  <a:tcPr marL="6350" marR="6350" marT="0" marB="0"/>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l="14052" t="18050" r="9150" b="8844"/>
          <a:stretch>
            <a:fillRect/>
          </a:stretch>
        </p:blipFill>
        <p:spPr bwMode="auto">
          <a:xfrm>
            <a:off x="500034" y="0"/>
            <a:ext cx="7929618" cy="6832969"/>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00200"/>
            <a:ext cx="8229600" cy="5257800"/>
          </a:xfrm>
        </p:spPr>
        <p:txBody>
          <a:bodyPr>
            <a:normAutofit fontScale="70000" lnSpcReduction="20000"/>
          </a:bodyPr>
          <a:lstStyle/>
          <a:p>
            <a:r>
              <a:rPr lang="ru-RU" dirty="0"/>
              <a:t>данная процедура уменьшает значение ключа так же, как и в бинарной неубывающей пирамиде — путем “всплывания” ключа в </a:t>
            </a:r>
            <a:r>
              <a:rPr lang="ru-RU" dirty="0" smtClean="0"/>
              <a:t>пирамиде.</a:t>
            </a:r>
            <a:endParaRPr lang="en-US" dirty="0" smtClean="0"/>
          </a:p>
          <a:p>
            <a:r>
              <a:rPr lang="ru-RU" dirty="0" smtClean="0"/>
              <a:t> </a:t>
            </a:r>
            <a:r>
              <a:rPr lang="ru-RU" dirty="0"/>
              <a:t>После того, как мы убедимся, что новый ключ не превышает текущий, и присвоим его </a:t>
            </a:r>
            <a:r>
              <a:rPr lang="en-US" b="1" i="1" dirty="0"/>
              <a:t>х,</a:t>
            </a:r>
            <a:r>
              <a:rPr lang="ru-RU" dirty="0"/>
              <a:t> процедура идет вверх по дереву. Изначально значение </a:t>
            </a:r>
            <a:r>
              <a:rPr lang="en-US" b="1" i="1" dirty="0"/>
              <a:t>у</a:t>
            </a:r>
            <a:r>
              <a:rPr lang="ru-RU" dirty="0"/>
              <a:t> равно </a:t>
            </a:r>
            <a:r>
              <a:rPr lang="en-US" b="1" i="1" dirty="0"/>
              <a:t>х.</a:t>
            </a:r>
            <a:r>
              <a:rPr lang="ru-RU" dirty="0"/>
              <a:t> В каждой итерации цикла </a:t>
            </a:r>
            <a:r>
              <a:rPr lang="en-US" dirty="0"/>
              <a:t>while </a:t>
            </a:r>
            <a:r>
              <a:rPr lang="ru-RU" dirty="0"/>
              <a:t>в строках </a:t>
            </a:r>
            <a:r>
              <a:rPr lang="ru-RU" dirty="0" smtClean="0"/>
              <a:t>6-</a:t>
            </a:r>
            <a:r>
              <a:rPr lang="en-US" dirty="0" smtClean="0"/>
              <a:t>8</a:t>
            </a:r>
            <a:r>
              <a:rPr lang="ru-RU" dirty="0" smtClean="0"/>
              <a:t> </a:t>
            </a:r>
            <a:r>
              <a:rPr lang="ru-RU" dirty="0"/>
              <a:t>значение </a:t>
            </a:r>
            <a:r>
              <a:rPr lang="en-US" b="1" i="1" dirty="0"/>
              <a:t>key</a:t>
            </a:r>
            <a:r>
              <a:rPr lang="en-US" dirty="0"/>
              <a:t> </a:t>
            </a:r>
            <a:r>
              <a:rPr lang="ru-RU" dirty="0"/>
              <a:t>[у] сравнивается со значением ключа родительского по отношению к </a:t>
            </a:r>
            <a:r>
              <a:rPr lang="en-US" b="1" i="1" dirty="0"/>
              <a:t>у</a:t>
            </a:r>
            <a:r>
              <a:rPr lang="ru-RU" dirty="0"/>
              <a:t> узла </a:t>
            </a:r>
            <a:r>
              <a:rPr lang="en-US" b="1" i="1" dirty="0"/>
              <a:t>z.</a:t>
            </a:r>
            <a:r>
              <a:rPr lang="en-US" dirty="0"/>
              <a:t> </a:t>
            </a:r>
            <a:r>
              <a:rPr lang="ru-RU" dirty="0"/>
              <a:t>Если </a:t>
            </a:r>
            <a:r>
              <a:rPr lang="en-US" b="1" i="1" dirty="0"/>
              <a:t>у</a:t>
            </a:r>
            <a:r>
              <a:rPr lang="ru-RU" dirty="0"/>
              <a:t> является корнем или </a:t>
            </a:r>
            <a:r>
              <a:rPr lang="en-US" b="1" i="1" dirty="0"/>
              <a:t>key</a:t>
            </a:r>
            <a:r>
              <a:rPr lang="en-US" dirty="0"/>
              <a:t> </a:t>
            </a:r>
            <a:r>
              <a:rPr lang="ru-RU" dirty="0"/>
              <a:t>[у] </a:t>
            </a:r>
            <a:r>
              <a:rPr lang="ru-RU" dirty="0" smtClean="0"/>
              <a:t>≥ </a:t>
            </a:r>
            <a:r>
              <a:rPr lang="en-US" b="1" i="1" dirty="0"/>
              <a:t>key [z],</a:t>
            </a:r>
            <a:r>
              <a:rPr lang="en-US" dirty="0"/>
              <a:t> </a:t>
            </a:r>
            <a:r>
              <a:rPr lang="ru-RU" dirty="0"/>
              <a:t>биномиальное дерево является упорядоченным в </a:t>
            </a:r>
            <a:r>
              <a:rPr lang="ru-RU" dirty="0" smtClean="0"/>
              <a:t>соответствии </a:t>
            </a:r>
            <a:r>
              <a:rPr lang="ru-RU" dirty="0"/>
              <a:t>со свойством неубывающей пирамиды</a:t>
            </a:r>
            <a:r>
              <a:rPr lang="ru-RU" dirty="0" smtClean="0"/>
              <a:t>.</a:t>
            </a:r>
            <a:endParaRPr lang="en-US" dirty="0" smtClean="0"/>
          </a:p>
          <a:p>
            <a:r>
              <a:rPr lang="ru-RU" dirty="0" smtClean="0"/>
              <a:t> </a:t>
            </a:r>
            <a:r>
              <a:rPr lang="ru-RU" dirty="0"/>
              <a:t>В противном случае узел </a:t>
            </a:r>
            <a:r>
              <a:rPr lang="en-US" b="1" i="1" dirty="0"/>
              <a:t>у </a:t>
            </a:r>
            <a:r>
              <a:rPr lang="ru-RU" dirty="0"/>
              <a:t>нарушает свойство неубывающей пирамиды и происходит обмен ключами и </a:t>
            </a:r>
            <a:r>
              <a:rPr lang="ru-RU" dirty="0" smtClean="0"/>
              <a:t>сопутствующими </a:t>
            </a:r>
            <a:r>
              <a:rPr lang="ru-RU" dirty="0"/>
              <a:t>данными между узлами </a:t>
            </a:r>
            <a:r>
              <a:rPr lang="en-US" b="1" i="1" dirty="0"/>
              <a:t>у </a:t>
            </a:r>
            <a:r>
              <a:rPr lang="en-US" i="1" dirty="0"/>
              <a:t>и</a:t>
            </a:r>
            <a:r>
              <a:rPr lang="en-US" b="1" i="1" dirty="0"/>
              <a:t> z,</a:t>
            </a:r>
            <a:r>
              <a:rPr lang="en-US" dirty="0"/>
              <a:t> </a:t>
            </a:r>
            <a:r>
              <a:rPr lang="ru-RU" dirty="0"/>
              <a:t>после чего процедура присваивает переменной </a:t>
            </a:r>
            <a:r>
              <a:rPr lang="en-US" b="1" i="1" dirty="0"/>
              <a:t>у</a:t>
            </a:r>
            <a:r>
              <a:rPr lang="ru-RU" dirty="0"/>
              <a:t> значение </a:t>
            </a:r>
            <a:r>
              <a:rPr lang="en-US" dirty="0"/>
              <a:t>z </a:t>
            </a:r>
            <a:r>
              <a:rPr lang="ru-RU" dirty="0"/>
              <a:t>ив очередной итерации переходит на один уровень </a:t>
            </a:r>
            <a:r>
              <a:rPr lang="ru-RU" dirty="0" smtClean="0"/>
              <a:t>вверх.</a:t>
            </a:r>
            <a:endParaRPr lang="en-US" dirty="0" smtClean="0"/>
          </a:p>
          <a:p>
            <a:r>
              <a:rPr lang="ru-RU" dirty="0" smtClean="0"/>
              <a:t>Процедура </a:t>
            </a:r>
            <a:r>
              <a:rPr lang="en-US" b="1" cap="small" dirty="0" err="1"/>
              <a:t>Binomial_Heap_Decrease_Key</a:t>
            </a:r>
            <a:r>
              <a:rPr lang="en-US" b="1" cap="small" dirty="0"/>
              <a:t> </a:t>
            </a:r>
            <a:r>
              <a:rPr lang="ru-RU" dirty="0"/>
              <a:t>выполняется за время </a:t>
            </a:r>
            <a:r>
              <a:rPr lang="en-US" b="1" dirty="0" smtClean="0"/>
              <a:t>O(</a:t>
            </a:r>
            <a:r>
              <a:rPr lang="en-US" b="1" dirty="0" err="1" smtClean="0"/>
              <a:t>lg</a:t>
            </a:r>
            <a:r>
              <a:rPr lang="en-US" b="1" dirty="0" smtClean="0"/>
              <a:t> n</a:t>
            </a:r>
            <a:r>
              <a:rPr lang="en-US" b="1" dirty="0"/>
              <a:t>). </a:t>
            </a:r>
            <a:endParaRPr lang="ru-RU" dirty="0"/>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Удаление ключа</a:t>
            </a:r>
          </a:p>
        </p:txBody>
      </p:sp>
      <p:sp>
        <p:nvSpPr>
          <p:cNvPr id="3" name="Содержимое 2"/>
          <p:cNvSpPr>
            <a:spLocks noGrp="1"/>
          </p:cNvSpPr>
          <p:nvPr>
            <p:ph idx="1"/>
          </p:nvPr>
        </p:nvSpPr>
        <p:spPr>
          <a:xfrm>
            <a:off x="457200" y="1600200"/>
            <a:ext cx="8229600" cy="5043510"/>
          </a:xfrm>
        </p:spPr>
        <p:txBody>
          <a:bodyPr>
            <a:normAutofit fontScale="62500" lnSpcReduction="20000"/>
          </a:bodyPr>
          <a:lstStyle/>
          <a:p>
            <a:r>
              <a:rPr lang="ru-RU" dirty="0"/>
              <a:t>Удаление ключа </a:t>
            </a:r>
            <a:r>
              <a:rPr lang="en-US" b="1" i="1" dirty="0"/>
              <a:t>х</a:t>
            </a:r>
            <a:r>
              <a:rPr lang="ru-RU" dirty="0"/>
              <a:t> и сопутствующей информации из биномиальной пирамиды </a:t>
            </a:r>
            <a:r>
              <a:rPr lang="en-US" b="1" i="1" dirty="0"/>
              <a:t>Н</a:t>
            </a:r>
            <a:r>
              <a:rPr lang="ru-RU" dirty="0"/>
              <a:t> легко выполняется за время </a:t>
            </a:r>
            <a:r>
              <a:rPr lang="en-US" dirty="0"/>
              <a:t>O</a:t>
            </a:r>
            <a:r>
              <a:rPr lang="ru-RU" dirty="0"/>
              <a:t>(</a:t>
            </a:r>
            <a:r>
              <a:rPr lang="en-US" dirty="0" err="1" smtClean="0"/>
              <a:t>lg</a:t>
            </a:r>
            <a:r>
              <a:rPr lang="en-US" dirty="0" smtClean="0"/>
              <a:t> n</a:t>
            </a:r>
            <a:r>
              <a:rPr lang="ru-RU" dirty="0"/>
              <a:t>). В приведенной ниже реализации этой операции предполагается, что ни один узел в биномиальной пирамиде не имеет ключ со значением </a:t>
            </a:r>
            <a:r>
              <a:rPr lang="ru-RU" dirty="0" smtClean="0"/>
              <a:t>—∞</a:t>
            </a:r>
            <a:endParaRPr lang="en-US" dirty="0" smtClean="0"/>
          </a:p>
          <a:p>
            <a:endParaRPr lang="ru-RU" dirty="0"/>
          </a:p>
          <a:p>
            <a:r>
              <a:rPr lang="en-US" b="1" dirty="0" err="1" smtClean="0"/>
              <a:t>Binomial_Heap_Delete</a:t>
            </a:r>
            <a:r>
              <a:rPr lang="en-US" b="1" dirty="0" smtClean="0"/>
              <a:t>(H, </a:t>
            </a:r>
            <a:r>
              <a:rPr lang="ru-RU" i="1" dirty="0" err="1"/>
              <a:t>х</a:t>
            </a:r>
            <a:r>
              <a:rPr lang="ru-RU" b="1" i="1" dirty="0"/>
              <a:t>)</a:t>
            </a:r>
            <a:endParaRPr lang="ru-RU" b="1" dirty="0"/>
          </a:p>
          <a:p>
            <a:pPr marL="514350" lvl="0" indent="-514350">
              <a:buFont typeface="+mj-lt"/>
              <a:buAutoNum type="arabicPeriod"/>
            </a:pPr>
            <a:r>
              <a:rPr lang="en-US" b="1" dirty="0" err="1" smtClean="0"/>
              <a:t>Binomial_Heap_Decrease_Key</a:t>
            </a:r>
            <a:r>
              <a:rPr lang="en-US" b="1" dirty="0" smtClean="0"/>
              <a:t>(H </a:t>
            </a:r>
            <a:r>
              <a:rPr lang="en-US" dirty="0"/>
              <a:t>, </a:t>
            </a:r>
            <a:r>
              <a:rPr lang="ru-RU" b="1" i="1" dirty="0" err="1"/>
              <a:t>х</a:t>
            </a:r>
            <a:r>
              <a:rPr lang="en-US" b="1" i="1" dirty="0"/>
              <a:t>,</a:t>
            </a:r>
            <a:r>
              <a:rPr lang="en-US" dirty="0"/>
              <a:t> </a:t>
            </a:r>
            <a:r>
              <a:rPr lang="en-US" dirty="0" smtClean="0"/>
              <a:t>-</a:t>
            </a:r>
            <a:r>
              <a:rPr lang="ru-RU" dirty="0" smtClean="0"/>
              <a:t>∞</a:t>
            </a:r>
            <a:r>
              <a:rPr lang="en-US" b="1" dirty="0" smtClean="0"/>
              <a:t>)</a:t>
            </a:r>
            <a:endParaRPr lang="ru-RU" b="1" dirty="0"/>
          </a:p>
          <a:p>
            <a:pPr marL="514350" lvl="0" indent="-514350">
              <a:buFont typeface="+mj-lt"/>
              <a:buAutoNum type="arabicPeriod"/>
            </a:pPr>
            <a:r>
              <a:rPr lang="en-US" b="1" dirty="0" err="1" smtClean="0"/>
              <a:t>Binomial_Heap_Extract_Min</a:t>
            </a:r>
            <a:r>
              <a:rPr lang="en-US" b="1" dirty="0" smtClean="0"/>
              <a:t>(H)</a:t>
            </a:r>
          </a:p>
          <a:p>
            <a:pPr marL="514350" lvl="0" indent="-514350">
              <a:buNone/>
            </a:pPr>
            <a:endParaRPr lang="ru-RU" b="1" dirty="0"/>
          </a:p>
          <a:p>
            <a:r>
              <a:rPr lang="ru-RU" dirty="0"/>
              <a:t>Процедура </a:t>
            </a:r>
            <a:r>
              <a:rPr lang="en-US" b="1" cap="small" dirty="0" err="1"/>
              <a:t>Binomial_Heap_Decrease_Key</a:t>
            </a:r>
            <a:r>
              <a:rPr lang="en-US" b="1" cap="small" dirty="0"/>
              <a:t> </a:t>
            </a:r>
            <a:r>
              <a:rPr lang="ru-RU" dirty="0"/>
              <a:t>делает узел </a:t>
            </a:r>
            <a:r>
              <a:rPr lang="en-US" b="1" i="1" dirty="0"/>
              <a:t>х</a:t>
            </a:r>
            <a:r>
              <a:rPr lang="ru-RU" dirty="0"/>
              <a:t> единственным узлом с минимальным ключом в биномиальной пирамиде, равным </a:t>
            </a:r>
            <a:r>
              <a:rPr lang="ru-RU" dirty="0" smtClean="0"/>
              <a:t>—∞. </a:t>
            </a:r>
            <a:endParaRPr lang="en-US" dirty="0" smtClean="0"/>
          </a:p>
          <a:p>
            <a:r>
              <a:rPr lang="ru-RU" dirty="0" smtClean="0"/>
              <a:t>Затем </a:t>
            </a:r>
            <a:r>
              <a:rPr lang="ru-RU" dirty="0"/>
              <a:t>этот ключ и связанные с ним </a:t>
            </a:r>
            <a:r>
              <a:rPr lang="ru-RU" dirty="0" smtClean="0"/>
              <a:t>сопутствующие </a:t>
            </a:r>
            <a:r>
              <a:rPr lang="ru-RU" dirty="0"/>
              <a:t>данные “всплывают” в биномиальной пирамиде до корня в </a:t>
            </a:r>
            <a:r>
              <a:rPr lang="ru-RU" dirty="0" smtClean="0"/>
              <a:t>процедуре </a:t>
            </a:r>
            <a:r>
              <a:rPr lang="en-US" b="1" dirty="0" err="1" smtClean="0"/>
              <a:t>Bino</a:t>
            </a:r>
            <a:r>
              <a:rPr lang="en-US" b="1" dirty="0" smtClean="0"/>
              <a:t>- </a:t>
            </a:r>
            <a:r>
              <a:rPr lang="en-US" b="1" dirty="0" err="1" smtClean="0"/>
              <a:t>mial_Heap_Decrease_Key</a:t>
            </a:r>
            <a:r>
              <a:rPr lang="en-US" b="1" cap="small" dirty="0" smtClean="0"/>
              <a:t>, </a:t>
            </a:r>
            <a:r>
              <a:rPr lang="ru-RU" dirty="0"/>
              <a:t>после чего этот корень удаляется из </a:t>
            </a:r>
            <a:r>
              <a:rPr lang="ru-RU" dirty="0" smtClean="0"/>
              <a:t>дерева </a:t>
            </a:r>
            <a:r>
              <a:rPr lang="ru-RU" dirty="0"/>
              <a:t>вызовом процедуры </a:t>
            </a:r>
            <a:r>
              <a:rPr lang="en-US" b="1" cap="small" dirty="0" err="1"/>
              <a:t>Binomial_Heap_Extract_Min</a:t>
            </a:r>
            <a:r>
              <a:rPr lang="en-US" b="1" cap="small" dirty="0"/>
              <a:t>.</a:t>
            </a:r>
            <a:endParaRPr lang="ru-RU" dirty="0"/>
          </a:p>
          <a:p>
            <a:r>
              <a:rPr lang="ru-RU" dirty="0"/>
              <a:t>Время работы процедуры </a:t>
            </a:r>
            <a:r>
              <a:rPr lang="en-US" b="1" cap="small" dirty="0" err="1"/>
              <a:t>Binomial_Heap_Delete</a:t>
            </a:r>
            <a:r>
              <a:rPr lang="en-US" b="1" cap="small" dirty="0"/>
              <a:t> </a:t>
            </a:r>
            <a:r>
              <a:rPr lang="ru-RU" dirty="0"/>
              <a:t>равно </a:t>
            </a:r>
            <a:r>
              <a:rPr lang="en-US" b="1" i="1" dirty="0"/>
              <a:t>О</a:t>
            </a:r>
            <a:r>
              <a:rPr lang="en-US" dirty="0"/>
              <a:t> </a:t>
            </a:r>
            <a:r>
              <a:rPr lang="ru-RU" dirty="0"/>
              <a:t>(</a:t>
            </a:r>
            <a:r>
              <a:rPr lang="en-US" dirty="0" err="1"/>
              <a:t>lg</a:t>
            </a:r>
            <a:r>
              <a:rPr lang="en-US" dirty="0"/>
              <a:t> </a:t>
            </a:r>
            <a:r>
              <a:rPr lang="en-US" b="1" i="1" dirty="0"/>
              <a:t>п).</a:t>
            </a:r>
            <a:endParaRPr lang="ru-RU" dirty="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Биномиальные деревья</a:t>
            </a:r>
          </a:p>
        </p:txBody>
      </p:sp>
      <p:sp>
        <p:nvSpPr>
          <p:cNvPr id="3" name="Содержимое 2"/>
          <p:cNvSpPr>
            <a:spLocks noGrp="1"/>
          </p:cNvSpPr>
          <p:nvPr>
            <p:ph idx="1"/>
          </p:nvPr>
        </p:nvSpPr>
        <p:spPr>
          <a:xfrm>
            <a:off x="457200" y="1214422"/>
            <a:ext cx="8229600" cy="5286412"/>
          </a:xfrm>
        </p:spPr>
        <p:txBody>
          <a:bodyPr>
            <a:normAutofit fontScale="70000" lnSpcReduction="20000"/>
          </a:bodyPr>
          <a:lstStyle/>
          <a:p>
            <a:r>
              <a:rPr lang="ru-RU" b="1" i="1" dirty="0"/>
              <a:t>Биномиальное дерево</a:t>
            </a:r>
            <a:r>
              <a:rPr lang="ru-RU" b="1" dirty="0"/>
              <a:t> </a:t>
            </a:r>
            <a:r>
              <a:rPr lang="ru-RU" dirty="0"/>
              <a:t>(</a:t>
            </a:r>
            <a:r>
              <a:rPr lang="en-US" dirty="0"/>
              <a:t>binomial tree</a:t>
            </a:r>
            <a:r>
              <a:rPr lang="ru-RU" dirty="0"/>
              <a:t>) </a:t>
            </a:r>
            <a:r>
              <a:rPr lang="en-US" b="1" i="1" dirty="0" err="1"/>
              <a:t>В</a:t>
            </a:r>
            <a:r>
              <a:rPr lang="en-US" i="1" dirty="0" err="1"/>
              <a:t>к</a:t>
            </a:r>
            <a:r>
              <a:rPr lang="en-US" b="1" dirty="0"/>
              <a:t> </a:t>
            </a:r>
            <a:r>
              <a:rPr lang="ru-RU" dirty="0"/>
              <a:t>представляет собой рекурсивно </a:t>
            </a:r>
            <a:r>
              <a:rPr lang="ru-RU" dirty="0" smtClean="0"/>
              <a:t>определенное </a:t>
            </a:r>
            <a:r>
              <a:rPr lang="ru-RU" dirty="0"/>
              <a:t>упорядоченное </a:t>
            </a:r>
            <a:r>
              <a:rPr lang="ru-RU" dirty="0" smtClean="0"/>
              <a:t>дерево. </a:t>
            </a:r>
            <a:r>
              <a:rPr lang="ru-RU" dirty="0"/>
              <a:t>Б</a:t>
            </a:r>
            <a:r>
              <a:rPr lang="ru-RU" dirty="0" smtClean="0"/>
              <a:t>иномиальное </a:t>
            </a:r>
            <a:r>
              <a:rPr lang="ru-RU" dirty="0"/>
              <a:t>дерево </a:t>
            </a:r>
            <a:r>
              <a:rPr lang="en-US" b="1" i="1" dirty="0" err="1"/>
              <a:t>Во</a:t>
            </a:r>
            <a:r>
              <a:rPr lang="ru-RU" dirty="0"/>
              <a:t> состоит из одного узла. Биномиальное дерево </a:t>
            </a:r>
            <a:r>
              <a:rPr lang="en-US" b="1" i="1" dirty="0" err="1"/>
              <a:t>Вк</a:t>
            </a:r>
            <a:r>
              <a:rPr lang="ru-RU" dirty="0"/>
              <a:t> </a:t>
            </a:r>
            <a:r>
              <a:rPr lang="ru-RU" dirty="0" smtClean="0"/>
              <a:t>состоит </a:t>
            </a:r>
            <a:r>
              <a:rPr lang="ru-RU" dirty="0"/>
              <a:t>из двух биномиальных деревьев </a:t>
            </a:r>
            <a:r>
              <a:rPr lang="en-US" b="1" i="1" dirty="0" err="1" smtClean="0"/>
              <a:t>Вк</a:t>
            </a:r>
            <a:r>
              <a:rPr lang="en-US" b="1" i="1" dirty="0" smtClean="0"/>
              <a:t>-</a:t>
            </a:r>
            <a:r>
              <a:rPr lang="ru-RU" dirty="0" smtClean="0"/>
              <a:t>1 </a:t>
            </a:r>
            <a:r>
              <a:rPr lang="ru-RU" b="1" i="1" dirty="0"/>
              <a:t>связанных</a:t>
            </a:r>
            <a:r>
              <a:rPr lang="ru-RU" b="1" dirty="0"/>
              <a:t> </a:t>
            </a:r>
            <a:r>
              <a:rPr lang="ru-RU" dirty="0"/>
              <a:t>вместе: корень одного из них является крайним левым дочерним узлом корня второго дерева. </a:t>
            </a:r>
            <a:endParaRPr lang="ru-RU" dirty="0" smtClean="0"/>
          </a:p>
          <a:p>
            <a:endParaRPr lang="ru-RU" dirty="0"/>
          </a:p>
          <a:p>
            <a:pPr>
              <a:buNone/>
            </a:pPr>
            <a:r>
              <a:rPr lang="ru-RU" dirty="0"/>
              <a:t>Некоторые свойства биномиальных </a:t>
            </a:r>
            <a:r>
              <a:rPr lang="ru-RU" dirty="0" smtClean="0"/>
              <a:t>деревьев</a:t>
            </a:r>
            <a:endParaRPr lang="ru-RU" dirty="0"/>
          </a:p>
          <a:p>
            <a:pPr>
              <a:buNone/>
            </a:pPr>
            <a:r>
              <a:rPr lang="ru-RU" dirty="0" smtClean="0"/>
              <a:t> </a:t>
            </a:r>
            <a:r>
              <a:rPr lang="ru-RU" dirty="0"/>
              <a:t>Биномиальное дерево </a:t>
            </a:r>
            <a:r>
              <a:rPr lang="en-US" b="1" i="1" dirty="0" err="1"/>
              <a:t>Вк</a:t>
            </a:r>
            <a:endParaRPr lang="ru-RU" dirty="0"/>
          </a:p>
          <a:p>
            <a:pPr marL="514350" lvl="0" indent="-514350">
              <a:buFont typeface="+mj-lt"/>
              <a:buAutoNum type="arabicPeriod"/>
            </a:pPr>
            <a:r>
              <a:rPr lang="ru-RU" dirty="0"/>
              <a:t>имеет </a:t>
            </a:r>
            <a:r>
              <a:rPr lang="en-US" b="1" i="1" dirty="0"/>
              <a:t>2</a:t>
            </a:r>
            <a:r>
              <a:rPr lang="en-US" b="1" i="1" baseline="30000" dirty="0"/>
              <a:t>к</a:t>
            </a:r>
            <a:r>
              <a:rPr lang="ru-RU" dirty="0"/>
              <a:t> узлов;</a:t>
            </a:r>
          </a:p>
          <a:p>
            <a:pPr marL="514350" lvl="0" indent="-514350">
              <a:buFont typeface="+mj-lt"/>
              <a:buAutoNum type="arabicPeriod"/>
            </a:pPr>
            <a:r>
              <a:rPr lang="ru-RU" dirty="0"/>
              <a:t>имеет высоту </a:t>
            </a:r>
            <a:r>
              <a:rPr lang="en-US" b="1" i="1" dirty="0"/>
              <a:t>к</a:t>
            </a:r>
            <a:r>
              <a:rPr lang="en-US" b="1" i="1" dirty="0" smtClean="0"/>
              <a:t>;</a:t>
            </a:r>
            <a:endParaRPr lang="ru-RU" dirty="0"/>
          </a:p>
          <a:p>
            <a:pPr marL="514350" lvl="0" indent="-514350">
              <a:buFont typeface="+mj-lt"/>
              <a:buAutoNum type="arabicPeriod"/>
            </a:pPr>
            <a:r>
              <a:rPr lang="ru-RU" dirty="0"/>
              <a:t>имеет корень степени </a:t>
            </a:r>
            <a:r>
              <a:rPr lang="en-US" b="1" i="1" dirty="0"/>
              <a:t>к;</a:t>
            </a:r>
            <a:r>
              <a:rPr lang="ru-RU" dirty="0"/>
              <a:t> степень всех остальных вершин меньше степени корня биномиального дерева</a:t>
            </a:r>
            <a:r>
              <a:rPr lang="ru-RU" dirty="0" smtClean="0"/>
              <a:t>.</a:t>
            </a:r>
            <a:endParaRPr lang="en-US" dirty="0" smtClean="0"/>
          </a:p>
          <a:p>
            <a:pPr marL="514350" lvl="0" indent="-514350">
              <a:buNone/>
            </a:pPr>
            <a:r>
              <a:rPr lang="ru-RU" dirty="0" smtClean="0"/>
              <a:t> </a:t>
            </a:r>
            <a:r>
              <a:rPr lang="ru-RU" dirty="0"/>
              <a:t>Кроме того, если дочерние узлы корня про­нумеровать слева направо числами </a:t>
            </a:r>
            <a:r>
              <a:rPr lang="en-US" b="1" i="1" dirty="0"/>
              <a:t>к</a:t>
            </a:r>
            <a:r>
              <a:rPr lang="ru-RU" dirty="0"/>
              <a:t> — 1, </a:t>
            </a:r>
            <a:r>
              <a:rPr lang="en-US" b="1" i="1" dirty="0"/>
              <a:t>к</a:t>
            </a:r>
            <a:r>
              <a:rPr lang="ru-RU" dirty="0"/>
              <a:t> — 2,..., 0, то </a:t>
            </a:r>
            <a:r>
              <a:rPr lang="en-US" dirty="0" err="1"/>
              <a:t>i</a:t>
            </a:r>
            <a:r>
              <a:rPr lang="ru-RU" dirty="0" smtClean="0"/>
              <a:t>-</a:t>
            </a:r>
            <a:r>
              <a:rPr lang="ru-RU" dirty="0" err="1" smtClean="0"/>
              <a:t>й</a:t>
            </a:r>
            <a:r>
              <a:rPr lang="ru-RU" dirty="0" smtClean="0"/>
              <a:t> </a:t>
            </a:r>
            <a:r>
              <a:rPr lang="ru-RU" dirty="0"/>
              <a:t>дочерний узел корня является корнем биномиального дерева Д.</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18229" t="14388" r="18620" b="13669"/>
          <a:stretch>
            <a:fillRect/>
          </a:stretch>
        </p:blipFill>
        <p:spPr bwMode="auto">
          <a:xfrm>
            <a:off x="285720" y="214290"/>
            <a:ext cx="8858280" cy="664371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Биномиальные пирамиды</a:t>
            </a:r>
          </a:p>
        </p:txBody>
      </p:sp>
      <p:sp>
        <p:nvSpPr>
          <p:cNvPr id="3" name="Содержимое 2"/>
          <p:cNvSpPr>
            <a:spLocks noGrp="1"/>
          </p:cNvSpPr>
          <p:nvPr>
            <p:ph idx="1"/>
          </p:nvPr>
        </p:nvSpPr>
        <p:spPr>
          <a:xfrm>
            <a:off x="457200" y="1600200"/>
            <a:ext cx="8229600" cy="4972072"/>
          </a:xfrm>
        </p:spPr>
        <p:txBody>
          <a:bodyPr>
            <a:normAutofit fontScale="85000" lnSpcReduction="20000"/>
          </a:bodyPr>
          <a:lstStyle/>
          <a:p>
            <a:r>
              <a:rPr lang="ru-RU" b="1" i="1" dirty="0"/>
              <a:t>Биномиальная пирамида</a:t>
            </a:r>
            <a:r>
              <a:rPr lang="ru-RU" b="1" dirty="0"/>
              <a:t> </a:t>
            </a:r>
            <a:r>
              <a:rPr lang="ru-RU" dirty="0"/>
              <a:t>(</a:t>
            </a:r>
            <a:r>
              <a:rPr lang="en-US" dirty="0"/>
              <a:t>binomial heap</a:t>
            </a:r>
            <a:r>
              <a:rPr lang="ru-RU" dirty="0"/>
              <a:t>) </a:t>
            </a:r>
            <a:r>
              <a:rPr lang="en-US" b="1" i="1" dirty="0"/>
              <a:t>Н</a:t>
            </a:r>
            <a:r>
              <a:rPr lang="ru-RU" dirty="0"/>
              <a:t> представляет собой множество биномиальных деревьев, которые удовлетворяют следующим </a:t>
            </a:r>
            <a:r>
              <a:rPr lang="ru-RU" b="1" i="1" dirty="0"/>
              <a:t>свойствам </a:t>
            </a:r>
            <a:r>
              <a:rPr lang="ru-RU" b="1" i="1" dirty="0" smtClean="0"/>
              <a:t>биномиальных </a:t>
            </a:r>
            <a:r>
              <a:rPr lang="ru-RU" b="1" i="1" dirty="0"/>
              <a:t>пирамид.</a:t>
            </a:r>
            <a:endParaRPr lang="ru-RU" dirty="0"/>
          </a:p>
          <a:p>
            <a:pPr lvl="0"/>
            <a:r>
              <a:rPr lang="ru-RU" dirty="0"/>
              <a:t>Каждое биномиальное дерево в </a:t>
            </a:r>
            <a:r>
              <a:rPr lang="en-US" b="1" i="1" dirty="0"/>
              <a:t>Н</a:t>
            </a:r>
            <a:r>
              <a:rPr lang="ru-RU" dirty="0"/>
              <a:t> подчиняется </a:t>
            </a:r>
            <a:r>
              <a:rPr lang="ru-RU" b="1" i="1" dirty="0"/>
              <a:t>свойству неубывающей </a:t>
            </a:r>
            <a:r>
              <a:rPr lang="ru-RU" b="1" i="1" dirty="0" smtClean="0"/>
              <a:t>пирамиды</a:t>
            </a:r>
            <a:r>
              <a:rPr lang="ru-RU" b="1" dirty="0" smtClean="0"/>
              <a:t> </a:t>
            </a:r>
            <a:r>
              <a:rPr lang="ru-RU" dirty="0"/>
              <a:t>(</a:t>
            </a:r>
            <a:r>
              <a:rPr lang="en-US" dirty="0"/>
              <a:t>min</a:t>
            </a:r>
            <a:r>
              <a:rPr lang="ru-RU" dirty="0"/>
              <a:t>-</a:t>
            </a:r>
            <a:r>
              <a:rPr lang="en-US" dirty="0"/>
              <a:t>heap property</a:t>
            </a:r>
            <a:r>
              <a:rPr lang="ru-RU" dirty="0"/>
              <a:t>): ключ узла не меньше ключа его родительского узла</a:t>
            </a:r>
            <a:r>
              <a:rPr lang="ru-RU" dirty="0" smtClean="0"/>
              <a:t>.</a:t>
            </a:r>
            <a:endParaRPr lang="en-US" dirty="0" smtClean="0"/>
          </a:p>
          <a:p>
            <a:pPr lvl="0"/>
            <a:r>
              <a:rPr lang="ru-RU" dirty="0" smtClean="0"/>
              <a:t> Утверждается, </a:t>
            </a:r>
            <a:r>
              <a:rPr lang="ru-RU" dirty="0"/>
              <a:t>что такие деревья являются </a:t>
            </a:r>
            <a:r>
              <a:rPr lang="ru-RU" b="1" i="1" dirty="0"/>
              <a:t>упорядоченными в </a:t>
            </a:r>
            <a:r>
              <a:rPr lang="ru-RU" b="1" i="1" dirty="0" smtClean="0"/>
              <a:t>соответствии </a:t>
            </a:r>
            <a:r>
              <a:rPr lang="ru-RU" b="1" i="1" dirty="0"/>
              <a:t>со свойством неубывающей пирамиды</a:t>
            </a:r>
            <a:r>
              <a:rPr lang="ru-RU" b="1" dirty="0"/>
              <a:t> </a:t>
            </a:r>
            <a:r>
              <a:rPr lang="ru-RU" dirty="0"/>
              <a:t>(</a:t>
            </a:r>
            <a:r>
              <a:rPr lang="en-US" dirty="0"/>
              <a:t>min</a:t>
            </a:r>
            <a:r>
              <a:rPr lang="ru-RU" dirty="0"/>
              <a:t>-</a:t>
            </a:r>
            <a:r>
              <a:rPr lang="en-US" dirty="0"/>
              <a:t>heap</a:t>
            </a:r>
            <a:r>
              <a:rPr lang="ru-RU" dirty="0"/>
              <a:t>-</a:t>
            </a:r>
            <a:r>
              <a:rPr lang="en-US" dirty="0"/>
              <a:t>ordered</a:t>
            </a:r>
            <a:r>
              <a:rPr lang="ru-RU" dirty="0"/>
              <a:t>).</a:t>
            </a:r>
          </a:p>
          <a:p>
            <a:pPr lvl="0"/>
            <a:r>
              <a:rPr lang="ru-RU" dirty="0"/>
              <a:t>Для любого неотрицательного целого </a:t>
            </a:r>
            <a:r>
              <a:rPr lang="en-US" b="1" i="1" dirty="0"/>
              <a:t>к</a:t>
            </a:r>
            <a:r>
              <a:rPr lang="ru-RU" dirty="0"/>
              <a:t> имеется не более одного </a:t>
            </a:r>
            <a:r>
              <a:rPr lang="ru-RU" dirty="0" smtClean="0"/>
              <a:t>биномиального </a:t>
            </a:r>
            <a:r>
              <a:rPr lang="ru-RU" dirty="0"/>
              <a:t>дерева </a:t>
            </a:r>
            <a:r>
              <a:rPr lang="en-US" b="1" i="1" dirty="0"/>
              <a:t>Н,</a:t>
            </a:r>
            <a:r>
              <a:rPr lang="ru-RU" dirty="0"/>
              <a:t> чей корень имеет степень </a:t>
            </a:r>
            <a:r>
              <a:rPr lang="en-US" b="1" i="1" dirty="0"/>
              <a:t>к.</a:t>
            </a:r>
            <a:endParaRPr lang="ru-RU" dirty="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00108"/>
          </a:xfrm>
        </p:spPr>
        <p:txBody>
          <a:bodyPr>
            <a:normAutofit/>
          </a:bodyPr>
          <a:lstStyle/>
          <a:p>
            <a:r>
              <a:rPr lang="ru-RU" dirty="0"/>
              <a:t>Биномиальная пирамида с 13 </a:t>
            </a:r>
            <a:r>
              <a:rPr lang="ru-RU" dirty="0" smtClean="0"/>
              <a:t>узлами</a:t>
            </a:r>
            <a:endParaRPr lang="ru-RU" dirty="0"/>
          </a:p>
        </p:txBody>
      </p:sp>
      <p:pic>
        <p:nvPicPr>
          <p:cNvPr id="2050" name="Picture 2"/>
          <p:cNvPicPr>
            <a:picLocks noChangeAspect="1" noChangeArrowheads="1"/>
          </p:cNvPicPr>
          <p:nvPr/>
        </p:nvPicPr>
        <p:blipFill>
          <a:blip r:embed="rId2" cstate="print"/>
          <a:srcRect l="14323" t="11690" r="12760" b="17266"/>
          <a:stretch>
            <a:fillRect/>
          </a:stretch>
        </p:blipFill>
        <p:spPr bwMode="auto">
          <a:xfrm>
            <a:off x="428596" y="912062"/>
            <a:ext cx="8429684" cy="594593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Представление биномиальных пирамид</a:t>
            </a:r>
          </a:p>
        </p:txBody>
      </p:sp>
      <p:sp>
        <p:nvSpPr>
          <p:cNvPr id="3" name="Содержимое 2"/>
          <p:cNvSpPr>
            <a:spLocks noGrp="1"/>
          </p:cNvSpPr>
          <p:nvPr>
            <p:ph idx="1"/>
          </p:nvPr>
        </p:nvSpPr>
        <p:spPr>
          <a:xfrm>
            <a:off x="457200" y="1600200"/>
            <a:ext cx="8229600" cy="4829196"/>
          </a:xfrm>
        </p:spPr>
        <p:txBody>
          <a:bodyPr>
            <a:normAutofit fontScale="77500" lnSpcReduction="20000"/>
          </a:bodyPr>
          <a:lstStyle/>
          <a:p>
            <a:r>
              <a:rPr lang="ru-RU" dirty="0" smtClean="0"/>
              <a:t>Каждое </a:t>
            </a:r>
            <a:r>
              <a:rPr lang="ru-RU" dirty="0"/>
              <a:t>биномиальное дерево в биномиальной пирамиде хранится в представлении с левым дочерним и правым сестринским </a:t>
            </a:r>
            <a:r>
              <a:rPr lang="ru-RU" dirty="0" smtClean="0"/>
              <a:t>узлами. </a:t>
            </a:r>
          </a:p>
          <a:p>
            <a:r>
              <a:rPr lang="ru-RU" dirty="0" smtClean="0"/>
              <a:t>Каждый </a:t>
            </a:r>
            <a:r>
              <a:rPr lang="ru-RU" dirty="0"/>
              <a:t>узел имеет поле </a:t>
            </a:r>
            <a:r>
              <a:rPr lang="en-US" b="1" i="1" dirty="0"/>
              <a:t>key </a:t>
            </a:r>
            <a:r>
              <a:rPr lang="ru-RU" dirty="0"/>
              <a:t>и содержит сопутствующую информацию, необходимую для работы приложения. Кроме того, каждый узел содержит указатель </a:t>
            </a:r>
            <a:r>
              <a:rPr lang="en-US" b="1" i="1" dirty="0"/>
              <a:t>р</a:t>
            </a:r>
            <a:r>
              <a:rPr lang="ru-RU" dirty="0"/>
              <a:t> </a:t>
            </a:r>
            <a:r>
              <a:rPr lang="ru-RU" dirty="0" smtClean="0"/>
              <a:t>[</a:t>
            </a:r>
            <a:r>
              <a:rPr lang="en-US" dirty="0" smtClean="0"/>
              <a:t>x</a:t>
            </a:r>
            <a:r>
              <a:rPr lang="ru-RU" dirty="0" smtClean="0"/>
              <a:t>] </a:t>
            </a:r>
            <a:r>
              <a:rPr lang="ru-RU" dirty="0"/>
              <a:t>на родительский узел, </a:t>
            </a:r>
            <a:r>
              <a:rPr lang="ru-RU" dirty="0" smtClean="0"/>
              <a:t>указатель </a:t>
            </a:r>
            <a:r>
              <a:rPr lang="en-US" b="1" i="1" dirty="0"/>
              <a:t>child [х]</a:t>
            </a:r>
            <a:r>
              <a:rPr lang="ru-RU" dirty="0"/>
              <a:t> на крайний левый дочерний узел и указатель </a:t>
            </a:r>
            <a:r>
              <a:rPr lang="en-US" b="1" i="1" dirty="0"/>
              <a:t>sibling [х]</a:t>
            </a:r>
            <a:r>
              <a:rPr lang="ru-RU" dirty="0"/>
              <a:t> на правый сестринский по отношению к </a:t>
            </a:r>
            <a:r>
              <a:rPr lang="en-US" b="1" i="1" dirty="0"/>
              <a:t>х</a:t>
            </a:r>
            <a:r>
              <a:rPr lang="ru-RU" dirty="0"/>
              <a:t> узел. </a:t>
            </a:r>
            <a:endParaRPr lang="ru-RU" dirty="0" smtClean="0"/>
          </a:p>
          <a:p>
            <a:r>
              <a:rPr lang="ru-RU" dirty="0" smtClean="0"/>
              <a:t>Если </a:t>
            </a:r>
            <a:r>
              <a:rPr lang="en-US" b="1" i="1" dirty="0"/>
              <a:t>х</a:t>
            </a:r>
            <a:r>
              <a:rPr lang="ru-RU" dirty="0"/>
              <a:t> — корневой узел, то </a:t>
            </a:r>
            <a:r>
              <a:rPr lang="en-US" b="1" i="1" dirty="0"/>
              <a:t>р [х]</a:t>
            </a:r>
            <a:r>
              <a:rPr lang="ru-RU" dirty="0"/>
              <a:t> = </a:t>
            </a:r>
            <a:r>
              <a:rPr lang="en-US" b="1" dirty="0"/>
              <a:t>NIL. </a:t>
            </a:r>
            <a:r>
              <a:rPr lang="ru-RU" dirty="0"/>
              <a:t>Если узел </a:t>
            </a:r>
            <a:r>
              <a:rPr lang="en-US" b="1" i="1" dirty="0"/>
              <a:t>х</a:t>
            </a:r>
            <a:r>
              <a:rPr lang="ru-RU" dirty="0"/>
              <a:t> не имеет дочерних узлов, то </a:t>
            </a:r>
            <a:r>
              <a:rPr lang="en-US" b="1" i="1" dirty="0"/>
              <a:t>child [х]</a:t>
            </a:r>
            <a:r>
              <a:rPr lang="ru-RU" dirty="0"/>
              <a:t> = </a:t>
            </a:r>
            <a:r>
              <a:rPr lang="en-US" b="1" dirty="0"/>
              <a:t>NIL, </a:t>
            </a:r>
            <a:r>
              <a:rPr lang="ru-RU" dirty="0"/>
              <a:t>а если </a:t>
            </a:r>
            <a:r>
              <a:rPr lang="en-US" b="1" i="1" dirty="0"/>
              <a:t>х —</a:t>
            </a:r>
            <a:r>
              <a:rPr lang="ru-RU" dirty="0"/>
              <a:t> самый правый</a:t>
            </a:r>
            <a:br>
              <a:rPr lang="ru-RU" dirty="0"/>
            </a:br>
            <a:r>
              <a:rPr lang="ru-RU" dirty="0"/>
              <a:t>дочерний узел своего родителя, </a:t>
            </a:r>
            <a:r>
              <a:rPr lang="en-US" dirty="0" err="1"/>
              <a:t>то</a:t>
            </a:r>
            <a:r>
              <a:rPr lang="en-US" b="1" dirty="0"/>
              <a:t> </a:t>
            </a:r>
            <a:r>
              <a:rPr lang="en-US" b="1" i="1" dirty="0"/>
              <a:t>sibling</a:t>
            </a:r>
            <a:r>
              <a:rPr lang="en-US" dirty="0"/>
              <a:t> </a:t>
            </a:r>
            <a:r>
              <a:rPr lang="en-US" b="1" dirty="0" smtClean="0"/>
              <a:t>[x] </a:t>
            </a:r>
            <a:r>
              <a:rPr lang="ru-RU" dirty="0"/>
              <a:t>= </a:t>
            </a:r>
            <a:r>
              <a:rPr lang="en-US" b="1" dirty="0"/>
              <a:t>NIL. </a:t>
            </a:r>
            <a:r>
              <a:rPr lang="ru-RU" dirty="0"/>
              <a:t>Каждый узел ж, кроме того, содержит поле </a:t>
            </a:r>
            <a:r>
              <a:rPr lang="en-US" b="1" i="1" dirty="0"/>
              <a:t>degree</a:t>
            </a:r>
            <a:r>
              <a:rPr lang="en-US" dirty="0"/>
              <a:t> </a:t>
            </a:r>
            <a:r>
              <a:rPr lang="ru-RU" dirty="0" smtClean="0"/>
              <a:t>[</a:t>
            </a:r>
            <a:r>
              <a:rPr lang="en-US" dirty="0" smtClean="0"/>
              <a:t>x</a:t>
            </a:r>
            <a:r>
              <a:rPr lang="ru-RU" dirty="0" smtClean="0"/>
              <a:t>], </a:t>
            </a:r>
            <a:r>
              <a:rPr lang="ru-RU" dirty="0"/>
              <a:t>в котором хранится количество дочерних узлов </a:t>
            </a:r>
            <a:r>
              <a:rPr lang="en-US" dirty="0" smtClean="0"/>
              <a:t>x</a:t>
            </a:r>
            <a:r>
              <a:rPr lang="ru-RU" dirty="0" smtClean="0"/>
              <a:t>.</a:t>
            </a:r>
            <a:endParaRPr lang="ru-RU" dirty="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340369"/>
          </a:xfrm>
        </p:spPr>
        <p:txBody>
          <a:bodyPr>
            <a:normAutofit fontScale="77500" lnSpcReduction="20000"/>
          </a:bodyPr>
          <a:lstStyle/>
          <a:p>
            <a:r>
              <a:rPr lang="ru-RU" dirty="0" smtClean="0"/>
              <a:t>Корни </a:t>
            </a:r>
            <a:r>
              <a:rPr lang="ru-RU" dirty="0"/>
              <a:t>биномиальных деревьев внутри </a:t>
            </a:r>
            <a:r>
              <a:rPr lang="ru-RU" dirty="0" smtClean="0"/>
              <a:t>биномиальной </a:t>
            </a:r>
            <a:r>
              <a:rPr lang="ru-RU" dirty="0"/>
              <a:t>пирамиды организованы в виде связанного списка, который мы будем </a:t>
            </a:r>
            <a:r>
              <a:rPr lang="ru-RU" dirty="0" smtClean="0"/>
              <a:t>называть </a:t>
            </a:r>
            <a:r>
              <a:rPr lang="ru-RU" b="1" i="1" dirty="0"/>
              <a:t>списком корней</a:t>
            </a:r>
            <a:r>
              <a:rPr lang="ru-RU" b="1" dirty="0"/>
              <a:t> </a:t>
            </a:r>
            <a:r>
              <a:rPr lang="ru-RU" dirty="0"/>
              <a:t>(</a:t>
            </a:r>
            <a:r>
              <a:rPr lang="en-US" dirty="0"/>
              <a:t>root list</a:t>
            </a:r>
            <a:r>
              <a:rPr lang="ru-RU" dirty="0" smtClean="0"/>
              <a:t>).</a:t>
            </a:r>
          </a:p>
          <a:p>
            <a:r>
              <a:rPr lang="ru-RU" dirty="0" smtClean="0"/>
              <a:t> </a:t>
            </a:r>
            <a:r>
              <a:rPr lang="ru-RU" dirty="0"/>
              <a:t>При проходе по списку степени корней находятся в строго возрастающем порядке</a:t>
            </a:r>
            <a:r>
              <a:rPr lang="ru-RU" dirty="0" smtClean="0"/>
              <a:t>.</a:t>
            </a:r>
            <a:endParaRPr lang="en-US" dirty="0" smtClean="0"/>
          </a:p>
          <a:p>
            <a:r>
              <a:rPr lang="ru-RU" dirty="0" smtClean="0"/>
              <a:t>  </a:t>
            </a:r>
            <a:r>
              <a:rPr lang="ru-RU" dirty="0"/>
              <a:t>Поле </a:t>
            </a:r>
            <a:r>
              <a:rPr lang="en-US" b="1" i="1" dirty="0"/>
              <a:t>sibling</a:t>
            </a:r>
            <a:r>
              <a:rPr lang="en-US" dirty="0"/>
              <a:t> </a:t>
            </a:r>
            <a:r>
              <a:rPr lang="ru-RU" dirty="0"/>
              <a:t>имеет различный смысл для корней и для прочих узлов. Если </a:t>
            </a:r>
            <a:r>
              <a:rPr lang="en-US" b="1" i="1" dirty="0"/>
              <a:t>х</a:t>
            </a:r>
            <a:r>
              <a:rPr lang="ru-RU" dirty="0"/>
              <a:t> — корень, то </a:t>
            </a:r>
            <a:r>
              <a:rPr lang="en-US" b="1" i="1" dirty="0"/>
              <a:t>sibling</a:t>
            </a:r>
            <a:r>
              <a:rPr lang="en-US" dirty="0"/>
              <a:t> </a:t>
            </a:r>
            <a:r>
              <a:rPr lang="ru-RU" dirty="0" smtClean="0"/>
              <a:t>[</a:t>
            </a:r>
            <a:r>
              <a:rPr lang="en-US" dirty="0" smtClean="0"/>
              <a:t>x</a:t>
            </a:r>
            <a:r>
              <a:rPr lang="ru-RU" dirty="0" smtClean="0"/>
              <a:t>] </a:t>
            </a:r>
            <a:r>
              <a:rPr lang="ru-RU" dirty="0"/>
              <a:t>указывает на следующий корень в списке (как обычно, если </a:t>
            </a:r>
            <a:r>
              <a:rPr lang="en-US" b="1" i="1" dirty="0"/>
              <a:t>х</a:t>
            </a:r>
            <a:r>
              <a:rPr lang="ru-RU" dirty="0"/>
              <a:t> — последний корень в списке, то </a:t>
            </a:r>
            <a:r>
              <a:rPr lang="en-US" b="1" i="1" dirty="0"/>
              <a:t>sibling</a:t>
            </a:r>
            <a:r>
              <a:rPr lang="en-US" dirty="0"/>
              <a:t> </a:t>
            </a:r>
            <a:r>
              <a:rPr lang="ru-RU" dirty="0" smtClean="0"/>
              <a:t>[</a:t>
            </a:r>
            <a:r>
              <a:rPr lang="en-US" dirty="0" smtClean="0"/>
              <a:t>x</a:t>
            </a:r>
            <a:r>
              <a:rPr lang="ru-RU" dirty="0" smtClean="0"/>
              <a:t>] </a:t>
            </a:r>
            <a:r>
              <a:rPr lang="ru-RU" dirty="0"/>
              <a:t>= </a:t>
            </a:r>
            <a:r>
              <a:rPr lang="en-US" b="1" dirty="0"/>
              <a:t>NIL).</a:t>
            </a:r>
            <a:endParaRPr lang="ru-RU" dirty="0"/>
          </a:p>
          <a:p>
            <a:r>
              <a:rPr lang="ru-RU" dirty="0"/>
              <a:t>Обратиться к данной биномиальной пирамиде </a:t>
            </a:r>
            <a:r>
              <a:rPr lang="en-US" b="1" i="1" dirty="0"/>
              <a:t>Н</a:t>
            </a:r>
            <a:r>
              <a:rPr lang="ru-RU" dirty="0"/>
              <a:t> можно при помощи поля </a:t>
            </a:r>
            <a:r>
              <a:rPr lang="en-US" b="1" i="1" dirty="0"/>
              <a:t>head</a:t>
            </a:r>
            <a:r>
              <a:rPr lang="en-US" dirty="0"/>
              <a:t> </a:t>
            </a:r>
            <a:r>
              <a:rPr lang="ru-RU" dirty="0" smtClean="0"/>
              <a:t>[</a:t>
            </a:r>
            <a:r>
              <a:rPr lang="en-US" dirty="0" smtClean="0"/>
              <a:t>H</a:t>
            </a:r>
            <a:r>
              <a:rPr lang="ru-RU" dirty="0" smtClean="0"/>
              <a:t>], </a:t>
            </a:r>
            <a:r>
              <a:rPr lang="ru-RU" dirty="0"/>
              <a:t>которое представляет собой указатель на первый корень в списке корней </a:t>
            </a:r>
            <a:r>
              <a:rPr lang="en-US" dirty="0" smtClean="0"/>
              <a:t>H</a:t>
            </a:r>
            <a:r>
              <a:rPr lang="ru-RU" dirty="0" smtClean="0"/>
              <a:t>.</a:t>
            </a:r>
            <a:endParaRPr lang="en-US" dirty="0" smtClean="0"/>
          </a:p>
          <a:p>
            <a:r>
              <a:rPr lang="ru-RU" dirty="0" smtClean="0"/>
              <a:t> </a:t>
            </a:r>
            <a:r>
              <a:rPr lang="ru-RU" dirty="0"/>
              <a:t>Если биномиальная пирамида не содержит элементов, то </a:t>
            </a:r>
            <a:r>
              <a:rPr lang="en-US" b="1" i="1" dirty="0"/>
              <a:t>head</a:t>
            </a:r>
            <a:r>
              <a:rPr lang="en-US" dirty="0"/>
              <a:t> </a:t>
            </a:r>
            <a:r>
              <a:rPr lang="ru-RU" dirty="0"/>
              <a:t>[</a:t>
            </a:r>
            <a:r>
              <a:rPr lang="en-US" b="1" i="1" dirty="0"/>
              <a:t>Н</a:t>
            </a:r>
            <a:r>
              <a:rPr lang="ru-RU" dirty="0"/>
              <a:t>] = </a:t>
            </a:r>
            <a:r>
              <a:rPr lang="en-US" b="1" dirty="0"/>
              <a:t>NIL.</a:t>
            </a:r>
            <a:endParaRPr lang="ru-RU" dirty="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2834</Words>
  <Application>Microsoft Office PowerPoint</Application>
  <PresentationFormat>Экран (4:3)</PresentationFormat>
  <Paragraphs>203</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 Office</vt:lpstr>
      <vt:lpstr>Биномиальные пирамиды</vt:lpstr>
      <vt:lpstr>Слайд 2</vt:lpstr>
      <vt:lpstr>Время выполнения операций у разных реализаций пирамид</vt:lpstr>
      <vt:lpstr>Биномиальные деревья</vt:lpstr>
      <vt:lpstr>Слайд 5</vt:lpstr>
      <vt:lpstr>Биномиальные пирамиды</vt:lpstr>
      <vt:lpstr>Биномиальная пирамида с 13 узлами</vt:lpstr>
      <vt:lpstr>Представление биномиальных пирамид</vt:lpstr>
      <vt:lpstr>Слайд 9</vt:lpstr>
      <vt:lpstr>Поиск минимального ключа</vt:lpstr>
      <vt:lpstr>Слияние двух биномиальных пирами</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Вставка узла</vt:lpstr>
      <vt:lpstr>Извлечение вершины с минимальным ключом</vt:lpstr>
      <vt:lpstr>Слайд 27</vt:lpstr>
      <vt:lpstr>Работа процедуры Binomial_Heap_Extract_Min</vt:lpstr>
      <vt:lpstr>Уменьшение ключа</vt:lpstr>
      <vt:lpstr>Слайд 30</vt:lpstr>
      <vt:lpstr>Слайд 31</vt:lpstr>
      <vt:lpstr>Удаление ключа</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Биномиальные пирамиды</dc:title>
  <dc:creator>Alexander</dc:creator>
  <cp:lastModifiedBy>Alexander</cp:lastModifiedBy>
  <cp:revision>43</cp:revision>
  <dcterms:created xsi:type="dcterms:W3CDTF">2013-05-26T14:48:56Z</dcterms:created>
  <dcterms:modified xsi:type="dcterms:W3CDTF">2013-05-27T07:31:02Z</dcterms:modified>
</cp:coreProperties>
</file>