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sldIdLst>
    <p:sldId id="256" r:id="rId2"/>
    <p:sldId id="286" r:id="rId3"/>
    <p:sldId id="288" r:id="rId4"/>
    <p:sldId id="287" r:id="rId5"/>
    <p:sldId id="289" r:id="rId6"/>
    <p:sldId id="291" r:id="rId7"/>
    <p:sldId id="290" r:id="rId8"/>
    <p:sldId id="292" r:id="rId9"/>
    <p:sldId id="293" r:id="rId10"/>
    <p:sldId id="258" r:id="rId11"/>
    <p:sldId id="259" r:id="rId12"/>
    <p:sldId id="260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94" r:id="rId24"/>
    <p:sldId id="272" r:id="rId25"/>
    <p:sldId id="273" r:id="rId26"/>
    <p:sldId id="261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283" r:id="rId37"/>
    <p:sldId id="284" r:id="rId38"/>
    <p:sldId id="285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F56B6-6B23-40A2-A9D2-42E688AB3D2F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EF6A99-0FEF-49A4-AC89-DA39C549C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AAD4-8FD6-4AF3-934E-43D09E2BA730}" type="datetime1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F07D-AE31-4473-B96A-35D7AA9080AE}" type="datetime1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13296-B1D6-42C0-AA1F-0D777FFEAECD}" type="datetime1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F559-AD6F-478D-9F3D-40DB23D519DE}" type="datetime1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96E4-24EE-48F6-A299-0AFF037262A6}" type="datetime1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9040-474C-4A04-A11E-BBC2D921AEBD}" type="datetime1">
              <a:rPr lang="ru-RU" smtClean="0"/>
              <a:pPr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8CEF-E3D8-4A8C-8E2B-65F81379AF37}" type="datetime1">
              <a:rPr lang="ru-RU" smtClean="0"/>
              <a:pPr/>
              <a:t>11.03.2013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3245-8508-48BE-9577-5B7913E108F7}" type="datetime1">
              <a:rPr lang="ru-RU" smtClean="0"/>
              <a:pPr/>
              <a:t>11.03.2013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65AAA-2A75-40BD-8DEF-EB9B1A0A2041}" type="datetime1">
              <a:rPr lang="ru-RU" smtClean="0"/>
              <a:pPr/>
              <a:t>11.03.2013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C3DA3-8063-42AA-B567-CFC6F6F97435}" type="datetime1">
              <a:rPr lang="ru-RU" smtClean="0"/>
              <a:pPr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3B7E-FDF2-43DB-8272-B60216AF2E25}" type="datetime1">
              <a:rPr lang="ru-RU" smtClean="0"/>
              <a:pPr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44B82-EEB5-4F3A-891B-836B83DE82F1}" type="datetime1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6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Поиск подстрок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Лекция </a:t>
            </a:r>
            <a:r>
              <a:rPr lang="en-US" dirty="0" smtClean="0"/>
              <a:t>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Поиск подстрок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552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программах, предназначенных для редактирования текста, часто возникает задача поиска всех фрагментов текста, которые совпадают с заданным образцом. </a:t>
            </a:r>
            <a:endParaRPr lang="en-US" dirty="0" smtClean="0"/>
          </a:p>
          <a:p>
            <a:r>
              <a:rPr lang="ru-RU" dirty="0" smtClean="0"/>
              <a:t>Обычно текст — это редактируемый документ, а образец — искомое слово, введенное пользователем. </a:t>
            </a:r>
            <a:endParaRPr lang="en-US" dirty="0" smtClean="0"/>
          </a:p>
          <a:p>
            <a:r>
              <a:rPr lang="ru-RU" dirty="0" smtClean="0"/>
              <a:t>Эффективные алгоритмы решения этой задачи могут повышать способность текстовых редакторов к реагированию.</a:t>
            </a:r>
            <a:endParaRPr lang="en-US" dirty="0" smtClean="0"/>
          </a:p>
          <a:p>
            <a:r>
              <a:rPr lang="ru-RU" dirty="0" smtClean="0"/>
              <a:t> Кроме того, алгоритмы поиска подстрок используются, например, для поиска заданных образцов в молекулах ДНК.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Поиск подстрок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Приведем формальную постановку </a:t>
            </a:r>
            <a:r>
              <a:rPr lang="ru-RU" b="1" i="1" dirty="0" smtClean="0"/>
              <a:t>задачи поиска подстрок</a:t>
            </a:r>
            <a:r>
              <a:rPr lang="ru-RU" dirty="0" smtClean="0"/>
              <a:t> (</a:t>
            </a:r>
            <a:r>
              <a:rPr lang="en-US" dirty="0" smtClean="0"/>
              <a:t>string</a:t>
            </a:r>
            <a:r>
              <a:rPr lang="ru-RU" dirty="0" smtClean="0"/>
              <a:t>-</a:t>
            </a:r>
            <a:r>
              <a:rPr lang="en-US" dirty="0" smtClean="0"/>
              <a:t>matching problem</a:t>
            </a:r>
            <a:r>
              <a:rPr lang="ru-RU" dirty="0" smtClean="0"/>
              <a:t>). Предполагается, что текст задан в виде массива Т [1..</a:t>
            </a:r>
            <a:r>
              <a:rPr lang="en-US" dirty="0" smtClean="0"/>
              <a:t>n</a:t>
            </a:r>
            <a:r>
              <a:rPr lang="ru-RU" dirty="0" smtClean="0"/>
              <a:t>] длины </a:t>
            </a:r>
            <a:r>
              <a:rPr lang="en-US" i="1" dirty="0" smtClean="0"/>
              <a:t>n</a:t>
            </a:r>
            <a:r>
              <a:rPr lang="ru-RU" i="1" dirty="0" smtClean="0"/>
              <a:t>,</a:t>
            </a:r>
            <a:r>
              <a:rPr lang="ru-RU" dirty="0" smtClean="0"/>
              <a:t> а образец — в виде массива </a:t>
            </a:r>
            <a:r>
              <a:rPr lang="ru-RU" i="1" dirty="0" smtClean="0"/>
              <a:t>Р</a:t>
            </a:r>
            <a:r>
              <a:rPr lang="ru-RU" dirty="0" smtClean="0"/>
              <a:t> [</a:t>
            </a:r>
            <a:r>
              <a:rPr lang="en-US" dirty="0" smtClean="0"/>
              <a:t>1</a:t>
            </a:r>
            <a:r>
              <a:rPr lang="ru-RU" dirty="0" smtClean="0"/>
              <a:t>..</a:t>
            </a:r>
            <a:r>
              <a:rPr lang="en-US" dirty="0" smtClean="0"/>
              <a:t>m</a:t>
            </a:r>
            <a:r>
              <a:rPr lang="ru-RU" dirty="0" smtClean="0"/>
              <a:t>] длины </a:t>
            </a:r>
            <a:r>
              <a:rPr lang="ru-RU" i="1" dirty="0" smtClean="0"/>
              <a:t>т</a:t>
            </a:r>
            <a:r>
              <a:rPr lang="ru-RU" dirty="0" smtClean="0"/>
              <a:t> ≤ </a:t>
            </a:r>
            <a:r>
              <a:rPr lang="en-US" i="1" dirty="0" smtClean="0"/>
              <a:t>n</a:t>
            </a:r>
            <a:r>
              <a:rPr lang="ru-RU" i="1" dirty="0" smtClean="0"/>
              <a:t>.</a:t>
            </a:r>
            <a:endParaRPr lang="en-US" i="1" dirty="0" smtClean="0"/>
          </a:p>
          <a:p>
            <a:r>
              <a:rPr lang="ru-RU" dirty="0" smtClean="0"/>
              <a:t> Далее, предполагается, что элементы массивов </a:t>
            </a:r>
            <a:r>
              <a:rPr lang="ru-RU" i="1" dirty="0" smtClean="0"/>
              <a:t>Р</a:t>
            </a:r>
            <a:r>
              <a:rPr lang="ru-RU" dirty="0" smtClean="0"/>
              <a:t> и Т — символы из конечного алфавита Σ. Например, алфавит может иметь вид Σ = {0,1} или Σ = {а, </a:t>
            </a:r>
            <a:r>
              <a:rPr lang="en-US" dirty="0" smtClean="0"/>
              <a:t>b</a:t>
            </a:r>
            <a:r>
              <a:rPr lang="ru-RU" dirty="0" smtClean="0"/>
              <a:t>,..., </a:t>
            </a:r>
            <a:r>
              <a:rPr lang="en-US" i="1" dirty="0" smtClean="0"/>
              <a:t>z</a:t>
            </a:r>
            <a:r>
              <a:rPr lang="ru-RU" i="1" dirty="0" smtClean="0"/>
              <a:t>}.</a:t>
            </a:r>
            <a:r>
              <a:rPr lang="ru-RU" dirty="0" smtClean="0"/>
              <a:t> Символы массивов </a:t>
            </a:r>
            <a:r>
              <a:rPr lang="ru-RU" i="1" dirty="0" smtClean="0"/>
              <a:t>Р</a:t>
            </a:r>
            <a:r>
              <a:rPr lang="ru-RU" dirty="0" smtClean="0"/>
              <a:t> и </a:t>
            </a:r>
            <a:r>
              <a:rPr lang="ru-RU" i="1" dirty="0" smtClean="0"/>
              <a:t>Т</a:t>
            </a:r>
            <a:r>
              <a:rPr lang="ru-RU" dirty="0" smtClean="0"/>
              <a:t> часто называют </a:t>
            </a:r>
            <a:r>
              <a:rPr lang="ru-RU" b="1" i="1" dirty="0" smtClean="0"/>
              <a:t>строками</a:t>
            </a:r>
            <a:r>
              <a:rPr lang="ru-RU" dirty="0" smtClean="0"/>
              <a:t> (</a:t>
            </a:r>
            <a:r>
              <a:rPr lang="en-US" dirty="0" smtClean="0"/>
              <a:t>strings</a:t>
            </a:r>
            <a:r>
              <a:rPr lang="ru-RU" dirty="0" smtClean="0"/>
              <a:t>) или символами.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Говорят, что образец </a:t>
            </a:r>
            <a:r>
              <a:rPr lang="ru-RU" i="1" dirty="0" smtClean="0"/>
              <a:t>Р </a:t>
            </a:r>
            <a:r>
              <a:rPr lang="ru-RU" dirty="0" smtClean="0"/>
              <a:t>встречается в тексте Т с</a:t>
            </a:r>
            <a:r>
              <a:rPr lang="ru-RU" i="1" dirty="0" smtClean="0"/>
              <a:t>о </a:t>
            </a:r>
            <a:r>
              <a:rPr lang="ru-RU" b="1" i="1" dirty="0" smtClean="0"/>
              <a:t>сдвигом</a:t>
            </a:r>
            <a:r>
              <a:rPr lang="ru-RU" i="1" dirty="0" smtClean="0"/>
              <a:t> </a:t>
            </a:r>
            <a:r>
              <a:rPr lang="en-US" i="1" dirty="0" smtClean="0"/>
              <a:t>s</a:t>
            </a:r>
            <a:r>
              <a:rPr lang="ru-RU" dirty="0" smtClean="0"/>
              <a:t> (</a:t>
            </a:r>
            <a:r>
              <a:rPr lang="en-US" dirty="0" smtClean="0"/>
              <a:t>occurs with shift </a:t>
            </a:r>
            <a:r>
              <a:rPr lang="en-US" i="1" dirty="0" smtClean="0"/>
              <a:t>s</a:t>
            </a:r>
            <a:r>
              <a:rPr lang="ru-RU" i="1" dirty="0" smtClean="0"/>
              <a:t>),</a:t>
            </a:r>
            <a:r>
              <a:rPr lang="ru-RU" dirty="0" smtClean="0"/>
              <a:t> если </a:t>
            </a:r>
            <a:r>
              <a:rPr lang="en-US" dirty="0" smtClean="0"/>
              <a:t>0</a:t>
            </a:r>
            <a:r>
              <a:rPr lang="ru-RU" dirty="0" smtClean="0"/>
              <a:t>≤ </a:t>
            </a:r>
            <a:r>
              <a:rPr lang="en-US" dirty="0" smtClean="0"/>
              <a:t>s</a:t>
            </a:r>
            <a:r>
              <a:rPr lang="ru-RU" dirty="0" smtClean="0"/>
              <a:t>≤ </a:t>
            </a:r>
            <a:r>
              <a:rPr lang="en-US" dirty="0" smtClean="0"/>
              <a:t>n</a:t>
            </a:r>
            <a:r>
              <a:rPr lang="ru-RU" dirty="0" smtClean="0"/>
              <a:t> — </a:t>
            </a:r>
            <a:r>
              <a:rPr lang="en-US" dirty="0" smtClean="0"/>
              <a:t>m </a:t>
            </a:r>
            <a:r>
              <a:rPr lang="ru-RU" dirty="0" smtClean="0"/>
              <a:t>и </a:t>
            </a:r>
            <a:r>
              <a:rPr lang="en-US" dirty="0" smtClean="0"/>
              <a:t>T</a:t>
            </a:r>
            <a:r>
              <a:rPr lang="ru-RU" dirty="0" smtClean="0"/>
              <a:t>[</a:t>
            </a:r>
            <a:r>
              <a:rPr lang="en-US" dirty="0" smtClean="0"/>
              <a:t>s</a:t>
            </a:r>
            <a:r>
              <a:rPr lang="ru-RU" dirty="0" smtClean="0"/>
              <a:t> + </a:t>
            </a:r>
            <a:r>
              <a:rPr lang="en-US" dirty="0" smtClean="0"/>
              <a:t>1</a:t>
            </a:r>
            <a:r>
              <a:rPr lang="ru-RU" dirty="0" smtClean="0"/>
              <a:t>..</a:t>
            </a:r>
            <a:r>
              <a:rPr lang="en-US" dirty="0" smtClean="0"/>
              <a:t>s </a:t>
            </a:r>
            <a:r>
              <a:rPr lang="ru-RU" dirty="0" smtClean="0"/>
              <a:t>+ </a:t>
            </a:r>
            <a:r>
              <a:rPr lang="en-US" dirty="0" smtClean="0"/>
              <a:t>m</a:t>
            </a:r>
            <a:r>
              <a:rPr lang="ru-RU" dirty="0" smtClean="0"/>
              <a:t>] </a:t>
            </a:r>
            <a:r>
              <a:rPr lang="ru-RU" i="1" dirty="0" smtClean="0"/>
              <a:t>= </a:t>
            </a:r>
            <a:r>
              <a:rPr lang="en-US" i="1" dirty="0" smtClean="0"/>
              <a:t>P</a:t>
            </a:r>
            <a:r>
              <a:rPr lang="ru-RU" dirty="0" smtClean="0"/>
              <a:t> [</a:t>
            </a:r>
            <a:r>
              <a:rPr lang="en-US" dirty="0" smtClean="0"/>
              <a:t>1</a:t>
            </a:r>
            <a:r>
              <a:rPr lang="ru-RU" dirty="0" smtClean="0"/>
              <a:t>..</a:t>
            </a:r>
            <a:r>
              <a:rPr lang="en-US" dirty="0" smtClean="0"/>
              <a:t>m</a:t>
            </a:r>
            <a:r>
              <a:rPr lang="ru-RU" dirty="0" smtClean="0"/>
              <a:t>] (другими словами, если при 1 ≤ </a:t>
            </a:r>
            <a:r>
              <a:rPr lang="en-US" i="1" dirty="0" smtClean="0"/>
              <a:t>j</a:t>
            </a:r>
            <a:r>
              <a:rPr lang="en-US" dirty="0" smtClean="0"/>
              <a:t> </a:t>
            </a:r>
            <a:r>
              <a:rPr lang="ru-RU" dirty="0" smtClean="0"/>
              <a:t>≤</a:t>
            </a:r>
            <a:r>
              <a:rPr lang="en-US" dirty="0" smtClean="0"/>
              <a:t>m T</a:t>
            </a:r>
            <a:r>
              <a:rPr lang="ru-RU" dirty="0" smtClean="0"/>
              <a:t>[</a:t>
            </a:r>
            <a:r>
              <a:rPr lang="en-US" dirty="0" smtClean="0"/>
              <a:t>s</a:t>
            </a:r>
            <a:r>
              <a:rPr lang="ru-RU" dirty="0" smtClean="0"/>
              <a:t>+</a:t>
            </a:r>
            <a:r>
              <a:rPr lang="en-US" dirty="0" smtClean="0"/>
              <a:t>j</a:t>
            </a:r>
            <a:r>
              <a:rPr lang="ru-RU" dirty="0" smtClean="0"/>
              <a:t>] = </a:t>
            </a:r>
            <a:r>
              <a:rPr lang="ru-RU" i="1" dirty="0" smtClean="0"/>
              <a:t>Р</a:t>
            </a:r>
            <a:r>
              <a:rPr lang="ru-RU" dirty="0" smtClean="0"/>
              <a:t> [</a:t>
            </a:r>
            <a:r>
              <a:rPr lang="en-US" dirty="0" smtClean="0"/>
              <a:t>j</a:t>
            </a:r>
            <a:r>
              <a:rPr lang="ru-RU" dirty="0" smtClean="0"/>
              <a:t>]). (Можно также сказать, что образец </a:t>
            </a:r>
            <a:r>
              <a:rPr lang="ru-RU" i="1" dirty="0" smtClean="0"/>
              <a:t>Р встречается</a:t>
            </a:r>
            <a:r>
              <a:rPr lang="ru-RU" dirty="0" smtClean="0"/>
              <a:t> в тексте </a:t>
            </a:r>
            <a:r>
              <a:rPr lang="ru-RU" i="1" dirty="0" smtClean="0"/>
              <a:t>Т, начиная с </a:t>
            </a:r>
            <a:r>
              <a:rPr lang="ru-RU" b="1" i="1" dirty="0" smtClean="0"/>
              <a:t>позици</a:t>
            </a:r>
            <a:r>
              <a:rPr lang="ru-RU" i="1" dirty="0" smtClean="0"/>
              <a:t>и </a:t>
            </a:r>
            <a:r>
              <a:rPr lang="en-US" i="1" dirty="0" smtClean="0"/>
              <a:t>s </a:t>
            </a:r>
            <a:r>
              <a:rPr lang="ru-RU" i="1" dirty="0" smtClean="0"/>
              <a:t>+</a:t>
            </a:r>
            <a:r>
              <a:rPr lang="ru-RU" dirty="0" smtClean="0"/>
              <a:t> 1.) </a:t>
            </a:r>
            <a:endParaRPr lang="en-US" dirty="0" smtClean="0"/>
          </a:p>
          <a:p>
            <a:r>
              <a:rPr lang="ru-RU" dirty="0" smtClean="0"/>
              <a:t>Если образец </a:t>
            </a:r>
            <a:r>
              <a:rPr lang="ru-RU" i="1" dirty="0" smtClean="0"/>
              <a:t>Р</a:t>
            </a:r>
            <a:r>
              <a:rPr lang="ru-RU" dirty="0" smtClean="0"/>
              <a:t> встречается в тексте </a:t>
            </a:r>
            <a:r>
              <a:rPr lang="ru-RU" i="1" dirty="0" smtClean="0"/>
              <a:t>Т</a:t>
            </a:r>
            <a:r>
              <a:rPr lang="ru-RU" dirty="0" smtClean="0"/>
              <a:t> со сдвигом </a:t>
            </a:r>
            <a:r>
              <a:rPr lang="en-US" i="1" dirty="0" smtClean="0"/>
              <a:t>s</a:t>
            </a:r>
            <a:r>
              <a:rPr lang="ru-RU" i="1" dirty="0" smtClean="0"/>
              <a:t>,</a:t>
            </a:r>
            <a:r>
              <a:rPr lang="ru-RU" dirty="0" smtClean="0"/>
              <a:t> то величину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ru-RU" dirty="0" smtClean="0"/>
              <a:t>называют </a:t>
            </a:r>
            <a:r>
              <a:rPr lang="ru-RU" i="1" dirty="0" smtClean="0"/>
              <a:t>допустимым сдвигом</a:t>
            </a:r>
            <a:r>
              <a:rPr lang="ru-RU" dirty="0" smtClean="0"/>
              <a:t> (</a:t>
            </a:r>
            <a:r>
              <a:rPr lang="en-US" dirty="0" smtClean="0"/>
              <a:t>valid shift</a:t>
            </a:r>
            <a:r>
              <a:rPr lang="ru-RU" dirty="0" smtClean="0"/>
              <a:t>);</a:t>
            </a:r>
            <a:endParaRPr lang="en-US" dirty="0" smtClean="0"/>
          </a:p>
          <a:p>
            <a:r>
              <a:rPr lang="ru-RU" dirty="0" smtClean="0"/>
              <a:t> в противном случае ее называют </a:t>
            </a:r>
            <a:r>
              <a:rPr lang="ru-RU" i="1" dirty="0" smtClean="0"/>
              <a:t>недопустимым сдвигом</a:t>
            </a:r>
            <a:r>
              <a:rPr lang="ru-RU" dirty="0" smtClean="0"/>
              <a:t> (</a:t>
            </a:r>
            <a:r>
              <a:rPr lang="en-US" dirty="0" smtClean="0"/>
              <a:t>invalid shift</a:t>
            </a:r>
            <a:r>
              <a:rPr lang="ru-RU" dirty="0" smtClean="0"/>
              <a:t>).</a:t>
            </a:r>
            <a:endParaRPr lang="en-US" dirty="0" smtClean="0"/>
          </a:p>
          <a:p>
            <a:r>
              <a:rPr lang="ru-RU" dirty="0" smtClean="0"/>
              <a:t> Задача поиска подстрок — это задача поиска всех допустимых сдвигов, с которыми заданный образец </a:t>
            </a:r>
            <a:r>
              <a:rPr lang="ru-RU" i="1" dirty="0" smtClean="0"/>
              <a:t>Р</a:t>
            </a:r>
            <a:r>
              <a:rPr lang="ru-RU" dirty="0" smtClean="0"/>
              <a:t> встречается в тексте </a:t>
            </a:r>
            <a:r>
              <a:rPr lang="ru-RU" i="1" dirty="0" smtClean="0"/>
              <a:t>Т.</a:t>
            </a:r>
            <a:r>
              <a:rPr lang="ru-RU" dirty="0" smtClean="0"/>
              <a:t> </a:t>
            </a:r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7646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 представленном на этом рисунке примере предлагается найти все вхождения образца </a:t>
            </a:r>
            <a:r>
              <a:rPr lang="ru-RU" i="1" dirty="0" smtClean="0"/>
              <a:t>Р</a:t>
            </a:r>
            <a:r>
              <a:rPr lang="ru-RU" dirty="0" smtClean="0"/>
              <a:t> = </a:t>
            </a:r>
            <a:r>
              <a:rPr lang="en-US" i="1" dirty="0" err="1" smtClean="0"/>
              <a:t>abaa</a:t>
            </a:r>
            <a:r>
              <a:rPr lang="en-US" dirty="0" smtClean="0"/>
              <a:t> </a:t>
            </a:r>
            <a:r>
              <a:rPr lang="ru-RU" dirty="0" smtClean="0"/>
              <a:t>в текст </a:t>
            </a:r>
            <a:r>
              <a:rPr lang="ru-RU" i="1" dirty="0" smtClean="0"/>
              <a:t>Т</a:t>
            </a:r>
            <a:r>
              <a:rPr lang="ru-RU" dirty="0" smtClean="0"/>
              <a:t> = </a:t>
            </a:r>
            <a:r>
              <a:rPr lang="en-US" i="1" dirty="0" err="1" smtClean="0"/>
              <a:t>abcabaabcabac</a:t>
            </a:r>
            <a:r>
              <a:rPr lang="ru-RU" i="1" dirty="0" smtClean="0"/>
              <a:t>.</a:t>
            </a:r>
            <a:endParaRPr lang="en-US" i="1" dirty="0" smtClean="0"/>
          </a:p>
          <a:p>
            <a:r>
              <a:rPr lang="ru-RU" dirty="0" smtClean="0"/>
              <a:t> Образец встречается в тексте только один раз, со сдвигом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ru-RU" dirty="0" smtClean="0"/>
              <a:t>= 3.</a:t>
            </a:r>
            <a:endParaRPr lang="en-US" dirty="0" smtClean="0"/>
          </a:p>
          <a:p>
            <a:r>
              <a:rPr lang="ru-RU" dirty="0" smtClean="0"/>
              <a:t> Все представленные далее алгоритмы,  кроме первого  производят определенную предварительную обработку представленного образца, а затем находят все допустимые сдвиги; последняя фаза будет называться поиском. </a:t>
            </a:r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15134" t="42125" r="4342" b="26375"/>
          <a:stretch>
            <a:fillRect/>
          </a:stretch>
        </p:blipFill>
        <p:spPr bwMode="auto">
          <a:xfrm>
            <a:off x="-252536" y="260648"/>
            <a:ext cx="977868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Алгоритмы поиска подстрок и время их предварительной обработки и сравнения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14</a:t>
            </a:fld>
            <a:endParaRPr lang="ru-RU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323528" y="1916832"/>
          <a:ext cx="8568952" cy="4838579"/>
        </p:xfrm>
        <a:graphic>
          <a:graphicData uri="http://schemas.openxmlformats.org/drawingml/2006/table">
            <a:tbl>
              <a:tblPr/>
              <a:tblGrid>
                <a:gridCol w="2856010"/>
                <a:gridCol w="2400574"/>
                <a:gridCol w="3312368"/>
              </a:tblGrid>
              <a:tr h="1363328">
                <a:tc>
                  <a:txBody>
                    <a:bodyPr/>
                    <a:lstStyle/>
                    <a:p>
                      <a:pPr indent="-520700" algn="ctr">
                        <a:lnSpc>
                          <a:spcPct val="100000"/>
                        </a:lnSpc>
                        <a:spcAft>
                          <a:spcPts val="305"/>
                        </a:spcAft>
                      </a:pPr>
                      <a:r>
                        <a:rPr lang="ru-RU" sz="2800" b="1" i="0" u="none" strike="noStrike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Алгоритм</a:t>
                      </a:r>
                      <a:endParaRPr lang="ru-RU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0" u="none" strike="noStrike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Время </a:t>
                      </a:r>
                    </a:p>
                    <a:p>
                      <a:pPr indent="-520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0" u="none" strike="noStrike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предварительной обработки</a:t>
                      </a:r>
                      <a:endParaRPr lang="ru-RU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ctr">
                        <a:lnSpc>
                          <a:spcPct val="100000"/>
                        </a:lnSpc>
                        <a:spcAft>
                          <a:spcPts val="305"/>
                        </a:spcAft>
                      </a:pPr>
                      <a:r>
                        <a:rPr lang="ru-RU" sz="2800" b="1" i="0" u="none" strike="noStrike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Время</a:t>
                      </a:r>
                    </a:p>
                    <a:p>
                      <a:pPr indent="-520700" algn="ctr">
                        <a:lnSpc>
                          <a:spcPct val="100000"/>
                        </a:lnSpc>
                        <a:spcAft>
                          <a:spcPts val="305"/>
                        </a:spcAft>
                      </a:pPr>
                      <a:r>
                        <a:rPr lang="ru-RU" sz="2800" b="1" i="0" u="none" strike="noStrike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800" b="1" i="0" u="none" strike="noStrike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сравнения</a:t>
                      </a:r>
                      <a:endParaRPr lang="ru-RU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790">
                <a:tc>
                  <a:txBody>
                    <a:bodyPr/>
                    <a:lstStyle/>
                    <a:p>
                      <a:pPr indent="-520700" algn="just">
                        <a:lnSpc>
                          <a:spcPct val="100000"/>
                        </a:lnSpc>
                        <a:spcAft>
                          <a:spcPts val="305"/>
                        </a:spcAft>
                      </a:pPr>
                      <a:r>
                        <a:rPr lang="ru-RU" sz="2800" b="1" i="0" u="none" strike="noStrike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Простейший</a:t>
                      </a:r>
                      <a:endParaRPr lang="ru-RU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just">
                        <a:lnSpc>
                          <a:spcPct val="100000"/>
                        </a:lnSpc>
                        <a:spcAft>
                          <a:spcPts val="305"/>
                        </a:spcAft>
                      </a:pPr>
                      <a:r>
                        <a:rPr lang="ru-RU" sz="2800" b="1" i="0" u="none" strike="noStrike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28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just">
                        <a:lnSpc>
                          <a:spcPct val="100000"/>
                        </a:lnSpc>
                        <a:spcAft>
                          <a:spcPts val="305"/>
                        </a:spcAft>
                      </a:pPr>
                      <a:r>
                        <a:rPr lang="ru-RU" sz="2800" b="1" i="0" u="none" strike="noStrike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r>
                        <a:rPr lang="en-US" sz="2800" b="1" i="0" u="none" strike="noStrike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((n </a:t>
                      </a:r>
                      <a:r>
                        <a:rPr lang="en-US" sz="2800" b="1" i="0" u="none" strike="noStrike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— </a:t>
                      </a:r>
                      <a:r>
                        <a:rPr lang="en-US" sz="2800" b="1" i="0" u="none" strike="noStrike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  <a:r>
                        <a:rPr lang="ru-RU" sz="2800" b="1" i="0" u="none" strike="noStrike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800" b="1" i="0" u="none" strike="noStrike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+ 1) </a:t>
                      </a:r>
                      <a:r>
                        <a:rPr lang="en-US" sz="2800" b="1" i="0" u="none" strike="noStrike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  <a:r>
                        <a:rPr lang="ru-RU" sz="2800" b="1" i="0" u="none" strike="noStrike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28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664">
                <a:tc>
                  <a:txBody>
                    <a:bodyPr/>
                    <a:lstStyle/>
                    <a:p>
                      <a:pPr indent="-520700" algn="just">
                        <a:lnSpc>
                          <a:spcPct val="100000"/>
                        </a:lnSpc>
                        <a:spcAft>
                          <a:spcPts val="305"/>
                        </a:spcAft>
                      </a:pPr>
                      <a:r>
                        <a:rPr lang="ru-RU" sz="2800" b="1" i="0" u="none" strike="noStrike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Рабина-Карпа</a:t>
                      </a:r>
                      <a:endParaRPr lang="ru-RU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just">
                        <a:lnSpc>
                          <a:spcPct val="100000"/>
                        </a:lnSpc>
                        <a:spcAft>
                          <a:spcPts val="305"/>
                        </a:spcAft>
                      </a:pPr>
                      <a:r>
                        <a:rPr lang="ru-RU" sz="2800" b="1" i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θ</a:t>
                      </a:r>
                      <a:r>
                        <a:rPr lang="ru-RU" sz="2800" b="1" i="0" u="none" strike="noStrike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en-US" sz="2800" b="1" i="0" u="none" strike="noStrike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  <a:r>
                        <a:rPr lang="ru-RU" sz="2800" b="1" i="0" u="none" strike="noStrike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28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just">
                        <a:lnSpc>
                          <a:spcPct val="100000"/>
                        </a:lnSpc>
                        <a:spcAft>
                          <a:spcPts val="305"/>
                        </a:spcAft>
                      </a:pPr>
                      <a:r>
                        <a:rPr lang="ru-RU" sz="2800" b="1" i="0" u="none" strike="noStrike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r>
                        <a:rPr lang="en-US" sz="2800" b="1" i="0" u="none" strike="noStrike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((n </a:t>
                      </a:r>
                      <a:r>
                        <a:rPr lang="en-US" sz="2800" b="1" i="0" u="none" strike="noStrike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— </a:t>
                      </a:r>
                      <a:r>
                        <a:rPr lang="en-US" sz="2800" b="1" i="0" u="none" strike="noStrike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  <a:r>
                        <a:rPr lang="ru-RU" sz="2800" b="1" i="0" u="none" strike="noStrike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800" b="1" i="0" u="none" strike="noStrike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+ 1 )</a:t>
                      </a:r>
                      <a:r>
                        <a:rPr lang="en-US" sz="2800" b="1" i="0" u="none" strike="noStrike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  <a:r>
                        <a:rPr lang="ru-RU" sz="2800" b="1" i="0" u="none" strike="noStrike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28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664">
                <a:tc>
                  <a:txBody>
                    <a:bodyPr/>
                    <a:lstStyle/>
                    <a:p>
                      <a:pPr indent="-520700" algn="just">
                        <a:lnSpc>
                          <a:spcPct val="100000"/>
                        </a:lnSpc>
                        <a:spcAft>
                          <a:spcPts val="305"/>
                        </a:spcAft>
                      </a:pPr>
                      <a:r>
                        <a:rPr lang="ru-RU" sz="2800" b="1" i="0" u="none" strike="noStrike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Конечный </a:t>
                      </a:r>
                      <a:endParaRPr lang="ru-RU" sz="2800" b="1" i="0" u="none" strike="noStrike" spc="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-520700" algn="just">
                        <a:lnSpc>
                          <a:spcPct val="100000"/>
                        </a:lnSpc>
                        <a:spcAft>
                          <a:spcPts val="305"/>
                        </a:spcAft>
                      </a:pPr>
                      <a:r>
                        <a:rPr lang="ru-RU" sz="2800" b="1" i="0" u="none" strike="noStrike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автомат</a:t>
                      </a:r>
                      <a:endParaRPr lang="ru-RU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just">
                        <a:lnSpc>
                          <a:spcPct val="100000"/>
                        </a:lnSpc>
                        <a:spcAft>
                          <a:spcPts val="305"/>
                        </a:spcAft>
                      </a:pPr>
                      <a:r>
                        <a:rPr lang="ru-RU" sz="2800" b="1" i="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θ</a:t>
                      </a:r>
                      <a:r>
                        <a:rPr lang="ru-RU" sz="2800" b="1" i="0" u="none" strike="noStrike" spc="1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800" b="1" i="0" u="none" strike="noStrike" spc="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en-US" sz="2800" b="1" i="0" u="none" strike="noStrike" spc="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  <a:r>
                        <a:rPr lang="ru-RU" sz="2800" b="1" i="0" u="none" strike="noStrike" spc="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|Σ|)</a:t>
                      </a:r>
                      <a:endParaRPr lang="ru-RU" sz="28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just">
                        <a:lnSpc>
                          <a:spcPct val="100000"/>
                        </a:lnSpc>
                        <a:spcAft>
                          <a:spcPts val="305"/>
                        </a:spcAft>
                      </a:pPr>
                      <a:r>
                        <a:rPr lang="ru-RU" sz="2800" b="1" i="0" u="none" strike="noStrike" spc="1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θ</a:t>
                      </a:r>
                      <a:r>
                        <a:rPr lang="ru-RU" sz="2800" b="1" i="0" u="none" strike="noStrike" spc="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en-US" sz="2800" b="1" i="0" u="none" strike="noStrike" spc="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ru-RU" sz="2800" b="1" i="0" u="none" strike="noStrike" spc="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28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705">
                <a:tc>
                  <a:txBody>
                    <a:bodyPr/>
                    <a:lstStyle/>
                    <a:p>
                      <a:pPr indent="-520700" algn="just">
                        <a:lnSpc>
                          <a:spcPct val="100000"/>
                        </a:lnSpc>
                        <a:spcAft>
                          <a:spcPts val="305"/>
                        </a:spcAft>
                      </a:pPr>
                      <a:r>
                        <a:rPr lang="ru-RU" sz="2800" b="1" i="0" u="none" strike="noStrike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Кнута-Морриса-</a:t>
                      </a:r>
                    </a:p>
                    <a:p>
                      <a:pPr indent="-520700" algn="just">
                        <a:lnSpc>
                          <a:spcPct val="100000"/>
                        </a:lnSpc>
                        <a:spcAft>
                          <a:spcPts val="305"/>
                        </a:spcAft>
                      </a:pPr>
                      <a:r>
                        <a:rPr lang="ru-RU" sz="2800" b="1" i="0" u="none" strike="noStrike" spc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Пратта</a:t>
                      </a:r>
                      <a:endParaRPr lang="ru-RU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just">
                        <a:lnSpc>
                          <a:spcPct val="100000"/>
                        </a:lnSpc>
                        <a:spcAft>
                          <a:spcPts val="305"/>
                        </a:spcAft>
                      </a:pPr>
                      <a:r>
                        <a:rPr lang="ru-RU" sz="2800" b="1" i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θ</a:t>
                      </a:r>
                      <a:r>
                        <a:rPr lang="ru-RU" sz="2800" b="1" i="0" u="none" strike="noStrike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en-US" sz="2800" b="1" i="0" u="none" strike="noStrike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  <a:r>
                        <a:rPr lang="ru-RU" sz="2800" b="1" i="0" u="none" strike="noStrike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28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20700" algn="just">
                        <a:lnSpc>
                          <a:spcPct val="100000"/>
                        </a:lnSpc>
                        <a:spcAft>
                          <a:spcPts val="305"/>
                        </a:spcAft>
                      </a:pPr>
                      <a:r>
                        <a:rPr lang="ru-RU" sz="2800" b="1" i="0" u="none" strike="noStrike" spc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θ</a:t>
                      </a:r>
                      <a:r>
                        <a:rPr lang="ru-RU" sz="2800" b="1" i="0" u="none" strike="noStrike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en-US" sz="2800" b="1" i="0" u="none" strike="noStrike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ru-RU" sz="2800" b="1" i="0" u="none" strike="noStrike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28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Обозначения и терминология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Обозначим через Σ* множество всех строк конечной длины, образованных с помощью символов алфавита Σ. В этой главе рассматриваются только строки конечной длины. 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Пустая строка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empty string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конечной длины, которая обозначается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также принадлежит множеству Σ*.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Длина строки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обозначается |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|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Конкатенация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concatenation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двух строк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у, которая обозначается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ху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имеет длину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|х|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 |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| и состоит из символов строки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после которых следуют символы строки у.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435280" cy="619268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Говорят, что строка </a:t>
            </a:r>
            <a:r>
              <a:rPr lang="en-US" i="1" dirty="0" smtClean="0"/>
              <a:t>w</a:t>
            </a:r>
            <a:r>
              <a:rPr lang="en-US" dirty="0" smtClean="0"/>
              <a:t> </a:t>
            </a:r>
            <a:r>
              <a:rPr lang="ru-RU" dirty="0" smtClean="0"/>
              <a:t>— </a:t>
            </a:r>
            <a:r>
              <a:rPr lang="ru-RU" i="1" dirty="0" smtClean="0"/>
              <a:t>префикс</a:t>
            </a:r>
            <a:r>
              <a:rPr lang="ru-RU" dirty="0" smtClean="0"/>
              <a:t> (</a:t>
            </a:r>
            <a:r>
              <a:rPr lang="en-US" dirty="0" smtClean="0"/>
              <a:t>prefix</a:t>
            </a:r>
            <a:r>
              <a:rPr lang="ru-RU" dirty="0" smtClean="0"/>
              <a:t>) строки </a:t>
            </a:r>
            <a:r>
              <a:rPr lang="ru-RU" i="1" dirty="0" err="1" smtClean="0"/>
              <a:t>х</a:t>
            </a:r>
            <a:r>
              <a:rPr lang="ru-RU" dirty="0" smtClean="0"/>
              <a:t> (обозначается </a:t>
            </a:r>
            <a:r>
              <a:rPr lang="en-US" i="1" dirty="0" smtClean="0"/>
              <a:t>w  </a:t>
            </a:r>
            <a:r>
              <a:rPr lang="el-GR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ru-RU" i="1" dirty="0" err="1" smtClean="0"/>
              <a:t>х</a:t>
            </a:r>
            <a:r>
              <a:rPr lang="ru-RU" i="1" dirty="0" smtClean="0"/>
              <a:t>), </a:t>
            </a:r>
            <a:r>
              <a:rPr lang="ru-RU" dirty="0" smtClean="0"/>
              <a:t>если существует такая строка </a:t>
            </a:r>
            <a:r>
              <a:rPr lang="ru-RU" i="1" dirty="0" smtClean="0"/>
              <a:t>у</a:t>
            </a:r>
            <a:r>
              <a:rPr lang="ru-RU" dirty="0" smtClean="0"/>
              <a:t>  Σ*, что </a:t>
            </a:r>
            <a:r>
              <a:rPr lang="ru-RU" i="1" dirty="0" err="1" smtClean="0"/>
              <a:t>х</a:t>
            </a:r>
            <a:r>
              <a:rPr lang="ru-RU" dirty="0" smtClean="0"/>
              <a:t> = </a:t>
            </a:r>
            <a:r>
              <a:rPr lang="en-US" i="1" dirty="0" err="1" smtClean="0"/>
              <a:t>wy</a:t>
            </a:r>
            <a:r>
              <a:rPr lang="ru-RU" i="1" dirty="0" smtClean="0"/>
              <a:t>.</a:t>
            </a:r>
            <a:r>
              <a:rPr lang="ru-RU" dirty="0" smtClean="0"/>
              <a:t> Заметим, что если </a:t>
            </a:r>
            <a:r>
              <a:rPr lang="en-US" i="1" dirty="0" smtClean="0"/>
              <a:t>w</a:t>
            </a:r>
            <a:r>
              <a:rPr lang="en-US" dirty="0" smtClean="0"/>
              <a:t>    </a:t>
            </a:r>
            <a:r>
              <a:rPr lang="ru-RU" dirty="0" smtClean="0"/>
              <a:t> </a:t>
            </a:r>
            <a:r>
              <a:rPr lang="ru-RU" i="1" dirty="0" err="1" smtClean="0"/>
              <a:t>х</a:t>
            </a:r>
            <a:r>
              <a:rPr lang="ru-RU" i="1" dirty="0" smtClean="0"/>
              <a:t>, </a:t>
            </a:r>
            <a:r>
              <a:rPr lang="ru-RU" dirty="0" smtClean="0"/>
              <a:t>то |</a:t>
            </a:r>
            <a:r>
              <a:rPr lang="en-US" dirty="0" smtClean="0"/>
              <a:t>w</a:t>
            </a:r>
            <a:r>
              <a:rPr lang="ru-RU" dirty="0" smtClean="0"/>
              <a:t>| ≤ | </a:t>
            </a:r>
            <a:r>
              <a:rPr lang="ru-RU" i="1" dirty="0" err="1" smtClean="0"/>
              <a:t>х</a:t>
            </a:r>
            <a:r>
              <a:rPr lang="ru-RU" dirty="0" smtClean="0"/>
              <a:t> |</a:t>
            </a:r>
            <a:r>
              <a:rPr lang="ru-RU" i="1" dirty="0" smtClean="0"/>
              <a:t>.</a:t>
            </a:r>
          </a:p>
          <a:p>
            <a:r>
              <a:rPr lang="ru-RU" dirty="0" smtClean="0"/>
              <a:t> Аналогично, строку </a:t>
            </a:r>
            <a:r>
              <a:rPr lang="en-US" i="1" dirty="0" smtClean="0"/>
              <a:t>w</a:t>
            </a:r>
            <a:r>
              <a:rPr lang="en-US" dirty="0" smtClean="0"/>
              <a:t> </a:t>
            </a:r>
            <a:r>
              <a:rPr lang="ru-RU" dirty="0" smtClean="0"/>
              <a:t>называют </a:t>
            </a:r>
            <a:r>
              <a:rPr lang="ru-RU" i="1" dirty="0" smtClean="0"/>
              <a:t>суффиксом</a:t>
            </a:r>
            <a:r>
              <a:rPr lang="ru-RU" dirty="0" smtClean="0"/>
              <a:t> (</a:t>
            </a:r>
            <a:r>
              <a:rPr lang="en-US" dirty="0" smtClean="0"/>
              <a:t>suffix</a:t>
            </a:r>
            <a:r>
              <a:rPr lang="ru-RU" dirty="0" smtClean="0"/>
              <a:t>) строки </a:t>
            </a:r>
            <a:r>
              <a:rPr lang="ru-RU" i="1" dirty="0" err="1" smtClean="0"/>
              <a:t>х</a:t>
            </a:r>
            <a:r>
              <a:rPr lang="ru-RU" dirty="0" smtClean="0"/>
              <a:t> (обозначается как </a:t>
            </a:r>
            <a:r>
              <a:rPr lang="en-US" i="1" dirty="0" smtClean="0"/>
              <a:t>w   </a:t>
            </a:r>
            <a:r>
              <a:rPr lang="ru-RU" i="1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ru-RU" i="1" dirty="0" err="1" smtClean="0"/>
              <a:t>х</a:t>
            </a:r>
            <a:r>
              <a:rPr lang="ru-RU" i="1" dirty="0" smtClean="0"/>
              <a:t>),</a:t>
            </a:r>
            <a:r>
              <a:rPr lang="ru-RU" dirty="0" smtClean="0"/>
              <a:t> если существует такая строка </a:t>
            </a:r>
            <a:r>
              <a:rPr lang="ru-RU" i="1" dirty="0" smtClean="0"/>
              <a:t>у</a:t>
            </a:r>
            <a:r>
              <a:rPr lang="ru-RU" dirty="0" smtClean="0"/>
              <a:t>  Σ *, что </a:t>
            </a:r>
            <a:r>
              <a:rPr lang="ru-RU" i="1" dirty="0" err="1" smtClean="0"/>
              <a:t>х</a:t>
            </a:r>
            <a:r>
              <a:rPr lang="ru-RU" dirty="0" smtClean="0"/>
              <a:t> = </a:t>
            </a:r>
            <a:r>
              <a:rPr lang="en-US" i="1" dirty="0" err="1" smtClean="0"/>
              <a:t>yw</a:t>
            </a:r>
            <a:r>
              <a:rPr lang="ru-RU" i="1" dirty="0" smtClean="0"/>
              <a:t>.</a:t>
            </a:r>
            <a:r>
              <a:rPr lang="ru-RU" dirty="0" smtClean="0"/>
              <a:t> Из соотношения </a:t>
            </a:r>
            <a:r>
              <a:rPr lang="en-US" i="1" dirty="0" smtClean="0"/>
              <a:t>w     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ru-RU" i="1" dirty="0" err="1" smtClean="0"/>
              <a:t>х</a:t>
            </a:r>
            <a:r>
              <a:rPr lang="ru-RU" dirty="0" smtClean="0"/>
              <a:t> также следует неравенство |</a:t>
            </a:r>
            <a:r>
              <a:rPr lang="en-US" dirty="0" smtClean="0"/>
              <a:t>w</a:t>
            </a:r>
            <a:r>
              <a:rPr lang="ru-RU" dirty="0" smtClean="0"/>
              <a:t>| ≤ | </a:t>
            </a:r>
            <a:r>
              <a:rPr lang="ru-RU" i="1" dirty="0" err="1" smtClean="0"/>
              <a:t>х</a:t>
            </a:r>
            <a:r>
              <a:rPr lang="ru-RU" dirty="0" smtClean="0"/>
              <a:t> |</a:t>
            </a:r>
            <a:r>
              <a:rPr lang="ru-RU" i="1" dirty="0" smtClean="0"/>
              <a:t>.</a:t>
            </a:r>
            <a:r>
              <a:rPr lang="ru-RU" dirty="0" smtClean="0"/>
              <a:t>  Пустая строка </a:t>
            </a:r>
            <a:r>
              <a:rPr lang="ru-RU" i="1" dirty="0" err="1" smtClean="0"/>
              <a:t>ε </a:t>
            </a:r>
            <a:r>
              <a:rPr lang="ru-RU" dirty="0" smtClean="0"/>
              <a:t>является одновременно и суффиксом, и префиксом любой строки.</a:t>
            </a:r>
          </a:p>
          <a:p>
            <a:r>
              <a:rPr lang="ru-RU" dirty="0" smtClean="0"/>
              <a:t> В качестве примеров префикса и суффикса можно привести </a:t>
            </a:r>
            <a:r>
              <a:rPr lang="en-US" i="1" dirty="0" err="1" smtClean="0"/>
              <a:t>ab</a:t>
            </a:r>
            <a:r>
              <a:rPr lang="en-US" i="1" dirty="0" smtClean="0"/>
              <a:t>  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i="1" dirty="0" err="1" smtClean="0"/>
              <a:t>abcca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ru-RU" i="1" dirty="0" err="1" smtClean="0"/>
              <a:t>сса</a:t>
            </a:r>
            <a:r>
              <a:rPr lang="en-US" i="1" dirty="0" smtClean="0"/>
              <a:t>   </a:t>
            </a:r>
            <a:r>
              <a:rPr lang="ru-RU" dirty="0" smtClean="0"/>
              <a:t>  </a:t>
            </a:r>
            <a:r>
              <a:rPr lang="ru-RU" i="1" dirty="0" err="1" smtClean="0"/>
              <a:t>аЬсса</a:t>
            </a:r>
            <a:r>
              <a:rPr lang="ru-RU" i="1" dirty="0" smtClean="0"/>
              <a:t>.</a:t>
            </a:r>
            <a:r>
              <a:rPr lang="ru-RU" dirty="0" smtClean="0"/>
              <a:t> Следует иметь в виду, что для произвольных строк </a:t>
            </a:r>
            <a:r>
              <a:rPr lang="en-US" dirty="0" smtClean="0"/>
              <a:t>x</a:t>
            </a:r>
            <a:r>
              <a:rPr lang="ru-RU" dirty="0" smtClean="0"/>
              <a:t> и у и для любого символа </a:t>
            </a:r>
            <a:r>
              <a:rPr lang="ru-RU" i="1" dirty="0" smtClean="0"/>
              <a:t>а</a:t>
            </a:r>
            <a:r>
              <a:rPr lang="ru-RU" dirty="0" smtClean="0"/>
              <a:t> соотношение </a:t>
            </a:r>
            <a:r>
              <a:rPr lang="ru-RU" i="1" dirty="0" err="1" smtClean="0"/>
              <a:t>х</a:t>
            </a:r>
            <a:r>
              <a:rPr lang="ru-RU" dirty="0" smtClean="0"/>
              <a:t> </a:t>
            </a:r>
            <a:r>
              <a:rPr lang="en-US" dirty="0" smtClean="0"/>
              <a:t>   </a:t>
            </a:r>
            <a:r>
              <a:rPr lang="ru-RU" dirty="0" smtClean="0"/>
              <a:t> </a:t>
            </a:r>
            <a:r>
              <a:rPr lang="ru-RU" i="1" dirty="0" smtClean="0"/>
              <a:t>у</a:t>
            </a:r>
            <a:r>
              <a:rPr lang="ru-RU" dirty="0" smtClean="0"/>
              <a:t> выполняется тогда и только тогда, когда </a:t>
            </a:r>
            <a:r>
              <a:rPr lang="ru-RU" i="1" dirty="0" smtClean="0"/>
              <a:t>ха</a:t>
            </a:r>
            <a:r>
              <a:rPr lang="ru-RU" dirty="0" smtClean="0"/>
              <a:t> </a:t>
            </a:r>
            <a:r>
              <a:rPr lang="en-US" dirty="0" smtClean="0"/>
              <a:t>   </a:t>
            </a:r>
            <a:r>
              <a:rPr lang="ru-RU" dirty="0" smtClean="0"/>
              <a:t> </a:t>
            </a:r>
            <a:r>
              <a:rPr lang="ru-RU" i="1" dirty="0" smtClean="0"/>
              <a:t>уа.</a:t>
            </a:r>
            <a:r>
              <a:rPr lang="ru-RU" dirty="0" smtClean="0"/>
              <a:t> Кроме того, заметим, что отношения </a:t>
            </a:r>
            <a:r>
              <a:rPr lang="en-US" dirty="0" smtClean="0"/>
              <a:t>    </a:t>
            </a:r>
            <a:r>
              <a:rPr lang="ru-RU" dirty="0" smtClean="0"/>
              <a:t> и </a:t>
            </a:r>
            <a:r>
              <a:rPr lang="en-US" dirty="0" smtClean="0"/>
              <a:t>    </a:t>
            </a:r>
            <a:r>
              <a:rPr lang="ru-RU" dirty="0" smtClean="0"/>
              <a:t> являются транзитивными. Впоследствии окажется полезной сформулированная ниже лемма.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254683" y="785794"/>
          <a:ext cx="411483" cy="285752"/>
        </p:xfrm>
        <a:graphic>
          <a:graphicData uri="http://schemas.openxmlformats.org/presentationml/2006/ole">
            <p:oleObj spid="_x0000_s1026" name="Формула" r:id="rId3" imgW="152280" imgH="12672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929322" y="1142984"/>
          <a:ext cx="411163" cy="285750"/>
        </p:xfrm>
        <a:graphic>
          <a:graphicData uri="http://schemas.openxmlformats.org/presentationml/2006/ole">
            <p:oleObj spid="_x0000_s1029" name="Формула" r:id="rId4" imgW="152280" imgH="12672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4572000" y="3929066"/>
          <a:ext cx="446088" cy="285750"/>
        </p:xfrm>
        <a:graphic>
          <a:graphicData uri="http://schemas.openxmlformats.org/presentationml/2006/ole">
            <p:oleObj spid="_x0000_s1030" name="Формула" r:id="rId5" imgW="164880" imgH="12672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571736" y="3929066"/>
          <a:ext cx="411163" cy="285750"/>
        </p:xfrm>
        <a:graphic>
          <a:graphicData uri="http://schemas.openxmlformats.org/presentationml/2006/ole">
            <p:oleObj spid="_x0000_s1031" name="Формула" r:id="rId6" imgW="152280" imgH="12672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4643438" y="4572008"/>
          <a:ext cx="446088" cy="285750"/>
        </p:xfrm>
        <a:graphic>
          <a:graphicData uri="http://schemas.openxmlformats.org/presentationml/2006/ole">
            <p:oleObj spid="_x0000_s1032" name="Формула" r:id="rId7" imgW="164880" imgH="12672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4000496" y="4929198"/>
          <a:ext cx="446088" cy="285750"/>
        </p:xfrm>
        <a:graphic>
          <a:graphicData uri="http://schemas.openxmlformats.org/presentationml/2006/ole">
            <p:oleObj spid="_x0000_s1033" name="Формула" r:id="rId8" imgW="164880" imgH="12672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8216900" y="2430463"/>
          <a:ext cx="446088" cy="285750"/>
        </p:xfrm>
        <a:graphic>
          <a:graphicData uri="http://schemas.openxmlformats.org/presentationml/2006/ole">
            <p:oleObj spid="_x0000_s1034" name="Формула" r:id="rId9" imgW="164880" imgH="126720" progId="Equation.3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3214678" y="5214950"/>
          <a:ext cx="446088" cy="285750"/>
        </p:xfrm>
        <a:graphic>
          <a:graphicData uri="http://schemas.openxmlformats.org/presentationml/2006/ole">
            <p:oleObj spid="_x0000_s1035" name="Формула" r:id="rId10" imgW="164880" imgH="126720" progId="Equation.3">
              <p:embed/>
            </p:oleObj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2571736" y="5214950"/>
          <a:ext cx="411162" cy="285750"/>
        </p:xfrm>
        <a:graphic>
          <a:graphicData uri="http://schemas.openxmlformats.org/presentationml/2006/ole">
            <p:oleObj spid="_x0000_s1036" name="Формула" r:id="rId11" imgW="152280" imgH="126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66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Лемма </a:t>
            </a:r>
            <a:r>
              <a:rPr lang="ru-RU" dirty="0" smtClean="0"/>
              <a:t>о </a:t>
            </a:r>
            <a:r>
              <a:rPr lang="ru-RU" b="1" dirty="0" smtClean="0"/>
              <a:t>перекрывающихся суффиксах. </a:t>
            </a:r>
            <a:r>
              <a:rPr lang="ru-RU" dirty="0" smtClean="0"/>
              <a:t>Предположим, что </a:t>
            </a:r>
            <a:r>
              <a:rPr lang="ru-RU" i="1" dirty="0" err="1" smtClean="0"/>
              <a:t>х</a:t>
            </a:r>
            <a:r>
              <a:rPr lang="ru-RU" i="1" dirty="0" smtClean="0"/>
              <a:t>, у и</a:t>
            </a:r>
            <a:r>
              <a:rPr lang="ru-RU" b="1" i="1" dirty="0" smtClean="0"/>
              <a:t> </a:t>
            </a:r>
            <a:r>
              <a:rPr lang="en-US" i="1" dirty="0" smtClean="0"/>
              <a:t>z</a:t>
            </a:r>
            <a:r>
              <a:rPr lang="en-US" b="1" i="1" dirty="0" smtClean="0"/>
              <a:t> —</a:t>
            </a:r>
            <a:r>
              <a:rPr lang="en-US" b="1" dirty="0" smtClean="0"/>
              <a:t> </a:t>
            </a:r>
            <a:r>
              <a:rPr lang="ru-RU" dirty="0" smtClean="0"/>
              <a:t>строки, для которых выполняются соотношения </a:t>
            </a:r>
            <a:r>
              <a:rPr lang="en-US" dirty="0" smtClean="0"/>
              <a:t>x   </a:t>
            </a:r>
            <a:r>
              <a:rPr lang="ru-RU" b="1" i="1" dirty="0" smtClean="0"/>
              <a:t> </a:t>
            </a:r>
            <a:r>
              <a:rPr lang="en-US" i="1" dirty="0" smtClean="0"/>
              <a:t>z</a:t>
            </a:r>
            <a:r>
              <a:rPr lang="en-US" b="1" i="1" dirty="0" smtClean="0"/>
              <a:t> и </a:t>
            </a:r>
            <a:r>
              <a:rPr lang="ru-RU" i="1" dirty="0" smtClean="0"/>
              <a:t>у</a:t>
            </a:r>
            <a:r>
              <a:rPr lang="en-US" i="1" dirty="0" smtClean="0"/>
              <a:t>  </a:t>
            </a:r>
            <a:r>
              <a:rPr lang="ru-RU" i="1" dirty="0" smtClean="0"/>
              <a:t>  </a:t>
            </a:r>
            <a:r>
              <a:rPr lang="en-US" i="1" dirty="0" smtClean="0"/>
              <a:t>z</a:t>
            </a:r>
            <a:r>
              <a:rPr lang="en-US" b="1" i="1" dirty="0" smtClean="0"/>
              <a:t>.</a:t>
            </a:r>
            <a:r>
              <a:rPr lang="en-US" b="1" dirty="0" smtClean="0"/>
              <a:t> </a:t>
            </a:r>
            <a:r>
              <a:rPr lang="ru-RU" dirty="0" smtClean="0"/>
              <a:t>Если </a:t>
            </a:r>
            <a:r>
              <a:rPr lang="ru-RU" dirty="0" err="1" smtClean="0"/>
              <a:t>|х|</a:t>
            </a:r>
            <a:r>
              <a:rPr lang="ru-RU" dirty="0" smtClean="0"/>
              <a:t> ≤ | </a:t>
            </a:r>
            <a:r>
              <a:rPr lang="ru-RU" i="1" dirty="0" smtClean="0"/>
              <a:t>у</a:t>
            </a:r>
            <a:r>
              <a:rPr lang="ru-RU" dirty="0" smtClean="0"/>
              <a:t> | то </a:t>
            </a:r>
            <a:r>
              <a:rPr lang="ru-RU" i="1" dirty="0" err="1" smtClean="0"/>
              <a:t>х</a:t>
            </a:r>
            <a:r>
              <a:rPr lang="ru-RU" dirty="0" smtClean="0"/>
              <a:t> </a:t>
            </a:r>
            <a:r>
              <a:rPr lang="en-US" dirty="0" smtClean="0"/>
              <a:t>   </a:t>
            </a:r>
            <a:r>
              <a:rPr lang="ru-RU" dirty="0" smtClean="0"/>
              <a:t> </a:t>
            </a:r>
            <a:r>
              <a:rPr lang="ru-RU" i="1" dirty="0" smtClean="0"/>
              <a:t>у.</a:t>
            </a:r>
            <a:r>
              <a:rPr lang="ru-RU" dirty="0" smtClean="0"/>
              <a:t> Если |</a:t>
            </a:r>
            <a:r>
              <a:rPr lang="en-US" dirty="0" smtClean="0"/>
              <a:t>x</a:t>
            </a:r>
            <a:r>
              <a:rPr lang="ru-RU" dirty="0" smtClean="0"/>
              <a:t>| ≥ </a:t>
            </a:r>
            <a:r>
              <a:rPr lang="ru-RU" dirty="0" err="1" smtClean="0"/>
              <a:t>|у|</a:t>
            </a:r>
            <a:r>
              <a:rPr lang="ru-RU" dirty="0" smtClean="0"/>
              <a:t>, то </a:t>
            </a:r>
            <a:r>
              <a:rPr lang="ru-RU" i="1" dirty="0" smtClean="0"/>
              <a:t>у</a:t>
            </a:r>
            <a:r>
              <a:rPr lang="ru-RU" dirty="0" smtClean="0"/>
              <a:t> </a:t>
            </a:r>
            <a:r>
              <a:rPr lang="en-US" dirty="0" smtClean="0"/>
              <a:t>   </a:t>
            </a:r>
            <a:r>
              <a:rPr lang="ru-RU" dirty="0" smtClean="0"/>
              <a:t> </a:t>
            </a:r>
            <a:r>
              <a:rPr lang="ru-RU" i="1" dirty="0" smtClean="0"/>
              <a:t>х.</a:t>
            </a:r>
            <a:r>
              <a:rPr lang="ru-RU" dirty="0" smtClean="0"/>
              <a:t> Если |</a:t>
            </a:r>
            <a:r>
              <a:rPr lang="en-US" dirty="0" smtClean="0"/>
              <a:t>x</a:t>
            </a:r>
            <a:r>
              <a:rPr lang="ru-RU" dirty="0" smtClean="0"/>
              <a:t>| = </a:t>
            </a:r>
            <a:r>
              <a:rPr lang="ru-RU" dirty="0" err="1" smtClean="0"/>
              <a:t>|у|</a:t>
            </a:r>
            <a:r>
              <a:rPr lang="ru-RU" dirty="0" smtClean="0"/>
              <a:t>, то </a:t>
            </a:r>
            <a:r>
              <a:rPr lang="ru-RU" i="1" dirty="0" err="1" smtClean="0"/>
              <a:t>х</a:t>
            </a:r>
            <a:r>
              <a:rPr lang="ru-RU" i="1" dirty="0" smtClean="0"/>
              <a:t> = у.</a:t>
            </a:r>
          </a:p>
          <a:p>
            <a:endParaRPr lang="ru-RU" dirty="0" smtClean="0"/>
          </a:p>
          <a:p>
            <a:r>
              <a:rPr lang="ru-RU" dirty="0" smtClean="0"/>
              <a:t>Обозначим для краткости </a:t>
            </a:r>
            <a:r>
              <a:rPr lang="en-US" dirty="0" smtClean="0"/>
              <a:t>k</a:t>
            </a:r>
            <a:r>
              <a:rPr lang="ru-RU" dirty="0" smtClean="0"/>
              <a:t>-символьный префикс </a:t>
            </a:r>
            <a:r>
              <a:rPr lang="ru-RU" i="1" dirty="0" smtClean="0"/>
              <a:t>Р</a:t>
            </a:r>
            <a:r>
              <a:rPr lang="ru-RU" dirty="0" smtClean="0"/>
              <a:t> [</a:t>
            </a:r>
            <a:r>
              <a:rPr lang="en-US" dirty="0" smtClean="0"/>
              <a:t>1</a:t>
            </a:r>
            <a:r>
              <a:rPr lang="ru-RU" dirty="0" smtClean="0"/>
              <a:t>..</a:t>
            </a:r>
            <a:r>
              <a:rPr lang="en-US" dirty="0" smtClean="0"/>
              <a:t>k</a:t>
            </a:r>
            <a:r>
              <a:rPr lang="ru-RU" dirty="0" smtClean="0"/>
              <a:t>] образца </a:t>
            </a:r>
            <a:r>
              <a:rPr lang="ru-RU" i="1" dirty="0" smtClean="0"/>
              <a:t>Р</a:t>
            </a:r>
            <a:r>
              <a:rPr lang="ru-RU" dirty="0" smtClean="0"/>
              <a:t> [1..</a:t>
            </a:r>
            <a:r>
              <a:rPr lang="en-US" dirty="0" smtClean="0"/>
              <a:t>m</a:t>
            </a:r>
            <a:r>
              <a:rPr lang="ru-RU" dirty="0" smtClean="0"/>
              <a:t>] через </a:t>
            </a:r>
            <a:r>
              <a:rPr lang="ru-RU" i="1" dirty="0" err="1" smtClean="0"/>
              <a:t>Рк</a:t>
            </a:r>
            <a:r>
              <a:rPr lang="ru-RU" dirty="0" smtClean="0"/>
              <a:t> Таким образом, </a:t>
            </a:r>
            <a:r>
              <a:rPr lang="en-US" i="1" cap="small" dirty="0" smtClean="0"/>
              <a:t>P0</a:t>
            </a:r>
            <a:r>
              <a:rPr lang="en-US" i="1" dirty="0" smtClean="0"/>
              <a:t> </a:t>
            </a:r>
            <a:r>
              <a:rPr lang="ru-RU" i="1" dirty="0" smtClean="0"/>
              <a:t>= </a:t>
            </a:r>
            <a:r>
              <a:rPr lang="ru-RU" i="1" dirty="0" err="1" smtClean="0"/>
              <a:t>ε </a:t>
            </a:r>
            <a:r>
              <a:rPr lang="ru-RU" i="1" dirty="0" smtClean="0"/>
              <a:t>и </a:t>
            </a:r>
            <a:r>
              <a:rPr lang="ru-RU" i="1" dirty="0" err="1" smtClean="0"/>
              <a:t>Р</a:t>
            </a:r>
            <a:r>
              <a:rPr lang="ru-RU" i="1" baseline="-25000" dirty="0" err="1" smtClean="0"/>
              <a:t>т</a:t>
            </a:r>
            <a:r>
              <a:rPr lang="ru-RU" i="1" dirty="0" smtClean="0"/>
              <a:t> = Р = Р</a:t>
            </a:r>
            <a:r>
              <a:rPr lang="ru-RU" dirty="0" smtClean="0"/>
              <a:t> [1..</a:t>
            </a:r>
            <a:r>
              <a:rPr lang="en-US" dirty="0" smtClean="0"/>
              <a:t>m</a:t>
            </a:r>
            <a:r>
              <a:rPr lang="ru-RU" dirty="0" smtClean="0"/>
              <a:t>]. Аналогично, </a:t>
            </a:r>
            <a:r>
              <a:rPr lang="en-US" dirty="0" smtClean="0"/>
              <a:t>k</a:t>
            </a:r>
            <a:r>
              <a:rPr lang="ru-RU" dirty="0" smtClean="0"/>
              <a:t>-символьный префикс текста </a:t>
            </a:r>
            <a:r>
              <a:rPr lang="ru-RU" i="1" dirty="0" smtClean="0"/>
              <a:t>Т</a:t>
            </a:r>
            <a:r>
              <a:rPr lang="ru-RU" dirty="0" smtClean="0"/>
              <a:t> обозначим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k</a:t>
            </a:r>
            <a:r>
              <a:rPr lang="ru-RU" dirty="0" smtClean="0"/>
              <a:t>. </a:t>
            </a:r>
            <a:endParaRPr lang="en-US" dirty="0" smtClean="0"/>
          </a:p>
          <a:p>
            <a:r>
              <a:rPr lang="ru-RU" dirty="0" smtClean="0"/>
              <a:t>С помощью этих обозначений задачу </a:t>
            </a:r>
            <a:r>
              <a:rPr lang="ru-RU" b="1" i="1" dirty="0" smtClean="0"/>
              <a:t>поиска подстрок</a:t>
            </a:r>
            <a:r>
              <a:rPr lang="ru-RU" dirty="0" smtClean="0"/>
              <a:t> можно сформулировать как задачу о выявлении всех сдвигов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ru-RU" dirty="0" smtClean="0"/>
              <a:t>в интервале</a:t>
            </a:r>
          </a:p>
          <a:p>
            <a:r>
              <a:rPr lang="ru-RU" dirty="0" smtClean="0"/>
              <a:t>0 ≤ 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ru-RU" dirty="0" smtClean="0"/>
              <a:t>≤  </a:t>
            </a:r>
            <a:r>
              <a:rPr lang="en-US" i="1" dirty="0" smtClean="0"/>
              <a:t>n</a:t>
            </a:r>
            <a:r>
              <a:rPr lang="ru-RU" i="1" dirty="0" smtClean="0"/>
              <a:t> — т,</a:t>
            </a:r>
            <a:r>
              <a:rPr lang="ru-RU" dirty="0" smtClean="0"/>
              <a:t> таких что </a:t>
            </a:r>
            <a:r>
              <a:rPr lang="ru-RU" i="1" dirty="0" smtClean="0"/>
              <a:t>Р</a:t>
            </a:r>
            <a:r>
              <a:rPr lang="en-US" i="1" dirty="0" smtClean="0"/>
              <a:t>  </a:t>
            </a:r>
            <a:r>
              <a:rPr lang="ru-RU" dirty="0" smtClean="0"/>
              <a:t>  </a:t>
            </a:r>
            <a:r>
              <a:rPr lang="en-US" i="1" dirty="0" smtClean="0"/>
              <a:t>T</a:t>
            </a:r>
            <a:r>
              <a:rPr lang="en-US" i="1" baseline="-25000" dirty="0" smtClean="0"/>
              <a:t>s</a:t>
            </a:r>
            <a:r>
              <a:rPr lang="ru-RU" i="1" baseline="-25000" dirty="0" smtClean="0"/>
              <a:t>+</a:t>
            </a:r>
            <a:r>
              <a:rPr lang="en-US" i="1" baseline="-25000" dirty="0" smtClean="0"/>
              <a:t>m</a:t>
            </a:r>
            <a:r>
              <a:rPr lang="ru-RU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17</a:t>
            </a:fld>
            <a:endParaRPr lang="ru-RU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6929454" y="1142984"/>
          <a:ext cx="446087" cy="285750"/>
        </p:xfrm>
        <a:graphic>
          <a:graphicData uri="http://schemas.openxmlformats.org/presentationml/2006/ole">
            <p:oleObj spid="_x0000_s2051" name="Формула" r:id="rId3" imgW="164880" imgH="12672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8001024" y="1142984"/>
          <a:ext cx="446087" cy="285750"/>
        </p:xfrm>
        <a:graphic>
          <a:graphicData uri="http://schemas.openxmlformats.org/presentationml/2006/ole">
            <p:oleObj spid="_x0000_s2052" name="Формула" r:id="rId4" imgW="164880" imgH="12672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4357686" y="1500174"/>
          <a:ext cx="446087" cy="285750"/>
        </p:xfrm>
        <a:graphic>
          <a:graphicData uri="http://schemas.openxmlformats.org/presentationml/2006/ole">
            <p:oleObj spid="_x0000_s2054" name="Формула" r:id="rId5" imgW="164880" imgH="126720" progId="Equation.3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8072462" y="1571612"/>
          <a:ext cx="446087" cy="285750"/>
        </p:xfrm>
        <a:graphic>
          <a:graphicData uri="http://schemas.openxmlformats.org/presentationml/2006/ole">
            <p:oleObj spid="_x0000_s2055" name="Формула" r:id="rId6" imgW="164880" imgH="126720" progId="Equation.3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5072066" y="5857892"/>
          <a:ext cx="446087" cy="285750"/>
        </p:xfrm>
        <a:graphic>
          <a:graphicData uri="http://schemas.openxmlformats.org/presentationml/2006/ole">
            <p:oleObj spid="_x0000_s2056" name="Формула" r:id="rId7" imgW="164880" imgH="126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Если строки сравниваются слева направо, и процесс сравнения прерывается, когда обнаружено несовпадение, то считается, что время, которое требуется для подобного теста, выражается линейной функцией от количества совпавших символов. Точнее говоря, считается, что тест </a:t>
            </a:r>
            <a:r>
              <a:rPr lang="ru-RU" i="1" dirty="0" smtClean="0"/>
              <a:t>“</a:t>
            </a:r>
            <a:r>
              <a:rPr lang="ru-RU" i="1" dirty="0" err="1" smtClean="0"/>
              <a:t>х</a:t>
            </a:r>
            <a:r>
              <a:rPr lang="ru-RU" dirty="0" smtClean="0"/>
              <a:t> = у” выполняется за время </a:t>
            </a:r>
            <a:r>
              <a:rPr lang="ru-RU" dirty="0" err="1" smtClean="0"/>
              <a:t>θ </a:t>
            </a:r>
            <a:r>
              <a:rPr lang="ru-RU" i="1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  <a:r>
              <a:rPr lang="ru-RU" dirty="0" smtClean="0"/>
              <a:t>+1), где </a:t>
            </a:r>
            <a:r>
              <a:rPr lang="en-US" i="1" dirty="0" smtClean="0"/>
              <a:t>t </a:t>
            </a:r>
            <a:r>
              <a:rPr lang="ru-RU" i="1" dirty="0" smtClean="0"/>
              <a:t>—</a:t>
            </a:r>
            <a:r>
              <a:rPr lang="ru-RU" dirty="0" smtClean="0"/>
              <a:t> длина самой длинной строки </a:t>
            </a:r>
            <a:r>
              <a:rPr lang="en-US" i="1" dirty="0" smtClean="0"/>
              <a:t>z</a:t>
            </a:r>
            <a:r>
              <a:rPr lang="en-US" b="1" i="1" dirty="0" smtClean="0"/>
              <a:t>,</a:t>
            </a:r>
            <a:r>
              <a:rPr lang="en-US" b="1" dirty="0" smtClean="0"/>
              <a:t> </a:t>
            </a:r>
            <a:r>
              <a:rPr lang="ru-RU" dirty="0" smtClean="0"/>
              <a:t>такой</a:t>
            </a:r>
            <a:r>
              <a:rPr lang="en-US" dirty="0" smtClean="0"/>
              <a:t> </a:t>
            </a:r>
            <a:r>
              <a:rPr lang="ru-RU" dirty="0" smtClean="0"/>
              <a:t>что </a:t>
            </a:r>
            <a:r>
              <a:rPr lang="en-US" dirty="0" smtClean="0"/>
              <a:t>z    </a:t>
            </a:r>
            <a:r>
              <a:rPr lang="ru-RU" dirty="0" smtClean="0"/>
              <a:t> </a:t>
            </a:r>
            <a:r>
              <a:rPr lang="en-US" dirty="0" smtClean="0"/>
              <a:t>x</a:t>
            </a:r>
            <a:r>
              <a:rPr lang="ru-RU" dirty="0" smtClean="0"/>
              <a:t> и </a:t>
            </a:r>
            <a:r>
              <a:rPr lang="en-US" dirty="0" smtClean="0"/>
              <a:t>x    </a:t>
            </a:r>
            <a:r>
              <a:rPr lang="ru-RU" dirty="0" smtClean="0"/>
              <a:t> у. 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В псевдокоде предполагается, что сравнение двух строк одинаковой длины является примитивной операцией.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18</a:t>
            </a:fld>
            <a:endParaRPr lang="ru-RU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143372" y="3286124"/>
          <a:ext cx="411163" cy="285750"/>
        </p:xfrm>
        <a:graphic>
          <a:graphicData uri="http://schemas.openxmlformats.org/presentationml/2006/ole">
            <p:oleObj spid="_x0000_s3074" name="Формула" r:id="rId3" imgW="152280" imgH="12672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286380" y="3286124"/>
          <a:ext cx="411163" cy="285750"/>
        </p:xfrm>
        <a:graphic>
          <a:graphicData uri="http://schemas.openxmlformats.org/presentationml/2006/ole">
            <p:oleObj spid="_x0000_s3075" name="Формула" r:id="rId4" imgW="152280" imgH="126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Простейший алгоритм поиска подстрок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 простейшем алгоритме поиск всех допустимых сдвигов производится с по­мощью цикла, в котором проверяется условие </a:t>
            </a:r>
            <a:r>
              <a:rPr lang="en-US" dirty="0" smtClean="0"/>
              <a:t>P</a:t>
            </a:r>
            <a:r>
              <a:rPr lang="ru-RU" dirty="0" smtClean="0"/>
              <a:t>[</a:t>
            </a:r>
            <a:r>
              <a:rPr lang="en-US" dirty="0" smtClean="0"/>
              <a:t>1</a:t>
            </a:r>
            <a:r>
              <a:rPr lang="ru-RU" dirty="0" smtClean="0"/>
              <a:t>..</a:t>
            </a:r>
            <a:r>
              <a:rPr lang="en-US" dirty="0" smtClean="0"/>
              <a:t>m</a:t>
            </a:r>
            <a:r>
              <a:rPr lang="ru-RU" dirty="0" smtClean="0"/>
              <a:t>] = </a:t>
            </a:r>
            <a:r>
              <a:rPr lang="ru-RU" i="1" dirty="0" smtClean="0"/>
              <a:t>Т</a:t>
            </a:r>
            <a:r>
              <a:rPr lang="ru-RU" dirty="0" smtClean="0"/>
              <a:t> [</a:t>
            </a:r>
            <a:r>
              <a:rPr lang="en-US" dirty="0" smtClean="0"/>
              <a:t>s </a:t>
            </a:r>
            <a:r>
              <a:rPr lang="ru-RU" dirty="0" smtClean="0"/>
              <a:t>+ </a:t>
            </a:r>
            <a:r>
              <a:rPr lang="en-US" dirty="0" smtClean="0"/>
              <a:t>1</a:t>
            </a:r>
            <a:r>
              <a:rPr lang="ru-RU" dirty="0" smtClean="0"/>
              <a:t>..</a:t>
            </a:r>
            <a:r>
              <a:rPr lang="en-US" dirty="0" smtClean="0"/>
              <a:t>s </a:t>
            </a:r>
            <a:r>
              <a:rPr lang="ru-RU" dirty="0" smtClean="0"/>
              <a:t>+ </a:t>
            </a:r>
            <a:r>
              <a:rPr lang="en-US" i="1" dirty="0" smtClean="0"/>
              <a:t>m</a:t>
            </a:r>
            <a:r>
              <a:rPr lang="ru-RU" i="1" dirty="0" smtClean="0"/>
              <a:t>]</a:t>
            </a:r>
            <a:r>
              <a:rPr lang="ru-RU" dirty="0" smtClean="0"/>
              <a:t> для каждого из </a:t>
            </a:r>
            <a:r>
              <a:rPr lang="en-US" i="1" dirty="0" smtClean="0"/>
              <a:t>n</a:t>
            </a:r>
            <a:r>
              <a:rPr lang="ru-RU" i="1" dirty="0" smtClean="0"/>
              <a:t> — т</a:t>
            </a:r>
            <a:r>
              <a:rPr lang="ru-RU" dirty="0" smtClean="0"/>
              <a:t> + 1 возможных значений </a:t>
            </a:r>
            <a:r>
              <a:rPr lang="en-US" i="1" dirty="0" smtClean="0"/>
              <a:t>s</a:t>
            </a:r>
            <a:r>
              <a:rPr lang="ru-RU" i="1" dirty="0" smtClean="0"/>
              <a:t>.</a:t>
            </a:r>
            <a:endParaRPr lang="ru-RU" dirty="0" smtClean="0"/>
          </a:p>
          <a:p>
            <a:r>
              <a:rPr lang="en-US" cap="small" dirty="0" err="1" smtClean="0"/>
              <a:t>Naive_String_Matcher</a:t>
            </a:r>
            <a:r>
              <a:rPr lang="en-US" cap="small" dirty="0" smtClean="0"/>
              <a:t>(T, </a:t>
            </a:r>
            <a:r>
              <a:rPr lang="ru-RU" i="1" dirty="0" smtClean="0"/>
              <a:t>Р</a:t>
            </a:r>
            <a:r>
              <a:rPr lang="en-US" i="1" dirty="0" smtClean="0"/>
              <a:t>)</a:t>
            </a:r>
            <a:endParaRPr lang="ru-RU" dirty="0" smtClean="0"/>
          </a:p>
          <a:p>
            <a:pPr lvl="0">
              <a:buNone/>
            </a:pPr>
            <a:r>
              <a:rPr lang="en-US" i="1" dirty="0" smtClean="0"/>
              <a:t>n</a:t>
            </a:r>
            <a:r>
              <a:rPr lang="ru-RU" i="1" dirty="0" smtClean="0"/>
              <a:t> ← </a:t>
            </a:r>
            <a:r>
              <a:rPr lang="en-US" i="1" dirty="0" smtClean="0"/>
              <a:t>length[T]</a:t>
            </a:r>
            <a:endParaRPr lang="ru-RU" i="1" dirty="0" smtClean="0"/>
          </a:p>
          <a:p>
            <a:pPr lvl="0">
              <a:buNone/>
            </a:pPr>
            <a:r>
              <a:rPr lang="en-US" i="1" dirty="0" smtClean="0"/>
              <a:t>m </a:t>
            </a:r>
            <a:r>
              <a:rPr lang="ru-RU" i="1" dirty="0" smtClean="0"/>
              <a:t>← </a:t>
            </a:r>
            <a:r>
              <a:rPr lang="en-US" i="1" dirty="0" smtClean="0"/>
              <a:t>length[P]</a:t>
            </a:r>
            <a:endParaRPr lang="ru-RU" i="1" dirty="0" smtClean="0"/>
          </a:p>
          <a:p>
            <a:pPr lvl="0">
              <a:buNone/>
            </a:pPr>
            <a:r>
              <a:rPr lang="en-US" b="1" dirty="0" smtClean="0"/>
              <a:t>for</a:t>
            </a:r>
            <a:r>
              <a:rPr lang="en-US" dirty="0" smtClean="0"/>
              <a:t> </a:t>
            </a:r>
            <a:r>
              <a:rPr lang="en-US" i="1" dirty="0" smtClean="0"/>
              <a:t>s ←</a:t>
            </a:r>
            <a:r>
              <a:rPr lang="en-US" dirty="0" smtClean="0"/>
              <a:t> 0 </a:t>
            </a:r>
            <a:r>
              <a:rPr lang="en-US" b="1" dirty="0" smtClean="0"/>
              <a:t>to</a:t>
            </a:r>
            <a:r>
              <a:rPr lang="en-US" dirty="0" smtClean="0"/>
              <a:t> n — m </a:t>
            </a:r>
            <a:r>
              <a:rPr lang="en-US" b="1" dirty="0" smtClean="0"/>
              <a:t>	do</a:t>
            </a:r>
          </a:p>
          <a:p>
            <a:pPr lvl="0">
              <a:buNone/>
            </a:pPr>
            <a:r>
              <a:rPr lang="en-US" b="1" dirty="0" smtClean="0"/>
              <a:t>	 if</a:t>
            </a:r>
            <a:r>
              <a:rPr lang="en-US" dirty="0" smtClean="0"/>
              <a:t> P[1.. m] = T[s + 1.. </a:t>
            </a:r>
            <a:r>
              <a:rPr lang="en-US" i="1" dirty="0" smtClean="0"/>
              <a:t>s</a:t>
            </a:r>
            <a:r>
              <a:rPr lang="en-US" dirty="0" smtClean="0"/>
              <a:t> + </a:t>
            </a:r>
            <a:r>
              <a:rPr lang="en-US" i="1" dirty="0" smtClean="0"/>
              <a:t>m]</a:t>
            </a:r>
            <a:endParaRPr lang="ru-RU" dirty="0" smtClean="0"/>
          </a:p>
          <a:p>
            <a:pPr lvl="0">
              <a:buNone/>
            </a:pPr>
            <a:r>
              <a:rPr lang="en-US" b="1" dirty="0" smtClean="0"/>
              <a:t>		then</a:t>
            </a:r>
            <a:r>
              <a:rPr lang="en-US" dirty="0" smtClean="0"/>
              <a:t> print </a:t>
            </a:r>
            <a:r>
              <a:rPr lang="ru-RU" dirty="0" smtClean="0"/>
              <a:t>“Образец обнаружен при сдвиге” </a:t>
            </a:r>
            <a:r>
              <a:rPr lang="en-US" i="1" dirty="0" smtClean="0"/>
              <a:t>s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Длительность работы алгоритма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Несмотря на то, что в некоторых случаях можно определить точное время работы алгоритма, обычно не стоит выполнять оценку с большой точностью. Для достаточно больших входных данных постоянные множители и слагаемые низшего порядка, фигурирующие в выражении для точного времени работы алгоритма, подавляются эффектами, вызванными увеличением размера ввода.</a:t>
            </a:r>
          </a:p>
          <a:p>
            <a:r>
              <a:rPr lang="ru-RU" dirty="0" smtClean="0"/>
              <a:t>Рассматривая входные данные достаточно больших размеров для оценки только такой величины, как порядок роста времени работы алгоритма, мы тем самым изучаем </a:t>
            </a:r>
            <a:r>
              <a:rPr lang="ru-RU" i="1" dirty="0" smtClean="0"/>
              <a:t>асимптотическую</a:t>
            </a:r>
            <a:r>
              <a:rPr lang="ru-RU" dirty="0" smtClean="0"/>
              <a:t> эффективность алгоритмов. Это означает, что нас интересует только то, как время работы алгоритма растет с увеличением размера входных данных </a:t>
            </a:r>
            <a:r>
              <a:rPr lang="ru-RU" i="1" dirty="0" smtClean="0"/>
              <a:t>в пределе</a:t>
            </a:r>
            <a:r>
              <a:rPr lang="ru-RU" dirty="0" smtClean="0"/>
              <a:t>, когда этот размер увеличивается до бесконечности.</a:t>
            </a:r>
          </a:p>
          <a:p>
            <a:r>
              <a:rPr lang="ru-RU" dirty="0" smtClean="0"/>
              <a:t> Обычно алгоритм, более эффективный в асимптотическом смысле, будет более производительным для всех входных данных, за исключением очень маленьких.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77072"/>
            <a:ext cx="8892480" cy="248113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Простейшую процедуру поиска подстрок можно интерпретировать графически как скольжение “шаблона” с образцом по тексту, в процессе которого отмечается, для каких сдвигов все символы шаблона равны соответствующим символам текста.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20</a:t>
            </a:fld>
            <a:endParaRPr lang="ru-RU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 l="9323" t="39200" r="40062" b="34070"/>
          <a:stretch>
            <a:fillRect/>
          </a:stretch>
        </p:blipFill>
        <p:spPr bwMode="auto">
          <a:xfrm>
            <a:off x="0" y="0"/>
            <a:ext cx="698477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 l="45849" t="39515" r="3581" b="34654"/>
          <a:stretch>
            <a:fillRect/>
          </a:stretch>
        </p:blipFill>
        <p:spPr bwMode="auto">
          <a:xfrm>
            <a:off x="1403648" y="1988840"/>
            <a:ext cx="748883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Простейший алгоритм поиска подстрок оказывается неэффективным, поскольку информация о тексте, полученная для одного значения </a:t>
            </a:r>
            <a:r>
              <a:rPr lang="en-US" i="1" dirty="0" smtClean="0"/>
              <a:t>s</a:t>
            </a:r>
            <a:r>
              <a:rPr lang="ru-RU" i="1" dirty="0" smtClean="0"/>
              <a:t>,</a:t>
            </a:r>
            <a:r>
              <a:rPr lang="ru-RU" dirty="0" smtClean="0"/>
              <a:t> полностью игнорируется при рассмотрении других значений </a:t>
            </a:r>
            <a:r>
              <a:rPr lang="en-US" i="1" dirty="0" smtClean="0"/>
              <a:t>s</a:t>
            </a:r>
            <a:r>
              <a:rPr lang="ru-RU" i="1" dirty="0" smtClean="0"/>
              <a:t>.</a:t>
            </a:r>
            <a:endParaRPr lang="en-US" i="1" dirty="0" smtClean="0"/>
          </a:p>
          <a:p>
            <a:r>
              <a:rPr lang="ru-RU" dirty="0" smtClean="0"/>
              <a:t> Однако эта информация может стать очень полезной.</a:t>
            </a:r>
            <a:r>
              <a:rPr lang="en-US" dirty="0" smtClean="0"/>
              <a:t> </a:t>
            </a:r>
            <a:r>
              <a:rPr lang="ru-RU" dirty="0" smtClean="0"/>
              <a:t> Например, если образец имеет вид </a:t>
            </a:r>
            <a:r>
              <a:rPr lang="ru-RU" i="1" dirty="0" smtClean="0"/>
              <a:t>Р</a:t>
            </a:r>
            <a:r>
              <a:rPr lang="ru-RU" dirty="0" smtClean="0"/>
              <a:t> = = </a:t>
            </a:r>
            <a:r>
              <a:rPr lang="en-US" i="1" dirty="0" err="1" smtClean="0"/>
              <a:t>aaab</a:t>
            </a:r>
            <a:r>
              <a:rPr lang="ru-RU" i="1" dirty="0" smtClean="0"/>
              <a:t>,</a:t>
            </a:r>
            <a:r>
              <a:rPr lang="ru-RU" dirty="0" smtClean="0"/>
              <a:t> а значение одного из допустимых сдвигов равно нулю, то ни один из сдвигов, равных 1, 2 или 3, не могут быть допустимыми, поскольку </a:t>
            </a:r>
            <a:r>
              <a:rPr lang="ru-RU" i="1" dirty="0" smtClean="0"/>
              <a:t>Т[</a:t>
            </a:r>
            <a:r>
              <a:rPr lang="ru-RU" dirty="0" smtClean="0"/>
              <a:t>4] = </a:t>
            </a:r>
            <a:r>
              <a:rPr lang="en-US" i="1" dirty="0" smtClean="0"/>
              <a:t>b</a:t>
            </a:r>
            <a:r>
              <a:rPr lang="ru-RU" i="1" dirty="0" smtClean="0"/>
              <a:t>.</a:t>
            </a:r>
            <a:endParaRPr lang="en-US" i="1" dirty="0" smtClean="0"/>
          </a:p>
          <a:p>
            <a:r>
              <a:rPr lang="ru-RU" i="1" dirty="0" smtClean="0"/>
              <a:t> </a:t>
            </a:r>
            <a:r>
              <a:rPr lang="ru-RU" dirty="0" smtClean="0"/>
              <a:t>В последующих слайдах исследуется несколько способов эффективного использования информации такого рода.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Рабина-Карпа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518457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Рабин (</a:t>
            </a:r>
            <a:r>
              <a:rPr lang="en-US" dirty="0" smtClean="0"/>
              <a:t>Rabin</a:t>
            </a:r>
            <a:r>
              <a:rPr lang="ru-RU" dirty="0" smtClean="0"/>
              <a:t>) и Карп (</a:t>
            </a:r>
            <a:r>
              <a:rPr lang="en-US" dirty="0" smtClean="0"/>
              <a:t>Karp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r>
              <a:rPr lang="ru-RU" dirty="0" smtClean="0"/>
              <a:t>в 1987г. предложили алгоритм поиска подстрок, показывающий на практике хорошую производительность, а также допускающий обобщения на другие родственные задачи, такие как задача о сопоставлении двумерного образца.</a:t>
            </a:r>
          </a:p>
          <a:p>
            <a:r>
              <a:rPr lang="ru-RU" dirty="0" smtClean="0"/>
              <a:t> В алгоритме Рабина-Карпа время </a:t>
            </a:r>
            <a:r>
              <a:rPr lang="ru-RU" dirty="0" err="1" smtClean="0"/>
              <a:t>θ </a:t>
            </a:r>
            <a:r>
              <a:rPr lang="ru-RU" dirty="0" smtClean="0"/>
              <a:t>(</a:t>
            </a:r>
            <a:r>
              <a:rPr lang="en-US" dirty="0" smtClean="0"/>
              <a:t>m</a:t>
            </a:r>
            <a:r>
              <a:rPr lang="ru-RU" dirty="0" smtClean="0"/>
              <a:t>) затрачивается на предварительную обработку, а время его работы в наихудшем случае равно </a:t>
            </a:r>
            <a:r>
              <a:rPr lang="ru-RU" dirty="0" err="1" smtClean="0"/>
              <a:t>θ</a:t>
            </a:r>
            <a:r>
              <a:rPr lang="ru-RU" dirty="0" smtClean="0"/>
              <a:t>((</a:t>
            </a:r>
            <a:r>
              <a:rPr lang="en-US" dirty="0" smtClean="0"/>
              <a:t>n</a:t>
            </a:r>
            <a:r>
              <a:rPr lang="ru-RU" dirty="0" smtClean="0"/>
              <a:t> — </a:t>
            </a:r>
            <a:r>
              <a:rPr lang="en-US" dirty="0" smtClean="0"/>
              <a:t>m</a:t>
            </a:r>
            <a:r>
              <a:rPr lang="ru-RU" dirty="0" smtClean="0"/>
              <a:t> + 1)</a:t>
            </a:r>
            <a:r>
              <a:rPr lang="en-US" dirty="0" smtClean="0"/>
              <a:t>m</a:t>
            </a:r>
            <a:r>
              <a:rPr lang="ru-RU" dirty="0" smtClean="0"/>
              <a:t>). </a:t>
            </a:r>
          </a:p>
          <a:p>
            <a:r>
              <a:rPr lang="ru-RU" dirty="0" smtClean="0"/>
              <a:t>Однако с учетом определенных предположений удается показать, что среднее время работы этого алгоритма оказывается существенно лучше.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23</a:t>
            </a:fld>
            <a:endParaRPr lang="ru-RU"/>
          </a:p>
        </p:txBody>
      </p:sp>
      <p:pic>
        <p:nvPicPr>
          <p:cNvPr id="32770" name="Picture 2" descr="http://www.rsdn.ru/article/submit/HowToFindAMillion-Pics/RabinKarp_initializ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428604"/>
            <a:ext cx="6305550" cy="5400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507288" cy="633670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этом алгоритме используются обозначения из элементарной теории чисел, такие как эквивалентность двух чисел по модулю третьего числа. </a:t>
            </a:r>
          </a:p>
          <a:p>
            <a:r>
              <a:rPr lang="ru-RU" dirty="0" smtClean="0"/>
              <a:t>Для простоты предположим, что Σ = {0,1,..., 9}, т.е. каждый символ — это десятичная цифра. (В общем случае можно предположить, что каждый символ — это цифра в системе счисления с основанием </a:t>
            </a:r>
            <a:r>
              <a:rPr lang="en-US" i="1" dirty="0" smtClean="0"/>
              <a:t>d</a:t>
            </a:r>
            <a:r>
              <a:rPr lang="ru-RU" dirty="0" smtClean="0"/>
              <a:t>, где </a:t>
            </a:r>
            <a:r>
              <a:rPr lang="en-US" i="1" dirty="0" smtClean="0"/>
              <a:t>d</a:t>
            </a:r>
            <a:r>
              <a:rPr lang="en-US" dirty="0" smtClean="0"/>
              <a:t> </a:t>
            </a:r>
            <a:r>
              <a:rPr lang="ru-RU" dirty="0" smtClean="0"/>
              <a:t>= |Σ|.) </a:t>
            </a:r>
          </a:p>
          <a:p>
            <a:r>
              <a:rPr lang="ru-RU" dirty="0" smtClean="0"/>
              <a:t>После этого строку из </a:t>
            </a:r>
            <a:r>
              <a:rPr lang="en-US" dirty="0" smtClean="0"/>
              <a:t>k</a:t>
            </a:r>
            <a:r>
              <a:rPr lang="ru-RU" dirty="0" smtClean="0"/>
              <a:t> последовательных символов можно рассматривать как число длиной </a:t>
            </a:r>
            <a:r>
              <a:rPr lang="ru-RU" i="1" dirty="0" smtClean="0"/>
              <a:t>к. </a:t>
            </a:r>
            <a:r>
              <a:rPr lang="ru-RU" dirty="0" smtClean="0"/>
              <a:t>Таким образом, символьная строка 31415 соответствует числу 31415. </a:t>
            </a:r>
          </a:p>
          <a:p>
            <a:r>
              <a:rPr lang="ru-RU" dirty="0" smtClean="0"/>
              <a:t>При такой двойной интерпретации входных символов и как графических знаков, и как десятичных чисел, в этом разделе удобнее подразумевать под ними цифры, входящие в стандартный текстовый шрифт.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26469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Для заданного образца </a:t>
            </a:r>
            <a:r>
              <a:rPr lang="ru-RU" i="1" dirty="0" smtClean="0"/>
              <a:t>Р</a:t>
            </a:r>
            <a:r>
              <a:rPr lang="ru-RU" dirty="0" smtClean="0"/>
              <a:t> [1..</a:t>
            </a:r>
            <a:r>
              <a:rPr lang="en-US" dirty="0" smtClean="0"/>
              <a:t>m</a:t>
            </a:r>
            <a:r>
              <a:rPr lang="ru-RU" dirty="0" smtClean="0"/>
              <a:t>] обозначим через </a:t>
            </a:r>
            <a:r>
              <a:rPr lang="ru-RU" i="1" dirty="0" err="1" smtClean="0"/>
              <a:t>р</a:t>
            </a:r>
            <a:r>
              <a:rPr lang="ru-RU" dirty="0" smtClean="0"/>
              <a:t> соответствующее ему десятичное значение. Аналогично, для заданного текста </a:t>
            </a:r>
            <a:r>
              <a:rPr lang="ru-RU" i="1" dirty="0" smtClean="0"/>
              <a:t>Т</a:t>
            </a:r>
            <a:r>
              <a:rPr lang="ru-RU" dirty="0" smtClean="0"/>
              <a:t> [1..</a:t>
            </a:r>
            <a:r>
              <a:rPr lang="en-US" dirty="0" smtClean="0"/>
              <a:t>n</a:t>
            </a:r>
            <a:r>
              <a:rPr lang="ru-RU" dirty="0" smtClean="0"/>
              <a:t>] обозначим через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s</a:t>
            </a:r>
            <a:r>
              <a:rPr lang="en-US" i="1" dirty="0" smtClean="0"/>
              <a:t> </a:t>
            </a:r>
            <a:r>
              <a:rPr lang="ru-RU" dirty="0" smtClean="0"/>
              <a:t>десятичное значение подстроки Т [</a:t>
            </a:r>
            <a:r>
              <a:rPr lang="en-US" dirty="0" smtClean="0"/>
              <a:t>s </a:t>
            </a:r>
            <a:r>
              <a:rPr lang="ru-RU" dirty="0" smtClean="0"/>
              <a:t>+ </a:t>
            </a:r>
            <a:r>
              <a:rPr lang="en-US" dirty="0" smtClean="0"/>
              <a:t>1</a:t>
            </a:r>
            <a:r>
              <a:rPr lang="ru-RU" dirty="0" smtClean="0"/>
              <a:t>..</a:t>
            </a:r>
            <a:r>
              <a:rPr lang="en-US" dirty="0" smtClean="0"/>
              <a:t>s </a:t>
            </a:r>
            <a:r>
              <a:rPr lang="ru-RU" dirty="0" smtClean="0"/>
              <a:t>+ </a:t>
            </a:r>
            <a:r>
              <a:rPr lang="en-US" dirty="0" smtClean="0"/>
              <a:t>m</a:t>
            </a:r>
            <a:r>
              <a:rPr lang="ru-RU" dirty="0" smtClean="0"/>
              <a:t>] длиной </a:t>
            </a:r>
            <a:r>
              <a:rPr lang="en-US" dirty="0" smtClean="0"/>
              <a:t>m</a:t>
            </a:r>
            <a:r>
              <a:rPr lang="ru-RU" dirty="0" smtClean="0"/>
              <a:t> при </a:t>
            </a:r>
            <a:r>
              <a:rPr lang="en-US" dirty="0" smtClean="0"/>
              <a:t>s </a:t>
            </a:r>
            <a:r>
              <a:rPr lang="ru-RU" dirty="0" smtClean="0"/>
              <a:t>= 0,1,..., </a:t>
            </a:r>
            <a:r>
              <a:rPr lang="en-US" dirty="0" smtClean="0"/>
              <a:t>n</a:t>
            </a:r>
            <a:r>
              <a:rPr lang="ru-RU" dirty="0" smtClean="0"/>
              <a:t> - </a:t>
            </a:r>
            <a:r>
              <a:rPr lang="en-US" dirty="0" smtClean="0"/>
              <a:t>m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Очевидно, что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s</a:t>
            </a:r>
            <a:r>
              <a:rPr lang="en-US" dirty="0" smtClean="0"/>
              <a:t> </a:t>
            </a:r>
            <a:r>
              <a:rPr lang="ru-RU" dirty="0" smtClean="0"/>
              <a:t>= </a:t>
            </a:r>
            <a:r>
              <a:rPr lang="ru-RU" i="1" dirty="0" err="1" smtClean="0"/>
              <a:t>р</a:t>
            </a:r>
            <a:r>
              <a:rPr lang="ru-RU" dirty="0" smtClean="0"/>
              <a:t> тогда и только тогда, когда </a:t>
            </a:r>
            <a:r>
              <a:rPr lang="ru-RU" i="1" dirty="0" smtClean="0"/>
              <a:t>Т [</a:t>
            </a:r>
            <a:r>
              <a:rPr lang="en-US" i="1" dirty="0" smtClean="0"/>
              <a:t>s </a:t>
            </a:r>
            <a:r>
              <a:rPr lang="ru-RU" i="1" dirty="0" smtClean="0"/>
              <a:t>+</a:t>
            </a:r>
            <a:r>
              <a:rPr lang="ru-RU" dirty="0" smtClean="0"/>
              <a:t> </a:t>
            </a:r>
            <a:r>
              <a:rPr lang="en-US" dirty="0" smtClean="0"/>
              <a:t>1</a:t>
            </a:r>
            <a:r>
              <a:rPr lang="ru-RU" dirty="0" smtClean="0"/>
              <a:t>..</a:t>
            </a:r>
            <a:r>
              <a:rPr lang="en-US" dirty="0" smtClean="0"/>
              <a:t>s </a:t>
            </a:r>
            <a:r>
              <a:rPr lang="ru-RU" dirty="0" smtClean="0"/>
              <a:t>+ </a:t>
            </a:r>
            <a:r>
              <a:rPr lang="en-US" dirty="0" smtClean="0"/>
              <a:t>m</a:t>
            </a:r>
            <a:r>
              <a:rPr lang="ru-RU" dirty="0" smtClean="0"/>
              <a:t>] = </a:t>
            </a:r>
            <a:r>
              <a:rPr lang="ru-RU" i="1" dirty="0" smtClean="0"/>
              <a:t>Р</a:t>
            </a:r>
            <a:r>
              <a:rPr lang="ru-RU" dirty="0" smtClean="0"/>
              <a:t> [1 ..</a:t>
            </a:r>
            <a:r>
              <a:rPr lang="en-US" dirty="0" smtClean="0"/>
              <a:t>m</a:t>
            </a:r>
            <a:r>
              <a:rPr lang="ru-RU" dirty="0" smtClean="0"/>
              <a:t>]; таким образом, </a:t>
            </a:r>
            <a:r>
              <a:rPr lang="en-US" i="1" dirty="0" smtClean="0"/>
              <a:t>s </a:t>
            </a:r>
            <a:r>
              <a:rPr lang="ru-RU" i="1" dirty="0" smtClean="0"/>
              <a:t>—</a:t>
            </a:r>
            <a:r>
              <a:rPr lang="ru-RU" dirty="0" smtClean="0"/>
              <a:t> допустимый сдвиг тогда и только тогда, когда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s</a:t>
            </a:r>
            <a:r>
              <a:rPr lang="en-US" dirty="0" smtClean="0"/>
              <a:t> </a:t>
            </a:r>
            <a:r>
              <a:rPr lang="ru-RU" dirty="0" smtClean="0"/>
              <a:t>= </a:t>
            </a:r>
            <a:r>
              <a:rPr lang="ru-RU" i="1" dirty="0" smtClean="0"/>
              <a:t>р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 Если бы значение </a:t>
            </a:r>
            <a:r>
              <a:rPr lang="ru-RU" i="1" dirty="0" err="1" smtClean="0"/>
              <a:t>р</a:t>
            </a:r>
            <a:r>
              <a:rPr lang="ru-RU" dirty="0" smtClean="0"/>
              <a:t> можно было вычислить за время </a:t>
            </a:r>
            <a:r>
              <a:rPr lang="ru-RU" dirty="0" err="1" smtClean="0"/>
              <a:t>θ</a:t>
            </a:r>
            <a:r>
              <a:rPr lang="ru-RU" dirty="0" smtClean="0"/>
              <a:t>(</a:t>
            </a:r>
            <a:r>
              <a:rPr lang="en-US" dirty="0" smtClean="0"/>
              <a:t>m</a:t>
            </a:r>
            <a:r>
              <a:rPr lang="ru-RU" dirty="0" smtClean="0"/>
              <a:t>), а все значения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s</a:t>
            </a:r>
            <a:r>
              <a:rPr lang="en-US" i="1" dirty="0" smtClean="0"/>
              <a:t> </a:t>
            </a:r>
            <a:r>
              <a:rPr lang="ru-RU" i="1" dirty="0" smtClean="0"/>
              <a:t>—</a:t>
            </a:r>
            <a:r>
              <a:rPr lang="ru-RU" dirty="0" smtClean="0"/>
              <a:t> за суммарное время </a:t>
            </a:r>
            <a:r>
              <a:rPr lang="ru-RU" dirty="0" err="1" smtClean="0"/>
              <a:t>θ </a:t>
            </a:r>
            <a:r>
              <a:rPr lang="ru-RU" dirty="0" smtClean="0"/>
              <a:t>(</a:t>
            </a:r>
            <a:r>
              <a:rPr lang="en-US" dirty="0" smtClean="0"/>
              <a:t>n</a:t>
            </a:r>
            <a:r>
              <a:rPr lang="ru-RU" dirty="0" smtClean="0"/>
              <a:t> — </a:t>
            </a:r>
            <a:r>
              <a:rPr lang="en-US" dirty="0" smtClean="0"/>
              <a:t>m</a:t>
            </a:r>
            <a:r>
              <a:rPr lang="ru-RU" dirty="0" smtClean="0"/>
              <a:t> + 1), то значения всех допустимых сдвигов можно было бы определить за время </a:t>
            </a:r>
            <a:r>
              <a:rPr lang="ru-RU" dirty="0" err="1" smtClean="0"/>
              <a:t>θ </a:t>
            </a:r>
            <a:r>
              <a:rPr lang="ru-RU" dirty="0" smtClean="0"/>
              <a:t>(</a:t>
            </a:r>
            <a:r>
              <a:rPr lang="en-US" dirty="0" smtClean="0"/>
              <a:t>m</a:t>
            </a:r>
            <a:r>
              <a:rPr lang="ru-RU" dirty="0" smtClean="0"/>
              <a:t>) + </a:t>
            </a:r>
            <a:r>
              <a:rPr lang="ru-RU" dirty="0" err="1" smtClean="0"/>
              <a:t>θ </a:t>
            </a:r>
            <a:r>
              <a:rPr lang="ru-RU" dirty="0" smtClean="0"/>
              <a:t>(</a:t>
            </a:r>
            <a:r>
              <a:rPr lang="en-US" dirty="0" smtClean="0"/>
              <a:t>n</a:t>
            </a:r>
            <a:r>
              <a:rPr lang="ru-RU" dirty="0" smtClean="0"/>
              <a:t> — </a:t>
            </a:r>
            <a:r>
              <a:rPr lang="en-US" dirty="0" smtClean="0"/>
              <a:t>m</a:t>
            </a:r>
            <a:r>
              <a:rPr lang="ru-RU" dirty="0" smtClean="0"/>
              <a:t> + 1) = </a:t>
            </a:r>
            <a:r>
              <a:rPr lang="ru-RU" dirty="0" err="1" smtClean="0"/>
              <a:t>θ </a:t>
            </a:r>
            <a:r>
              <a:rPr lang="ru-RU" dirty="0" smtClean="0"/>
              <a:t>(</a:t>
            </a:r>
            <a:r>
              <a:rPr lang="en-US" dirty="0" smtClean="0"/>
              <a:t>n</a:t>
            </a:r>
            <a:r>
              <a:rPr lang="ru-RU" dirty="0" smtClean="0"/>
              <a:t>) путем сравнения значения </a:t>
            </a:r>
            <a:r>
              <a:rPr lang="ru-RU" i="1" dirty="0" err="1" smtClean="0"/>
              <a:t>р</a:t>
            </a:r>
            <a:r>
              <a:rPr lang="ru-RU" dirty="0" smtClean="0"/>
              <a:t> с каждым из значений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s</a:t>
            </a:r>
            <a:r>
              <a:rPr lang="ru-RU" i="1" dirty="0" smtClean="0"/>
              <a:t>.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ru-RU" dirty="0" smtClean="0"/>
              <a:t>(Пока что мы не станем беспокоиться по поводу того, что величины </a:t>
            </a:r>
            <a:r>
              <a:rPr lang="ru-RU" i="1" dirty="0" err="1" smtClean="0"/>
              <a:t>р</a:t>
            </a:r>
            <a:r>
              <a:rPr lang="ru-RU" dirty="0" smtClean="0"/>
              <a:t> и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s</a:t>
            </a:r>
            <a:r>
              <a:rPr lang="en-US" dirty="0" smtClean="0"/>
              <a:t> </a:t>
            </a:r>
            <a:r>
              <a:rPr lang="ru-RU" dirty="0" smtClean="0"/>
              <a:t>могут оказаться очень большими числами.)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8964488" cy="6669360"/>
          </a:xfrm>
        </p:spPr>
        <p:txBody>
          <a:bodyPr>
            <a:normAutofit fontScale="77500" lnSpcReduction="20000"/>
          </a:bodyPr>
          <a:lstStyle/>
          <a:p>
            <a:r>
              <a:rPr lang="ru-RU" sz="3400" dirty="0" smtClean="0"/>
              <a:t>Величину </a:t>
            </a:r>
            <a:r>
              <a:rPr lang="ru-RU" sz="3400" i="1" dirty="0" err="1" smtClean="0"/>
              <a:t>р</a:t>
            </a:r>
            <a:r>
              <a:rPr lang="ru-RU" sz="3400" dirty="0" smtClean="0"/>
              <a:t> можно вычислить как:</a:t>
            </a:r>
          </a:p>
          <a:p>
            <a:endParaRPr lang="ru-RU" sz="3400" dirty="0" smtClean="0"/>
          </a:p>
          <a:p>
            <a:pPr>
              <a:buNone/>
            </a:pPr>
            <a:r>
              <a:rPr lang="ru-RU" sz="3400" i="1" dirty="0" err="1" smtClean="0"/>
              <a:t>р</a:t>
            </a:r>
            <a:r>
              <a:rPr lang="ru-RU" sz="3400" i="1" dirty="0" smtClean="0"/>
              <a:t> = Р [т]</a:t>
            </a:r>
            <a:r>
              <a:rPr lang="ru-RU" sz="3400" dirty="0" smtClean="0"/>
              <a:t> + 10 </a:t>
            </a:r>
            <a:r>
              <a:rPr lang="ru-RU" sz="3400" i="1" dirty="0" smtClean="0"/>
              <a:t>(Р</a:t>
            </a:r>
            <a:r>
              <a:rPr lang="ru-RU" sz="3400" dirty="0" smtClean="0"/>
              <a:t> [</a:t>
            </a:r>
            <a:r>
              <a:rPr lang="en-US" sz="3400" dirty="0" smtClean="0"/>
              <a:t>m</a:t>
            </a:r>
            <a:r>
              <a:rPr lang="ru-RU" sz="3400" dirty="0" smtClean="0"/>
              <a:t> - 1] + 10 </a:t>
            </a:r>
            <a:r>
              <a:rPr lang="ru-RU" sz="3400" i="1" dirty="0" smtClean="0"/>
              <a:t>(Р</a:t>
            </a:r>
            <a:r>
              <a:rPr lang="ru-RU" sz="3400" dirty="0" smtClean="0"/>
              <a:t> [</a:t>
            </a:r>
            <a:r>
              <a:rPr lang="en-US" sz="3400" dirty="0" smtClean="0"/>
              <a:t>m</a:t>
            </a:r>
            <a:r>
              <a:rPr lang="ru-RU" sz="3400" dirty="0" smtClean="0"/>
              <a:t> - 2] + </a:t>
            </a:r>
            <a:r>
              <a:rPr lang="en-US" sz="3400" dirty="0" smtClean="0"/>
              <a:t>…</a:t>
            </a:r>
            <a:r>
              <a:rPr lang="ru-RU" sz="3400" dirty="0" smtClean="0"/>
              <a:t>+ 10 </a:t>
            </a:r>
            <a:r>
              <a:rPr lang="ru-RU" sz="3400" i="1" dirty="0" smtClean="0"/>
              <a:t>(Р</a:t>
            </a:r>
            <a:r>
              <a:rPr lang="ru-RU" sz="3400" dirty="0" smtClean="0"/>
              <a:t> [2] + </a:t>
            </a:r>
            <a:r>
              <a:rPr lang="ru-RU" sz="3400" i="1" dirty="0" smtClean="0"/>
              <a:t>10Р</a:t>
            </a:r>
            <a:r>
              <a:rPr lang="ru-RU" sz="3400" dirty="0" smtClean="0"/>
              <a:t> [1]) </a:t>
            </a:r>
            <a:r>
              <a:rPr lang="en-US" sz="3400" dirty="0" smtClean="0"/>
              <a:t>…</a:t>
            </a:r>
            <a:r>
              <a:rPr lang="ru-RU" sz="3400" dirty="0" smtClean="0"/>
              <a:t>)).</a:t>
            </a:r>
            <a:endParaRPr lang="en-US" sz="3400" dirty="0" smtClean="0"/>
          </a:p>
          <a:p>
            <a:endParaRPr lang="en-US" sz="3400" dirty="0" smtClean="0"/>
          </a:p>
          <a:p>
            <a:r>
              <a:rPr lang="ru-RU" sz="3400" dirty="0" smtClean="0"/>
              <a:t>Значение </a:t>
            </a:r>
            <a:r>
              <a:rPr lang="en-US" sz="3400" i="1" dirty="0" smtClean="0"/>
              <a:t>t</a:t>
            </a:r>
            <a:r>
              <a:rPr lang="en-US" sz="3400" i="1" baseline="-25000" dirty="0" smtClean="0"/>
              <a:t>o</a:t>
            </a:r>
            <a:r>
              <a:rPr lang="en-US" sz="3400" dirty="0" smtClean="0"/>
              <a:t> </a:t>
            </a:r>
            <a:r>
              <a:rPr lang="ru-RU" sz="3400" dirty="0" smtClean="0"/>
              <a:t>можно вычислить из массива Т[1..</a:t>
            </a:r>
            <a:r>
              <a:rPr lang="en-US" sz="3400" dirty="0" smtClean="0"/>
              <a:t>m</a:t>
            </a:r>
            <a:r>
              <a:rPr lang="ru-RU" sz="3400" dirty="0" smtClean="0"/>
              <a:t>] за время </a:t>
            </a:r>
            <a:r>
              <a:rPr lang="ru-RU" sz="3400" dirty="0" err="1" smtClean="0"/>
              <a:t>θ</a:t>
            </a:r>
            <a:r>
              <a:rPr lang="ru-RU" sz="3400" dirty="0" smtClean="0"/>
              <a:t>(</a:t>
            </a:r>
            <a:r>
              <a:rPr lang="en-US" sz="3400" dirty="0" smtClean="0"/>
              <a:t>m</a:t>
            </a:r>
            <a:r>
              <a:rPr lang="ru-RU" sz="3400" dirty="0" smtClean="0"/>
              <a:t>) аналогичным способом. Чтобы вычислить остальные значения </a:t>
            </a:r>
            <a:r>
              <a:rPr lang="en-US" sz="3400" i="1" dirty="0" smtClean="0"/>
              <a:t>t</a:t>
            </a:r>
            <a:r>
              <a:rPr lang="ru-RU" sz="3400" i="1" baseline="-25000" dirty="0" smtClean="0"/>
              <a:t>1</a:t>
            </a:r>
            <a:r>
              <a:rPr lang="ru-RU" sz="3400" dirty="0" smtClean="0"/>
              <a:t>,  </a:t>
            </a:r>
            <a:r>
              <a:rPr lang="en-US" sz="3400" i="1" dirty="0" smtClean="0"/>
              <a:t>t</a:t>
            </a:r>
            <a:r>
              <a:rPr lang="ru-RU" sz="3400" i="1" baseline="-25000" dirty="0" smtClean="0"/>
              <a:t>2</a:t>
            </a:r>
            <a:r>
              <a:rPr lang="ru-RU" sz="3400" dirty="0" smtClean="0"/>
              <a:t> </a:t>
            </a:r>
            <a:r>
              <a:rPr lang="en-US" sz="3400" dirty="0" smtClean="0"/>
              <a:t>,…</a:t>
            </a:r>
            <a:r>
              <a:rPr lang="ru-RU" sz="3400" i="1" dirty="0" smtClean="0"/>
              <a:t>, </a:t>
            </a:r>
            <a:r>
              <a:rPr lang="en-US" sz="3400" i="1" dirty="0" err="1" smtClean="0"/>
              <a:t>t</a:t>
            </a:r>
            <a:r>
              <a:rPr lang="en-US" sz="3400" i="1" baseline="-25000" dirty="0" err="1" smtClean="0"/>
              <a:t>n</a:t>
            </a:r>
            <a:r>
              <a:rPr lang="ru-RU" sz="3400" i="1" dirty="0" smtClean="0"/>
              <a:t>-</a:t>
            </a:r>
            <a:r>
              <a:rPr lang="en-US" sz="3400" i="1" dirty="0" smtClean="0"/>
              <a:t>m</a:t>
            </a:r>
            <a:r>
              <a:rPr lang="en-US" sz="3400" dirty="0" smtClean="0"/>
              <a:t> </a:t>
            </a:r>
            <a:r>
              <a:rPr lang="ru-RU" sz="3400" dirty="0" smtClean="0"/>
              <a:t>за время</a:t>
            </a:r>
            <a:r>
              <a:rPr lang="en-US" sz="3400" dirty="0" smtClean="0"/>
              <a:t> θ</a:t>
            </a:r>
            <a:r>
              <a:rPr lang="ru-RU" sz="3400" dirty="0" smtClean="0"/>
              <a:t>(</a:t>
            </a:r>
            <a:r>
              <a:rPr lang="en-US" sz="3400" dirty="0" smtClean="0"/>
              <a:t>n</a:t>
            </a:r>
            <a:r>
              <a:rPr lang="ru-RU" sz="3400" dirty="0" smtClean="0"/>
              <a:t> — </a:t>
            </a:r>
            <a:r>
              <a:rPr lang="en-US" sz="3400" dirty="0" smtClean="0"/>
              <a:t>m</a:t>
            </a:r>
            <a:r>
              <a:rPr lang="ru-RU" sz="3400" dirty="0" smtClean="0"/>
              <a:t>), достаточно заметить, что величину </a:t>
            </a:r>
            <a:r>
              <a:rPr lang="en-US" sz="3400" i="1" dirty="0" err="1" smtClean="0"/>
              <a:t>t</a:t>
            </a:r>
            <a:r>
              <a:rPr lang="en-US" sz="3400" i="1" baseline="-25000" dirty="0" err="1" smtClean="0"/>
              <a:t>s</a:t>
            </a:r>
            <a:r>
              <a:rPr lang="ru-RU" sz="3400" i="1" baseline="-25000" dirty="0" smtClean="0"/>
              <a:t>+1</a:t>
            </a:r>
            <a:r>
              <a:rPr lang="ru-RU" sz="3400" dirty="0" smtClean="0"/>
              <a:t> можно вычислить из величины </a:t>
            </a:r>
            <a:r>
              <a:rPr lang="en-US" sz="3400" i="1" dirty="0" err="1" smtClean="0"/>
              <a:t>t</a:t>
            </a:r>
            <a:r>
              <a:rPr lang="en-US" sz="3400" i="1" baseline="-25000" dirty="0" err="1" smtClean="0"/>
              <a:t>s</a:t>
            </a:r>
            <a:r>
              <a:rPr lang="en-US" sz="3400" dirty="0" smtClean="0"/>
              <a:t> </a:t>
            </a:r>
            <a:r>
              <a:rPr lang="ru-RU" sz="3400" dirty="0" smtClean="0"/>
              <a:t>за фиксированное время, так как</a:t>
            </a:r>
            <a:endParaRPr lang="en-US" sz="3400" dirty="0" smtClean="0"/>
          </a:p>
          <a:p>
            <a:endParaRPr lang="ru-RU" sz="3400" dirty="0" smtClean="0"/>
          </a:p>
          <a:p>
            <a:pPr algn="ctr">
              <a:buNone/>
            </a:pPr>
            <a:r>
              <a:rPr lang="en-US" sz="3400" i="1" dirty="0" smtClean="0"/>
              <a:t>t</a:t>
            </a:r>
            <a:r>
              <a:rPr lang="en-US" sz="3400" i="1" baseline="-25000" dirty="0" smtClean="0"/>
              <a:t>s</a:t>
            </a:r>
            <a:r>
              <a:rPr lang="en-US" sz="3400" i="1" dirty="0" smtClean="0"/>
              <a:t>+</a:t>
            </a:r>
            <a:r>
              <a:rPr lang="en-US" sz="3400" dirty="0" smtClean="0"/>
              <a:t>1 = 10 (</a:t>
            </a:r>
            <a:r>
              <a:rPr lang="en-US" sz="3400" i="1" dirty="0" err="1" smtClean="0"/>
              <a:t>t</a:t>
            </a:r>
            <a:r>
              <a:rPr lang="en-US" sz="3400" i="1" baseline="-25000" dirty="0" err="1" smtClean="0"/>
              <a:t>s</a:t>
            </a:r>
            <a:r>
              <a:rPr lang="en-US" sz="3400" i="1" dirty="0" smtClean="0"/>
              <a:t> —</a:t>
            </a:r>
            <a:r>
              <a:rPr lang="en-US" sz="3400" dirty="0" smtClean="0"/>
              <a:t> 10</a:t>
            </a:r>
            <a:r>
              <a:rPr lang="en-US" sz="3400" baseline="30000" dirty="0" smtClean="0"/>
              <a:t>m –</a:t>
            </a:r>
            <a:r>
              <a:rPr lang="en-US" sz="3400" i="1" baseline="30000" dirty="0" smtClean="0"/>
              <a:t>l </a:t>
            </a:r>
            <a:r>
              <a:rPr lang="en-US" sz="3400" i="1" dirty="0" smtClean="0"/>
              <a:t>T</a:t>
            </a:r>
            <a:r>
              <a:rPr lang="en-US" sz="3400" dirty="0" smtClean="0"/>
              <a:t> [s + 1]) + </a:t>
            </a:r>
            <a:r>
              <a:rPr lang="en-US" sz="3400" i="1" dirty="0" smtClean="0"/>
              <a:t>T</a:t>
            </a:r>
            <a:r>
              <a:rPr lang="en-US" sz="3400" dirty="0" smtClean="0"/>
              <a:t> [s + m + 1].	(*)</a:t>
            </a:r>
          </a:p>
          <a:p>
            <a:endParaRPr lang="ru-RU" sz="3400" dirty="0" smtClean="0"/>
          </a:p>
          <a:p>
            <a:r>
              <a:rPr lang="ru-RU" sz="3400" dirty="0" smtClean="0"/>
              <a:t>Например, если </a:t>
            </a:r>
            <a:r>
              <a:rPr lang="en-US" sz="3400" dirty="0" smtClean="0"/>
              <a:t>m</a:t>
            </a:r>
            <a:r>
              <a:rPr lang="ru-RU" sz="3400" dirty="0" smtClean="0"/>
              <a:t> = 5 и </a:t>
            </a:r>
            <a:r>
              <a:rPr lang="en-US" sz="3400" i="1" dirty="0" err="1" smtClean="0"/>
              <a:t>t</a:t>
            </a:r>
            <a:r>
              <a:rPr lang="en-US" sz="3400" i="1" baseline="-25000" dirty="0" err="1" smtClean="0"/>
              <a:t>s</a:t>
            </a:r>
            <a:r>
              <a:rPr lang="en-US" sz="3400" dirty="0" smtClean="0"/>
              <a:t> </a:t>
            </a:r>
            <a:r>
              <a:rPr lang="ru-RU" sz="3400" dirty="0" smtClean="0"/>
              <a:t>= 31415, то нужно удалить цифру в старшем разряде </a:t>
            </a:r>
            <a:r>
              <a:rPr lang="ru-RU" sz="3400" i="1" dirty="0" smtClean="0"/>
              <a:t>Т</a:t>
            </a:r>
            <a:r>
              <a:rPr lang="ru-RU" sz="3400" dirty="0" smtClean="0"/>
              <a:t> [</a:t>
            </a:r>
            <a:r>
              <a:rPr lang="en-US" sz="3400" dirty="0" smtClean="0"/>
              <a:t>s</a:t>
            </a:r>
            <a:r>
              <a:rPr lang="ru-RU" sz="3400" dirty="0" smtClean="0"/>
              <a:t> + 1] = 3 и добавить новую цифру в младший разряд (предположим, это цифра </a:t>
            </a:r>
            <a:r>
              <a:rPr lang="ru-RU" sz="3400" i="1" dirty="0" smtClean="0"/>
              <a:t>Т [</a:t>
            </a:r>
            <a:r>
              <a:rPr lang="en-US" sz="3400" i="1" dirty="0" smtClean="0"/>
              <a:t>s </a:t>
            </a:r>
            <a:r>
              <a:rPr lang="ru-RU" sz="3400" i="1" dirty="0" smtClean="0"/>
              <a:t>+</a:t>
            </a:r>
            <a:r>
              <a:rPr lang="ru-RU" sz="3400" dirty="0" smtClean="0"/>
              <a:t> 5 + 1] = 2). </a:t>
            </a:r>
            <a:endParaRPr lang="en-US" sz="3400" dirty="0" smtClean="0"/>
          </a:p>
          <a:p>
            <a:r>
              <a:rPr lang="ru-RU" sz="3400" dirty="0" smtClean="0"/>
              <a:t>В результате мы получаем </a:t>
            </a:r>
            <a:r>
              <a:rPr lang="en-US" sz="3400" i="1" dirty="0" err="1" smtClean="0"/>
              <a:t>t</a:t>
            </a:r>
            <a:r>
              <a:rPr lang="en-US" sz="3400" i="1" baseline="-25000" dirty="0" err="1" smtClean="0"/>
              <a:t>s</a:t>
            </a:r>
            <a:r>
              <a:rPr lang="ru-RU" sz="3400" i="1" baseline="-25000" dirty="0" smtClean="0"/>
              <a:t>+</a:t>
            </a:r>
            <a:r>
              <a:rPr lang="en-US" sz="3400" i="1" baseline="-25000" dirty="0" err="1" smtClean="0"/>
              <a:t>i</a:t>
            </a:r>
            <a:r>
              <a:rPr lang="en-US" sz="3400" dirty="0" smtClean="0"/>
              <a:t> </a:t>
            </a:r>
            <a:r>
              <a:rPr lang="ru-RU" sz="3400" dirty="0" smtClean="0"/>
              <a:t>= 10 (31415 — 10000 • 3) + 2 =  14152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507288" cy="5865515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Чтобы удалить из числа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s</a:t>
            </a:r>
            <a:r>
              <a:rPr lang="en-US" dirty="0" smtClean="0"/>
              <a:t> </a:t>
            </a:r>
            <a:r>
              <a:rPr lang="ru-RU" dirty="0" smtClean="0"/>
              <a:t>цифру старшего разряда, из него вычитается значение 10</a:t>
            </a:r>
            <a:r>
              <a:rPr lang="en-US" baseline="30000" dirty="0" smtClean="0"/>
              <a:t>m</a:t>
            </a:r>
            <a:r>
              <a:rPr lang="ru-RU" baseline="30000" dirty="0" smtClean="0"/>
              <a:t>-1</a:t>
            </a:r>
            <a:r>
              <a:rPr lang="en-US" dirty="0" smtClean="0"/>
              <a:t>T</a:t>
            </a:r>
            <a:r>
              <a:rPr lang="ru-RU" dirty="0" smtClean="0"/>
              <a:t> [</a:t>
            </a:r>
            <a:r>
              <a:rPr lang="en-US" dirty="0" smtClean="0"/>
              <a:t>s </a:t>
            </a:r>
            <a:r>
              <a:rPr lang="ru-RU" dirty="0" smtClean="0"/>
              <a:t>+ 1]; путем умножения на 10 число сдвигается на одну позицию влево, а в результате добавления элемента </a:t>
            </a:r>
            <a:r>
              <a:rPr lang="ru-RU" i="1" dirty="0" smtClean="0"/>
              <a:t>Т</a:t>
            </a:r>
            <a:r>
              <a:rPr lang="ru-RU" dirty="0" smtClean="0"/>
              <a:t> [</a:t>
            </a:r>
            <a:r>
              <a:rPr lang="en-US" dirty="0" smtClean="0"/>
              <a:t>s </a:t>
            </a:r>
            <a:r>
              <a:rPr lang="ru-RU" dirty="0" smtClean="0"/>
              <a:t>+ </a:t>
            </a:r>
            <a:r>
              <a:rPr lang="en-US" dirty="0" smtClean="0"/>
              <a:t>m </a:t>
            </a:r>
            <a:r>
              <a:rPr lang="ru-RU" dirty="0" smtClean="0"/>
              <a:t>+ 1] в его младшем разряде появляется нужная цифра.</a:t>
            </a:r>
          </a:p>
          <a:p>
            <a:r>
              <a:rPr lang="ru-RU" dirty="0" smtClean="0"/>
              <a:t> Если предварительно вычислить константу 10</a:t>
            </a:r>
            <a:r>
              <a:rPr lang="en-US" baseline="30000" dirty="0" smtClean="0"/>
              <a:t>m</a:t>
            </a:r>
            <a:r>
              <a:rPr lang="ru-RU" baseline="30000" dirty="0" smtClean="0"/>
              <a:t>-1</a:t>
            </a:r>
            <a:r>
              <a:rPr lang="ru-RU" dirty="0" smtClean="0"/>
              <a:t>, то для каждого вычисления результатов выражения потребуется фиксированное количество арифметических операций.</a:t>
            </a:r>
          </a:p>
          <a:p>
            <a:r>
              <a:rPr lang="ru-RU" dirty="0" smtClean="0"/>
              <a:t> Таким образом, число </a:t>
            </a:r>
            <a:r>
              <a:rPr lang="ru-RU" i="1" dirty="0" err="1" smtClean="0"/>
              <a:t>р</a:t>
            </a:r>
            <a:r>
              <a:rPr lang="ru-RU" dirty="0" smtClean="0"/>
              <a:t> можно вычислить за время 0 (</a:t>
            </a:r>
            <a:r>
              <a:rPr lang="en-US" dirty="0" smtClean="0"/>
              <a:t>m</a:t>
            </a:r>
            <a:r>
              <a:rPr lang="ru-RU" dirty="0" smtClean="0"/>
              <a:t>), величины </a:t>
            </a:r>
            <a:r>
              <a:rPr lang="en-US" i="1" dirty="0" smtClean="0"/>
              <a:t>t</a:t>
            </a:r>
            <a:r>
              <a:rPr lang="en-US" i="1" baseline="-25000" dirty="0" smtClean="0"/>
              <a:t>o</a:t>
            </a:r>
            <a:r>
              <a:rPr lang="ru-RU" i="1" dirty="0" smtClean="0"/>
              <a:t>, </a:t>
            </a:r>
            <a:r>
              <a:rPr lang="en-US" i="1" dirty="0" smtClean="0"/>
              <a:t>t</a:t>
            </a:r>
            <a:r>
              <a:rPr lang="ru-RU" i="1" baseline="-25000" dirty="0" smtClean="0"/>
              <a:t>1</a:t>
            </a:r>
            <a:r>
              <a:rPr lang="ru-RU" i="1" dirty="0" smtClean="0"/>
              <a:t>,... ,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n</a:t>
            </a:r>
            <a:r>
              <a:rPr lang="ru-RU" i="1" baseline="-25000" dirty="0" smtClean="0"/>
              <a:t>-</a:t>
            </a:r>
            <a:r>
              <a:rPr lang="en-US" i="1" baseline="-25000" dirty="0" smtClean="0"/>
              <a:t>m</a:t>
            </a:r>
            <a:r>
              <a:rPr lang="en-US" i="1" dirty="0" smtClean="0"/>
              <a:t> </a:t>
            </a:r>
            <a:r>
              <a:rPr lang="ru-RU" i="1" dirty="0" smtClean="0"/>
              <a:t>—</a:t>
            </a:r>
            <a:r>
              <a:rPr lang="ru-RU" dirty="0" smtClean="0"/>
              <a:t> за время </a:t>
            </a:r>
            <a:r>
              <a:rPr lang="ru-RU" dirty="0" err="1" smtClean="0"/>
              <a:t>θ</a:t>
            </a:r>
            <a:r>
              <a:rPr lang="ru-RU" dirty="0" smtClean="0"/>
              <a:t>(</a:t>
            </a:r>
            <a:r>
              <a:rPr lang="en-US" dirty="0" smtClean="0"/>
              <a:t>n</a:t>
            </a:r>
            <a:r>
              <a:rPr lang="ru-RU" dirty="0" smtClean="0"/>
              <a:t> — </a:t>
            </a:r>
            <a:r>
              <a:rPr lang="en-US" dirty="0" smtClean="0"/>
              <a:t>m</a:t>
            </a:r>
            <a:r>
              <a:rPr lang="ru-RU" dirty="0" smtClean="0"/>
              <a:t> + 1), а все вхождения образца </a:t>
            </a:r>
            <a:r>
              <a:rPr lang="ru-RU" i="1" dirty="0" smtClean="0"/>
              <a:t>Р</a:t>
            </a:r>
            <a:r>
              <a:rPr lang="ru-RU" dirty="0" smtClean="0"/>
              <a:t> [</a:t>
            </a:r>
            <a:r>
              <a:rPr lang="en-US" dirty="0" smtClean="0"/>
              <a:t>1</a:t>
            </a:r>
            <a:r>
              <a:rPr lang="ru-RU" dirty="0" smtClean="0"/>
              <a:t>..</a:t>
            </a:r>
            <a:r>
              <a:rPr lang="en-US" dirty="0" smtClean="0"/>
              <a:t>m</a:t>
            </a:r>
            <a:r>
              <a:rPr lang="ru-RU" dirty="0" smtClean="0"/>
              <a:t>] в текст Т[1..</a:t>
            </a:r>
            <a:r>
              <a:rPr lang="en-US" dirty="0" smtClean="0"/>
              <a:t>n</a:t>
            </a:r>
            <a:r>
              <a:rPr lang="ru-RU" dirty="0" smtClean="0"/>
              <a:t>] можно найти, затратив на фазу предварительной обработки время </a:t>
            </a:r>
            <a:r>
              <a:rPr lang="ru-RU" dirty="0" err="1" smtClean="0"/>
              <a:t>θ </a:t>
            </a:r>
            <a:r>
              <a:rPr lang="ru-RU" dirty="0" smtClean="0"/>
              <a:t>(</a:t>
            </a:r>
            <a:r>
              <a:rPr lang="en-US" dirty="0" smtClean="0"/>
              <a:t>m</a:t>
            </a:r>
            <a:r>
              <a:rPr lang="ru-RU" dirty="0" smtClean="0"/>
              <a:t>), а на фазу сравнения — время </a:t>
            </a:r>
            <a:r>
              <a:rPr lang="ru-RU" dirty="0" err="1" smtClean="0"/>
              <a:t>θ </a:t>
            </a:r>
            <a:r>
              <a:rPr lang="ru-RU" dirty="0" smtClean="0"/>
              <a:t>(</a:t>
            </a:r>
            <a:r>
              <a:rPr lang="en-US" dirty="0" smtClean="0"/>
              <a:t>n</a:t>
            </a:r>
            <a:r>
              <a:rPr lang="ru-RU" dirty="0" smtClean="0"/>
              <a:t> — </a:t>
            </a:r>
            <a:r>
              <a:rPr lang="ru-RU" i="1" dirty="0" smtClean="0"/>
              <a:t>т</a:t>
            </a:r>
            <a:r>
              <a:rPr lang="ru-RU" dirty="0" smtClean="0"/>
              <a:t> + 1).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Единственная сложность, возникающая в этой процедуре, может быть связана с тем, что значения </a:t>
            </a:r>
            <a:r>
              <a:rPr lang="ru-RU" i="1" dirty="0" err="1" smtClean="0"/>
              <a:t>р</a:t>
            </a:r>
            <a:r>
              <a:rPr lang="ru-RU" dirty="0" smtClean="0"/>
              <a:t> и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s</a:t>
            </a:r>
            <a:r>
              <a:rPr lang="en-US" dirty="0" smtClean="0"/>
              <a:t> </a:t>
            </a:r>
            <a:r>
              <a:rPr lang="ru-RU" dirty="0" smtClean="0"/>
              <a:t>могут оказаться слишком большими и с ними будет неудобно работать. </a:t>
            </a:r>
          </a:p>
          <a:p>
            <a:r>
              <a:rPr lang="ru-RU" dirty="0" smtClean="0"/>
              <a:t>Если образец </a:t>
            </a:r>
            <a:r>
              <a:rPr lang="ru-RU" i="1" dirty="0" smtClean="0"/>
              <a:t>Р</a:t>
            </a:r>
            <a:r>
              <a:rPr lang="ru-RU" dirty="0" smtClean="0"/>
              <a:t> содержит </a:t>
            </a:r>
            <a:r>
              <a:rPr lang="ru-RU" i="1" dirty="0" smtClean="0"/>
              <a:t>т</a:t>
            </a:r>
            <a:r>
              <a:rPr lang="ru-RU" dirty="0" smtClean="0"/>
              <a:t> символов, то предположение о том, что каждая арифметическая операция с числом </a:t>
            </a:r>
            <a:r>
              <a:rPr lang="ru-RU" i="1" dirty="0" err="1" smtClean="0"/>
              <a:t>р</a:t>
            </a:r>
            <a:r>
              <a:rPr lang="ru-RU" dirty="0" smtClean="0"/>
              <a:t> (в которое входит </a:t>
            </a:r>
            <a:r>
              <a:rPr lang="ru-RU" i="1" dirty="0" smtClean="0"/>
              <a:t>т</a:t>
            </a:r>
            <a:r>
              <a:rPr lang="ru-RU" dirty="0" smtClean="0"/>
              <a:t> цифр) занимает “фиксированное время”, не отвечает действительности. </a:t>
            </a:r>
          </a:p>
          <a:p>
            <a:r>
              <a:rPr lang="ru-RU" dirty="0" smtClean="0"/>
              <a:t>К счастью, эта проблема имеет простое решение: вычислять значения </a:t>
            </a:r>
            <a:r>
              <a:rPr lang="ru-RU" i="1" dirty="0" err="1" smtClean="0"/>
              <a:t>р</a:t>
            </a:r>
            <a:r>
              <a:rPr lang="ru-RU" dirty="0" smtClean="0"/>
              <a:t> и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s</a:t>
            </a:r>
            <a:r>
              <a:rPr lang="en-US" dirty="0" smtClean="0"/>
              <a:t> </a:t>
            </a:r>
            <a:r>
              <a:rPr lang="ru-RU" dirty="0" smtClean="0"/>
              <a:t>по модулю некоторого числа </a:t>
            </a:r>
            <a:r>
              <a:rPr lang="en-US" i="1" dirty="0" smtClean="0"/>
              <a:t>q</a:t>
            </a:r>
            <a:r>
              <a:rPr lang="ru-RU" i="1" dirty="0" smtClean="0"/>
              <a:t>.</a:t>
            </a:r>
            <a:r>
              <a:rPr lang="ru-RU" dirty="0" smtClean="0"/>
              <a:t> Поскольку вычисление величин </a:t>
            </a:r>
            <a:r>
              <a:rPr lang="ru-RU" i="1" dirty="0" err="1" smtClean="0"/>
              <a:t>р</a:t>
            </a:r>
            <a:r>
              <a:rPr lang="ru-RU" i="1" dirty="0" smtClean="0"/>
              <a:t>, </a:t>
            </a:r>
            <a:r>
              <a:rPr lang="en-US" i="1" dirty="0" smtClean="0"/>
              <a:t>t</a:t>
            </a:r>
            <a:r>
              <a:rPr lang="en-US" i="1" baseline="-25000" dirty="0" smtClean="0"/>
              <a:t>o</a:t>
            </a:r>
            <a:r>
              <a:rPr lang="en-US" dirty="0" smtClean="0"/>
              <a:t> </a:t>
            </a:r>
            <a:r>
              <a:rPr lang="ru-RU" dirty="0" smtClean="0"/>
              <a:t>и рекуррентного соотношения можно производить по модулю </a:t>
            </a:r>
            <a:r>
              <a:rPr lang="en-US" i="1" dirty="0" smtClean="0"/>
              <a:t>q</a:t>
            </a:r>
            <a:r>
              <a:rPr lang="ru-RU" i="1" dirty="0" smtClean="0"/>
              <a:t>,</a:t>
            </a:r>
            <a:r>
              <a:rPr lang="ru-RU" dirty="0" smtClean="0"/>
              <a:t> получается, что величина </a:t>
            </a:r>
            <a:r>
              <a:rPr lang="ru-RU" i="1" dirty="0" err="1" smtClean="0"/>
              <a:t>р</a:t>
            </a:r>
            <a:r>
              <a:rPr lang="ru-RU" i="1" dirty="0" smtClean="0"/>
              <a:t> </a:t>
            </a:r>
            <a:r>
              <a:rPr lang="ru-RU" dirty="0" smtClean="0"/>
              <a:t>по модулю </a:t>
            </a:r>
            <a:r>
              <a:rPr lang="en-US" i="1" dirty="0" smtClean="0"/>
              <a:t>q</a:t>
            </a:r>
            <a:r>
              <a:rPr lang="en-US" dirty="0" smtClean="0"/>
              <a:t> </a:t>
            </a:r>
            <a:r>
              <a:rPr lang="ru-RU" dirty="0" smtClean="0"/>
              <a:t>вычисляется за время </a:t>
            </a:r>
            <a:r>
              <a:rPr lang="ru-RU" dirty="0" err="1" smtClean="0"/>
              <a:t>θ </a:t>
            </a:r>
            <a:r>
              <a:rPr lang="ru-RU" i="1" dirty="0" smtClean="0"/>
              <a:t>(т),</a:t>
            </a:r>
            <a:r>
              <a:rPr lang="ru-RU" dirty="0" smtClean="0"/>
              <a:t> а вычисление всех величин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s</a:t>
            </a:r>
            <a:r>
              <a:rPr lang="en-US" dirty="0" smtClean="0"/>
              <a:t> </a:t>
            </a:r>
            <a:r>
              <a:rPr lang="ru-RU" dirty="0" smtClean="0"/>
              <a:t>по модулю </a:t>
            </a:r>
            <a:r>
              <a:rPr lang="en-US" i="1" dirty="0" smtClean="0"/>
              <a:t>q </a:t>
            </a:r>
            <a:r>
              <a:rPr lang="ru-RU" i="1" dirty="0" smtClean="0"/>
              <a:t>—</a:t>
            </a:r>
            <a:r>
              <a:rPr lang="ru-RU" dirty="0" smtClean="0"/>
              <a:t> за время </a:t>
            </a:r>
            <a:r>
              <a:rPr lang="ru-RU" dirty="0" err="1" smtClean="0"/>
              <a:t>θ </a:t>
            </a:r>
            <a:r>
              <a:rPr lang="ru-RU" dirty="0" smtClean="0"/>
              <a:t>(</a:t>
            </a:r>
            <a:r>
              <a:rPr lang="en-US" dirty="0" smtClean="0"/>
              <a:t>n</a:t>
            </a:r>
            <a:r>
              <a:rPr lang="ru-RU" dirty="0" smtClean="0"/>
              <a:t> — </a:t>
            </a:r>
            <a:r>
              <a:rPr lang="en-US" dirty="0" smtClean="0"/>
              <a:t>m</a:t>
            </a:r>
            <a:r>
              <a:rPr lang="ru-RU" dirty="0" smtClean="0"/>
              <a:t> + 1).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8501122" cy="635798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качестве модуля </a:t>
            </a:r>
            <a:r>
              <a:rPr lang="en-US" i="1" dirty="0" smtClean="0"/>
              <a:t>q</a:t>
            </a:r>
            <a:r>
              <a:rPr lang="en-US" dirty="0" smtClean="0"/>
              <a:t> </a:t>
            </a:r>
            <a:r>
              <a:rPr lang="ru-RU" dirty="0" smtClean="0"/>
              <a:t>обычно выбирается такое простое число, для которого длина величины 10</a:t>
            </a:r>
            <a:r>
              <a:rPr lang="en-US" dirty="0" smtClean="0"/>
              <a:t>q</a:t>
            </a:r>
            <a:r>
              <a:rPr lang="ru-RU" dirty="0" smtClean="0"/>
              <a:t> не превышает длины компьютерного слова. </a:t>
            </a:r>
            <a:endParaRPr lang="en-US" dirty="0" smtClean="0"/>
          </a:p>
          <a:p>
            <a:r>
              <a:rPr lang="ru-RU" dirty="0" smtClean="0"/>
              <a:t>Это позволяет производить все необходимые вычисления с помощью арифметических операций с одинарной точностью. В общем случае, если имеется </a:t>
            </a:r>
            <a:r>
              <a:rPr lang="en-US" dirty="0" smtClean="0"/>
              <a:t>d</a:t>
            </a:r>
            <a:r>
              <a:rPr lang="ru-RU" dirty="0" smtClean="0"/>
              <a:t>-символьный алфавит {0,1,..., </a:t>
            </a:r>
            <a:r>
              <a:rPr lang="en-US" i="1" dirty="0" smtClean="0"/>
              <a:t>d</a:t>
            </a:r>
            <a:r>
              <a:rPr lang="en-US" dirty="0" smtClean="0"/>
              <a:t> </a:t>
            </a:r>
            <a:r>
              <a:rPr lang="ru-RU" dirty="0" smtClean="0"/>
              <a:t>— 1}, значение </a:t>
            </a:r>
            <a:r>
              <a:rPr lang="en-US" i="1" dirty="0" smtClean="0"/>
              <a:t>q</a:t>
            </a:r>
            <a:r>
              <a:rPr lang="en-US" dirty="0" smtClean="0"/>
              <a:t> </a:t>
            </a:r>
            <a:r>
              <a:rPr lang="ru-RU" dirty="0" smtClean="0"/>
              <a:t>выбирается таким образом, чтобы длина величины </a:t>
            </a:r>
            <a:r>
              <a:rPr lang="en-US" i="1" dirty="0" err="1" smtClean="0"/>
              <a:t>dq</a:t>
            </a:r>
            <a:r>
              <a:rPr lang="en-US" dirty="0" smtClean="0"/>
              <a:t> </a:t>
            </a:r>
            <a:r>
              <a:rPr lang="ru-RU" dirty="0" smtClean="0"/>
              <a:t>не превышала длины компьютерного слова, и чтобы с рекуррентным соотношением (</a:t>
            </a:r>
            <a:r>
              <a:rPr lang="en-US" dirty="0" smtClean="0"/>
              <a:t>*</a:t>
            </a:r>
            <a:r>
              <a:rPr lang="ru-RU" dirty="0" smtClean="0"/>
              <a:t>) было удобно работать по модулю </a:t>
            </a:r>
            <a:r>
              <a:rPr lang="en-US" i="1" dirty="0" smtClean="0"/>
              <a:t>q</a:t>
            </a:r>
            <a:r>
              <a:rPr lang="ru-RU" i="1" dirty="0" smtClean="0"/>
              <a:t>.</a:t>
            </a:r>
            <a:r>
              <a:rPr lang="ru-RU" dirty="0" smtClean="0"/>
              <a:t> После этого рассматриваемое соотношение принимает вид</a:t>
            </a:r>
            <a:endParaRPr lang="en-US" dirty="0" smtClean="0"/>
          </a:p>
          <a:p>
            <a:endParaRPr lang="ru-RU" dirty="0" smtClean="0"/>
          </a:p>
          <a:p>
            <a:pPr algn="r">
              <a:buNone/>
            </a:pPr>
            <a:r>
              <a:rPr lang="en-US" i="1" dirty="0" smtClean="0"/>
              <a:t>t</a:t>
            </a:r>
            <a:r>
              <a:rPr lang="en-US" i="1" baseline="-25000" dirty="0" smtClean="0"/>
              <a:t>s+</a:t>
            </a:r>
            <a:r>
              <a:rPr lang="en-US" baseline="-25000" dirty="0" smtClean="0"/>
              <a:t>1</a:t>
            </a:r>
            <a:r>
              <a:rPr lang="en-US" dirty="0" smtClean="0"/>
              <a:t> — </a:t>
            </a:r>
            <a:r>
              <a:rPr lang="en-US" i="1" dirty="0" smtClean="0"/>
              <a:t>(d</a:t>
            </a:r>
            <a:r>
              <a:rPr lang="en-US" dirty="0" smtClean="0"/>
              <a:t> (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s</a:t>
            </a:r>
            <a:r>
              <a:rPr lang="en-US" i="1" dirty="0" smtClean="0"/>
              <a:t> — </a:t>
            </a:r>
            <a:r>
              <a:rPr lang="ru-RU" i="1" dirty="0" smtClean="0"/>
              <a:t>Т</a:t>
            </a:r>
            <a:r>
              <a:rPr lang="ru-RU" dirty="0" smtClean="0"/>
              <a:t> </a:t>
            </a:r>
            <a:r>
              <a:rPr lang="en-US" dirty="0" smtClean="0"/>
              <a:t>[s + 1] </a:t>
            </a:r>
            <a:r>
              <a:rPr lang="en-US" i="1" dirty="0" smtClean="0"/>
              <a:t>h)</a:t>
            </a:r>
            <a:r>
              <a:rPr lang="en-US" dirty="0" smtClean="0"/>
              <a:t> + T [s + m + 1]) mod </a:t>
            </a:r>
            <a:r>
              <a:rPr lang="en-US" i="1" dirty="0" smtClean="0"/>
              <a:t>q</a:t>
            </a:r>
            <a:r>
              <a:rPr lang="en-US" dirty="0" smtClean="0"/>
              <a:t>,	(**)</a:t>
            </a:r>
          </a:p>
          <a:p>
            <a:pPr algn="ctr"/>
            <a:endParaRPr lang="en-US" dirty="0" smtClean="0"/>
          </a:p>
          <a:p>
            <a:r>
              <a:rPr lang="ru-RU" dirty="0" smtClean="0"/>
              <a:t>где </a:t>
            </a:r>
            <a:r>
              <a:rPr lang="en-US" i="1" dirty="0" smtClean="0"/>
              <a:t>h</a:t>
            </a:r>
            <a:r>
              <a:rPr lang="ru-RU" i="1" dirty="0" smtClean="0"/>
              <a:t> =</a:t>
            </a:r>
            <a:r>
              <a:rPr lang="ru-RU" dirty="0" smtClean="0"/>
              <a:t> </a:t>
            </a:r>
            <a:r>
              <a:rPr lang="en-US" dirty="0" smtClean="0"/>
              <a:t>d</a:t>
            </a:r>
            <a:r>
              <a:rPr lang="en-US" baseline="30000" dirty="0" smtClean="0"/>
              <a:t>m</a:t>
            </a:r>
            <a:r>
              <a:rPr lang="ru-RU" baseline="30000" dirty="0" smtClean="0"/>
              <a:t>-1</a:t>
            </a:r>
            <a:r>
              <a:rPr lang="ru-RU" dirty="0" smtClean="0"/>
              <a:t> (</a:t>
            </a:r>
            <a:r>
              <a:rPr lang="en-US" dirty="0" smtClean="0"/>
              <a:t>mod q</a:t>
            </a:r>
            <a:r>
              <a:rPr lang="ru-RU" dirty="0" smtClean="0"/>
              <a:t>) —значение, которое приобретает цифра “1”, помещенная в старший разряд </a:t>
            </a:r>
            <a:r>
              <a:rPr lang="en-US" dirty="0" smtClean="0"/>
              <a:t>m</a:t>
            </a:r>
            <a:r>
              <a:rPr lang="ru-RU" dirty="0" smtClean="0"/>
              <a:t>-цифрового текстового окна.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Асимптотические обозначения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Обозначения, используемые для описания асимптотического поведения времени работы алгоритма, используют функции, область определения которых — множество неотрицательных целых чисел </a:t>
            </a:r>
            <a:r>
              <a:rPr lang="en-US" dirty="0" smtClean="0"/>
              <a:t>N </a:t>
            </a:r>
            <a:r>
              <a:rPr lang="ru-RU" dirty="0" smtClean="0"/>
              <a:t>= {0,1,2,...}.</a:t>
            </a:r>
          </a:p>
          <a:p>
            <a:r>
              <a:rPr lang="ru-RU" dirty="0" smtClean="0"/>
              <a:t> Подобные обозначения удобны для описания времени работы </a:t>
            </a:r>
            <a:r>
              <a:rPr lang="ru-RU" i="1" dirty="0" smtClean="0"/>
              <a:t>Т (</a:t>
            </a:r>
            <a:r>
              <a:rPr lang="en-US" i="1" dirty="0" smtClean="0"/>
              <a:t>n</a:t>
            </a:r>
            <a:r>
              <a:rPr lang="ru-RU" i="1" dirty="0" smtClean="0"/>
              <a:t>)</a:t>
            </a:r>
            <a:r>
              <a:rPr lang="ru-RU" dirty="0" smtClean="0"/>
              <a:t> в наихудшем случае, как функции, определенной только для целых чисел, представляющих собой размер входных данных.</a:t>
            </a:r>
            <a:endParaRPr lang="en-US" dirty="0" smtClean="0"/>
          </a:p>
          <a:p>
            <a:r>
              <a:rPr lang="ru-RU" dirty="0" smtClean="0"/>
              <a:t> Однако иногда удобно изменить толкование асимптотических обозначений тем или иным образом. Например, эти обозначения легко обобщаются на область действительных чисел или, наоборот, ограничиваются до области, являющейся подмножеством натуральных чисел. </a:t>
            </a:r>
            <a:endParaRPr lang="en-US" dirty="0" smtClean="0"/>
          </a:p>
          <a:p>
            <a:r>
              <a:rPr lang="ru-RU" dirty="0" smtClean="0"/>
              <a:t>При этом важно понимать точный смысл обозначений, чтобы изменение толкования не привело к неверному их использованию.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30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6927" t="12590" r="13411" b="10072"/>
          <a:stretch>
            <a:fillRect/>
          </a:stretch>
        </p:blipFill>
        <p:spPr bwMode="auto">
          <a:xfrm>
            <a:off x="785786" y="214290"/>
            <a:ext cx="7786742" cy="6258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429000"/>
            <a:ext cx="8229600" cy="34290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Каждый символ здесь представлен десятичной цифрой, а вычисления производятся по модулю 13. В части </a:t>
            </a:r>
            <a:r>
              <a:rPr lang="ru-RU" i="1" dirty="0" smtClean="0"/>
              <a:t>а</a:t>
            </a:r>
            <a:r>
              <a:rPr lang="ru-RU" dirty="0" smtClean="0"/>
              <a:t> приведена строка текста.</a:t>
            </a:r>
            <a:endParaRPr lang="en-US" dirty="0" smtClean="0"/>
          </a:p>
          <a:p>
            <a:r>
              <a:rPr lang="ru-RU" dirty="0" smtClean="0"/>
              <a:t> Подстрока длиной 5 символов выделена серым цветом. Находится численное значение выделенной подстроки по модулю 13, в результате чего получается значение 7.</a:t>
            </a:r>
            <a:endParaRPr lang="en-US" dirty="0" smtClean="0"/>
          </a:p>
          <a:p>
            <a:r>
              <a:rPr lang="ru-RU" dirty="0" smtClean="0"/>
              <a:t> В части </a:t>
            </a:r>
            <a:r>
              <a:rPr lang="ru-RU" i="1" dirty="0" smtClean="0"/>
              <a:t>б</a:t>
            </a:r>
            <a:r>
              <a:rPr lang="ru-RU" dirty="0" smtClean="0"/>
              <a:t> изображена та же текстовая строка, в которой для всех возможных 5-символьных подстрок вычислены соответствующие им значения по модулю 13. Если предположить, что образец имеет вид </a:t>
            </a:r>
            <a:r>
              <a:rPr lang="ru-RU" i="1" dirty="0" smtClean="0"/>
              <a:t>Р =</a:t>
            </a:r>
            <a:r>
              <a:rPr lang="ru-RU" dirty="0" smtClean="0"/>
              <a:t> 31415, то нужно найти подстроки, которым соответствуют значения 7 по модулю 13, поскольку</a:t>
            </a:r>
            <a:r>
              <a:rPr lang="en-US" dirty="0" smtClean="0"/>
              <a:t> </a:t>
            </a:r>
            <a:r>
              <a:rPr lang="ru-RU" dirty="0" smtClean="0"/>
              <a:t>31415 = 7 </a:t>
            </a:r>
            <a:r>
              <a:rPr lang="en-US" dirty="0" smtClean="0"/>
              <a:t>(mod </a:t>
            </a:r>
            <a:r>
              <a:rPr lang="ru-RU" dirty="0" smtClean="0"/>
              <a:t>13).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31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9114" t="34173" r="11458" b="21762"/>
          <a:stretch>
            <a:fillRect/>
          </a:stretch>
        </p:blipFill>
        <p:spPr bwMode="auto">
          <a:xfrm>
            <a:off x="142844" y="0"/>
            <a:ext cx="871543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Найдены две такие подстроки; они выделены серым цветом. Первая подстрока, которая начинается в тексте на позиции 7, действительно совпадает с образцом, в то время как вторая, которая начинается на позиции 13, представляет собой т.н. ложное совпадение.</a:t>
            </a:r>
            <a:endParaRPr lang="en-US" dirty="0" smtClean="0"/>
          </a:p>
          <a:p>
            <a:r>
              <a:rPr lang="ru-RU" dirty="0" smtClean="0"/>
              <a:t> В части </a:t>
            </a:r>
            <a:r>
              <a:rPr lang="ru-RU" i="1" dirty="0" smtClean="0"/>
              <a:t>в</a:t>
            </a:r>
            <a:r>
              <a:rPr lang="ru-RU" dirty="0" smtClean="0"/>
              <a:t> показано, как в течение фиксированного времени вычислить значение, соответствующее данной подстроке, по значению предыдущей подстроки.</a:t>
            </a:r>
            <a:endParaRPr lang="en-US" dirty="0" smtClean="0"/>
          </a:p>
          <a:p>
            <a:r>
              <a:rPr lang="ru-RU" dirty="0" smtClean="0"/>
              <a:t> Значение, соответствующее первой подстроке, равно 31415. Если отбросить цифру 3 в старшем разряде, произвести сдвиг числа влево (умножение на 10), а затем добавить к полученному результату цифру 2 в младшем разряде, то получим новое значение 14152. </a:t>
            </a:r>
            <a:endParaRPr lang="en-US" dirty="0" smtClean="0"/>
          </a:p>
          <a:p>
            <a:r>
              <a:rPr lang="ru-RU" dirty="0" smtClean="0"/>
              <a:t>Однако все вычисления производятся по модулю 13, поэтому для первой подстроки получится значение 7, а для второй — значение 8.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643998" cy="584043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Итак, как видим, идея работы по модулю </a:t>
            </a:r>
            <a:r>
              <a:rPr lang="en-US" i="1" dirty="0" smtClean="0"/>
              <a:t>q</a:t>
            </a:r>
            <a:r>
              <a:rPr lang="en-US" dirty="0" smtClean="0"/>
              <a:t> </a:t>
            </a:r>
            <a:r>
              <a:rPr lang="ru-RU" dirty="0" smtClean="0"/>
              <a:t>не лишена недостатков, поскольку из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s</a:t>
            </a:r>
            <a:r>
              <a:rPr lang="ru-RU" i="1" dirty="0" smtClean="0"/>
              <a:t>=</a:t>
            </a:r>
            <a:r>
              <a:rPr lang="en-US" i="1" dirty="0" smtClean="0"/>
              <a:t>p</a:t>
            </a:r>
            <a:r>
              <a:rPr lang="ru-RU" dirty="0" smtClean="0"/>
              <a:t> (</a:t>
            </a:r>
            <a:r>
              <a:rPr lang="en-US" dirty="0" smtClean="0"/>
              <a:t>mod q</a:t>
            </a:r>
            <a:r>
              <a:rPr lang="ru-RU" dirty="0" smtClean="0"/>
              <a:t>) не следует, что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s</a:t>
            </a:r>
            <a:r>
              <a:rPr lang="en-US" i="1" dirty="0" smtClean="0"/>
              <a:t> </a:t>
            </a:r>
            <a:r>
              <a:rPr lang="ru-RU" i="1" dirty="0" smtClean="0"/>
              <a:t>= р.</a:t>
            </a:r>
            <a:r>
              <a:rPr lang="ru-RU" dirty="0" smtClean="0"/>
              <a:t> С другой стороны, если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s</a:t>
            </a:r>
            <a:r>
              <a:rPr lang="en-US" i="1" dirty="0" smtClean="0"/>
              <a:t> </a:t>
            </a:r>
            <a:r>
              <a:rPr lang="ru-RU" i="1" dirty="0" smtClean="0"/>
              <a:t>≠ </a:t>
            </a:r>
            <a:r>
              <a:rPr lang="ru-RU" i="1" dirty="0" err="1" smtClean="0"/>
              <a:t>р</a:t>
            </a:r>
            <a:r>
              <a:rPr lang="ru-RU" dirty="0" smtClean="0"/>
              <a:t> (</a:t>
            </a:r>
            <a:r>
              <a:rPr lang="en-US" dirty="0" smtClean="0"/>
              <a:t>mod q</a:t>
            </a:r>
            <a:r>
              <a:rPr lang="ru-RU" dirty="0" smtClean="0"/>
              <a:t>), то обязательно выполняется соотношение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s</a:t>
            </a:r>
            <a:r>
              <a:rPr lang="en-US" i="1" dirty="0" smtClean="0"/>
              <a:t> </a:t>
            </a:r>
            <a:r>
              <a:rPr lang="ru-RU" i="1" dirty="0" smtClean="0"/>
              <a:t>≠ </a:t>
            </a:r>
            <a:r>
              <a:rPr lang="ru-RU" i="1" dirty="0" err="1" smtClean="0"/>
              <a:t>р</a:t>
            </a:r>
            <a:r>
              <a:rPr lang="ru-RU" dirty="0" smtClean="0"/>
              <a:t> и можно сделать вывод, что сдвиг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ru-RU" dirty="0" smtClean="0"/>
              <a:t>недопустимый.</a:t>
            </a:r>
            <a:endParaRPr lang="en-US" dirty="0" smtClean="0"/>
          </a:p>
          <a:p>
            <a:r>
              <a:rPr lang="ru-RU" dirty="0" smtClean="0"/>
              <a:t> Таким образом, соотношение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s</a:t>
            </a:r>
            <a:r>
              <a:rPr lang="ru-RU" i="1" dirty="0" smtClean="0"/>
              <a:t>=</a:t>
            </a:r>
            <a:r>
              <a:rPr lang="en-US" i="1" dirty="0" smtClean="0"/>
              <a:t>p</a:t>
            </a:r>
            <a:r>
              <a:rPr lang="ru-RU" dirty="0" smtClean="0"/>
              <a:t> (</a:t>
            </a:r>
            <a:r>
              <a:rPr lang="en-US" dirty="0" smtClean="0"/>
              <a:t>mod q</a:t>
            </a:r>
            <a:r>
              <a:rPr lang="ru-RU" dirty="0" smtClean="0"/>
              <a:t>) можно использовать в качестве быстрого эвристического теста, позволяющего исключить недопустимые сдвиги </a:t>
            </a:r>
            <a:r>
              <a:rPr lang="en-US" i="1" dirty="0" smtClean="0"/>
              <a:t>s</a:t>
            </a:r>
            <a:r>
              <a:rPr lang="ru-RU" i="1" dirty="0" smtClean="0"/>
              <a:t>.</a:t>
            </a:r>
            <a:endParaRPr lang="en-US" i="1" dirty="0" smtClean="0"/>
          </a:p>
          <a:p>
            <a:r>
              <a:rPr lang="ru-RU" dirty="0" smtClean="0"/>
              <a:t> Все сдвиги, для которых справедливо соотношение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s</a:t>
            </a:r>
            <a:r>
              <a:rPr lang="ru-RU" i="1" dirty="0" smtClean="0"/>
              <a:t> = </a:t>
            </a:r>
            <a:r>
              <a:rPr lang="en-US" i="1" dirty="0" smtClean="0"/>
              <a:t>p</a:t>
            </a:r>
            <a:r>
              <a:rPr lang="ru-RU" dirty="0" smtClean="0"/>
              <a:t> (</a:t>
            </a:r>
            <a:r>
              <a:rPr lang="en-US" dirty="0" smtClean="0"/>
              <a:t>mod q</a:t>
            </a:r>
            <a:r>
              <a:rPr lang="ru-RU" dirty="0" smtClean="0"/>
              <a:t>), необходимо подвергнуть дополнительному тестированию, чтобы проверить, что действительно ли сдвиг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ru-RU" dirty="0" smtClean="0"/>
              <a:t>является допустимым, или это просто </a:t>
            </a:r>
            <a:r>
              <a:rPr lang="ru-RU" i="1" dirty="0" smtClean="0"/>
              <a:t>ложное совпадение</a:t>
            </a:r>
            <a:r>
              <a:rPr lang="ru-RU" dirty="0" smtClean="0"/>
              <a:t> (</a:t>
            </a:r>
            <a:r>
              <a:rPr lang="en-US" dirty="0" smtClean="0"/>
              <a:t>spurious hit</a:t>
            </a:r>
            <a:r>
              <a:rPr lang="ru-RU" dirty="0" smtClean="0"/>
              <a:t>). </a:t>
            </a:r>
            <a:endParaRPr lang="en-US" dirty="0" smtClean="0"/>
          </a:p>
          <a:p>
            <a:r>
              <a:rPr lang="ru-RU" dirty="0" smtClean="0"/>
              <a:t>Такое тестирование можно осуществить путем явной проверки условия </a:t>
            </a:r>
            <a:r>
              <a:rPr lang="ru-RU" i="1" dirty="0" smtClean="0"/>
              <a:t>Р</a:t>
            </a:r>
            <a:r>
              <a:rPr lang="ru-RU" dirty="0" smtClean="0"/>
              <a:t> [</a:t>
            </a:r>
            <a:r>
              <a:rPr lang="en-US" dirty="0" smtClean="0"/>
              <a:t>l</a:t>
            </a:r>
            <a:r>
              <a:rPr lang="ru-RU" dirty="0" smtClean="0"/>
              <a:t>..</a:t>
            </a:r>
            <a:r>
              <a:rPr lang="en-US" dirty="0" smtClean="0"/>
              <a:t>m</a:t>
            </a:r>
            <a:r>
              <a:rPr lang="ru-RU" dirty="0" smtClean="0"/>
              <a:t>] = </a:t>
            </a:r>
            <a:r>
              <a:rPr lang="ru-RU" i="1" dirty="0" smtClean="0"/>
              <a:t>Т</a:t>
            </a:r>
            <a:r>
              <a:rPr lang="ru-RU" dirty="0" smtClean="0"/>
              <a:t> [</a:t>
            </a:r>
            <a:r>
              <a:rPr lang="en-US" dirty="0" smtClean="0"/>
              <a:t>s </a:t>
            </a:r>
            <a:r>
              <a:rPr lang="ru-RU" dirty="0" smtClean="0"/>
              <a:t>+ </a:t>
            </a:r>
            <a:r>
              <a:rPr lang="en-US" dirty="0" smtClean="0"/>
              <a:t>l</a:t>
            </a:r>
            <a:r>
              <a:rPr lang="ru-RU" dirty="0" smtClean="0"/>
              <a:t>..</a:t>
            </a:r>
            <a:r>
              <a:rPr lang="en-US" dirty="0" smtClean="0"/>
              <a:t>s </a:t>
            </a:r>
            <a:r>
              <a:rPr lang="ru-RU" dirty="0" smtClean="0"/>
              <a:t>+ </a:t>
            </a:r>
            <a:r>
              <a:rPr lang="en-US" dirty="0" smtClean="0"/>
              <a:t>m</a:t>
            </a:r>
            <a:r>
              <a:rPr lang="ru-RU" dirty="0" smtClean="0"/>
              <a:t>]. </a:t>
            </a:r>
            <a:endParaRPr lang="en-US" dirty="0" smtClean="0"/>
          </a:p>
          <a:p>
            <a:r>
              <a:rPr lang="ru-RU" dirty="0" smtClean="0"/>
              <a:t>Если значение </a:t>
            </a:r>
            <a:r>
              <a:rPr lang="en-US" i="1" dirty="0" smtClean="0"/>
              <a:t>q</a:t>
            </a:r>
            <a:r>
              <a:rPr lang="en-US" dirty="0" smtClean="0"/>
              <a:t> </a:t>
            </a:r>
            <a:r>
              <a:rPr lang="ru-RU" dirty="0" smtClean="0"/>
              <a:t>достаточно большое, то можно надеяться, что ложные совпадения встречаются довольно редко и стоимость дополнительной проверки окажется низкой.</a:t>
            </a:r>
            <a:endParaRPr lang="en-US" dirty="0" smtClean="0"/>
          </a:p>
          <a:p>
            <a:r>
              <a:rPr lang="ru-RU" dirty="0" smtClean="0"/>
              <a:t>Сформулированная ниже процедура поясняет описанные выше идеи. В роли входных значений для нее выступает текст </a:t>
            </a:r>
            <a:r>
              <a:rPr lang="ru-RU" i="1" dirty="0" smtClean="0"/>
              <a:t>Т,</a:t>
            </a:r>
            <a:r>
              <a:rPr lang="ru-RU" dirty="0" smtClean="0"/>
              <a:t> образец </a:t>
            </a:r>
            <a:r>
              <a:rPr lang="ru-RU" i="1" dirty="0" smtClean="0"/>
              <a:t>Р,</a:t>
            </a:r>
            <a:r>
              <a:rPr lang="ru-RU" dirty="0" smtClean="0"/>
              <a:t> разряд </a:t>
            </a:r>
            <a:r>
              <a:rPr lang="en-US" i="1" dirty="0" smtClean="0"/>
              <a:t>d</a:t>
            </a:r>
            <a:r>
              <a:rPr lang="en-US" dirty="0" smtClean="0"/>
              <a:t> </a:t>
            </a:r>
            <a:r>
              <a:rPr lang="ru-RU" dirty="0" smtClean="0"/>
              <a:t>(в качестве значения которого обычно выбирается |Σ|) и простое число </a:t>
            </a:r>
            <a:r>
              <a:rPr lang="en-US" i="1" dirty="0" smtClean="0"/>
              <a:t>q</a:t>
            </a:r>
            <a:r>
              <a:rPr lang="ru-RU" i="1" dirty="0" smtClean="0"/>
              <a:t>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Рабина-Карпа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543956" cy="514353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RABIN_KARP_MATCHER(T, </a:t>
            </a:r>
            <a:r>
              <a:rPr lang="ru-RU" i="1" dirty="0" smtClean="0"/>
              <a:t>Р</a:t>
            </a:r>
            <a:r>
              <a:rPr lang="en-US" i="1" dirty="0" smtClean="0"/>
              <a:t>, d, q)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ru-RU" dirty="0" smtClean="0"/>
              <a:t> ← </a:t>
            </a:r>
            <a:r>
              <a:rPr lang="en-US" i="1" dirty="0" smtClean="0"/>
              <a:t>length[T]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</a:t>
            </a:r>
            <a:r>
              <a:rPr lang="en-US" dirty="0" smtClean="0"/>
              <a:t> </a:t>
            </a:r>
            <a:r>
              <a:rPr lang="en-US" i="1" dirty="0" smtClean="0"/>
              <a:t>m ← length[P]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</a:t>
            </a:r>
            <a:r>
              <a:rPr lang="en-US" dirty="0" smtClean="0"/>
              <a:t> </a:t>
            </a:r>
            <a:r>
              <a:rPr lang="en-US" i="1" dirty="0" smtClean="0"/>
              <a:t>h ← d</a:t>
            </a:r>
            <a:r>
              <a:rPr lang="en-US" i="1" baseline="30000" dirty="0" smtClean="0"/>
              <a:t>m-1</a:t>
            </a:r>
            <a:r>
              <a:rPr lang="en-US" dirty="0" smtClean="0"/>
              <a:t> mod </a:t>
            </a:r>
            <a:r>
              <a:rPr lang="en-US" i="1" dirty="0" smtClean="0"/>
              <a:t>q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</a:t>
            </a:r>
            <a:r>
              <a:rPr lang="en-US" dirty="0" smtClean="0"/>
              <a:t> </a:t>
            </a:r>
            <a:r>
              <a:rPr lang="en-US" i="1" dirty="0" smtClean="0"/>
              <a:t>p ←</a:t>
            </a:r>
            <a:r>
              <a:rPr lang="en-US" dirty="0" smtClean="0"/>
              <a:t> 0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5</a:t>
            </a:r>
            <a:r>
              <a:rPr lang="en-US" dirty="0" smtClean="0"/>
              <a:t> </a:t>
            </a:r>
            <a:r>
              <a:rPr lang="en-US" i="1" dirty="0" smtClean="0"/>
              <a:t>t</a:t>
            </a:r>
            <a:r>
              <a:rPr lang="en-US" i="1" baseline="-25000" dirty="0" smtClean="0"/>
              <a:t>o</a:t>
            </a:r>
            <a:r>
              <a:rPr lang="en-US" i="1" dirty="0" smtClean="0"/>
              <a:t> </a:t>
            </a:r>
            <a:r>
              <a:rPr lang="en-US" dirty="0" smtClean="0"/>
              <a:t>← 0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6</a:t>
            </a:r>
            <a:r>
              <a:rPr lang="en-US" dirty="0" smtClean="0"/>
              <a:t> </a:t>
            </a:r>
            <a:r>
              <a:rPr lang="en-US" b="1" dirty="0" smtClean="0"/>
              <a:t>for </a:t>
            </a:r>
            <a:r>
              <a:rPr lang="en-US" i="1" dirty="0" err="1" smtClean="0"/>
              <a:t>i</a:t>
            </a:r>
            <a:r>
              <a:rPr lang="en-US" dirty="0" smtClean="0"/>
              <a:t> ← 1 </a:t>
            </a:r>
            <a:r>
              <a:rPr lang="en-US" b="1" dirty="0" smtClean="0"/>
              <a:t>to </a:t>
            </a:r>
            <a:r>
              <a:rPr lang="en-US" i="1" dirty="0" smtClean="0"/>
              <a:t>m </a:t>
            </a:r>
            <a:r>
              <a:rPr lang="en-US" i="1" dirty="0" smtClean="0">
                <a:solidFill>
                  <a:srgbClr val="0070C0"/>
                </a:solidFill>
              </a:rPr>
              <a:t>&gt;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Предварительная обработка</a:t>
            </a:r>
          </a:p>
          <a:p>
            <a:pPr>
              <a:buNone/>
            </a:pPr>
            <a:r>
              <a:rPr lang="ru-RU" dirty="0" smtClean="0"/>
              <a:t>7</a:t>
            </a:r>
            <a:r>
              <a:rPr lang="en-US" dirty="0" smtClean="0"/>
              <a:t> </a:t>
            </a:r>
            <a:r>
              <a:rPr lang="en-US" dirty="0" smtClean="0"/>
              <a:t>	</a:t>
            </a:r>
            <a:r>
              <a:rPr lang="en-US" b="1" dirty="0" smtClean="0"/>
              <a:t>do </a:t>
            </a:r>
            <a:r>
              <a:rPr lang="en-US" i="1" dirty="0" smtClean="0"/>
              <a:t>p</a:t>
            </a:r>
            <a:r>
              <a:rPr lang="en-US" dirty="0" smtClean="0"/>
              <a:t> ← </a:t>
            </a:r>
            <a:r>
              <a:rPr lang="en-US" i="1" dirty="0" smtClean="0"/>
              <a:t>(</a:t>
            </a:r>
            <a:r>
              <a:rPr lang="en-US" i="1" dirty="0" err="1" smtClean="0"/>
              <a:t>dp</a:t>
            </a:r>
            <a:r>
              <a:rPr lang="en-US" i="1" dirty="0" smtClean="0"/>
              <a:t> +</a:t>
            </a:r>
            <a:r>
              <a:rPr lang="en-US" dirty="0" smtClean="0"/>
              <a:t> P[</a:t>
            </a:r>
            <a:r>
              <a:rPr lang="en-US" dirty="0" err="1" smtClean="0"/>
              <a:t>i</a:t>
            </a:r>
            <a:r>
              <a:rPr lang="en-US" dirty="0" smtClean="0"/>
              <a:t>]) mod </a:t>
            </a:r>
            <a:r>
              <a:rPr lang="en-US" i="1" dirty="0" smtClean="0"/>
              <a:t>q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8</a:t>
            </a:r>
            <a:r>
              <a:rPr lang="en-US" dirty="0" smtClean="0"/>
              <a:t> </a:t>
            </a:r>
            <a:r>
              <a:rPr lang="en-US" dirty="0" smtClean="0"/>
              <a:t>		 </a:t>
            </a:r>
            <a:r>
              <a:rPr lang="en-US" dirty="0" smtClean="0"/>
              <a:t>t</a:t>
            </a:r>
            <a:r>
              <a:rPr lang="en-US" baseline="-25000" dirty="0" smtClean="0"/>
              <a:t>o</a:t>
            </a:r>
            <a:r>
              <a:rPr lang="en-US" dirty="0" smtClean="0"/>
              <a:t> ← </a:t>
            </a:r>
            <a:r>
              <a:rPr lang="en-US" i="1" dirty="0" smtClean="0"/>
              <a:t>(</a:t>
            </a:r>
            <a:r>
              <a:rPr lang="en-US" i="1" dirty="0" err="1" smtClean="0"/>
              <a:t>dt</a:t>
            </a:r>
            <a:r>
              <a:rPr lang="en-US" i="1" baseline="-25000" dirty="0" err="1" smtClean="0"/>
              <a:t>o</a:t>
            </a:r>
            <a:r>
              <a:rPr lang="en-US" dirty="0" smtClean="0"/>
              <a:t> + </a:t>
            </a:r>
            <a:r>
              <a:rPr lang="ru-RU" dirty="0" smtClean="0"/>
              <a:t>Т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]) mod </a:t>
            </a:r>
            <a:r>
              <a:rPr lang="en-US" i="1" dirty="0" smtClean="0"/>
              <a:t>q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9</a:t>
            </a:r>
            <a:r>
              <a:rPr lang="en-US" dirty="0" smtClean="0"/>
              <a:t> </a:t>
            </a:r>
            <a:r>
              <a:rPr lang="en-US" b="1" dirty="0" smtClean="0"/>
              <a:t>for </a:t>
            </a:r>
            <a:r>
              <a:rPr lang="en-US" i="1" dirty="0" smtClean="0"/>
              <a:t>s</a:t>
            </a:r>
            <a:r>
              <a:rPr lang="en-US" dirty="0" smtClean="0"/>
              <a:t> ← 0 </a:t>
            </a:r>
            <a:r>
              <a:rPr lang="en-US" b="1" dirty="0" smtClean="0"/>
              <a:t>to </a:t>
            </a:r>
            <a:r>
              <a:rPr lang="en-US" dirty="0" smtClean="0"/>
              <a:t>n — m </a:t>
            </a:r>
            <a:r>
              <a:rPr lang="en-US" dirty="0" smtClean="0">
                <a:solidFill>
                  <a:srgbClr val="0070C0"/>
                </a:solidFill>
              </a:rPr>
              <a:t>&gt; </a:t>
            </a:r>
            <a:r>
              <a:rPr lang="ru-RU" dirty="0" smtClean="0">
                <a:solidFill>
                  <a:srgbClr val="0070C0"/>
                </a:solidFill>
              </a:rPr>
              <a:t>Проверка</a:t>
            </a:r>
          </a:p>
          <a:p>
            <a:pPr>
              <a:buNone/>
            </a:pPr>
            <a:r>
              <a:rPr lang="ru-RU" dirty="0" smtClean="0"/>
              <a:t>1</a:t>
            </a:r>
            <a:r>
              <a:rPr lang="en-US" dirty="0" smtClean="0"/>
              <a:t>0  </a:t>
            </a:r>
            <a:r>
              <a:rPr lang="en-US" dirty="0" smtClean="0"/>
              <a:t>	</a:t>
            </a:r>
            <a:r>
              <a:rPr lang="en-US" b="1" dirty="0" smtClean="0"/>
              <a:t>do </a:t>
            </a:r>
            <a:r>
              <a:rPr lang="en-US" b="1" dirty="0" smtClean="0"/>
              <a:t>if </a:t>
            </a:r>
            <a:r>
              <a:rPr lang="en-US" i="1" dirty="0" smtClean="0"/>
              <a:t>p = t</a:t>
            </a:r>
            <a:r>
              <a:rPr lang="en-US" i="1" baseline="-25000" dirty="0" smtClean="0"/>
              <a:t>3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11</a:t>
            </a:r>
            <a:r>
              <a:rPr lang="en-US" dirty="0" smtClean="0"/>
              <a:t> </a:t>
            </a:r>
            <a:r>
              <a:rPr lang="en-US" dirty="0" smtClean="0"/>
              <a:t>		</a:t>
            </a:r>
            <a:r>
              <a:rPr lang="en-US" b="1" dirty="0" smtClean="0"/>
              <a:t>then </a:t>
            </a:r>
            <a:r>
              <a:rPr lang="en-US" b="1" dirty="0" smtClean="0"/>
              <a:t>if </a:t>
            </a:r>
            <a:r>
              <a:rPr lang="en-US" dirty="0" smtClean="0"/>
              <a:t>P[ 1.. m] = T[s + 1.. s + m]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12</a:t>
            </a:r>
            <a:r>
              <a:rPr lang="en-US" dirty="0" smtClean="0"/>
              <a:t>  </a:t>
            </a:r>
            <a:r>
              <a:rPr lang="en-US" dirty="0" smtClean="0"/>
              <a:t>			</a:t>
            </a:r>
            <a:r>
              <a:rPr lang="en-US" b="1" dirty="0" smtClean="0"/>
              <a:t>then </a:t>
            </a:r>
            <a:r>
              <a:rPr lang="en-US" b="1" dirty="0" smtClean="0"/>
              <a:t>print “</a:t>
            </a:r>
            <a:r>
              <a:rPr lang="ru-RU" dirty="0" smtClean="0"/>
              <a:t>Образец обнаружен при сдвиге” </a:t>
            </a:r>
            <a:r>
              <a:rPr lang="en-US" i="1" dirty="0" smtClean="0"/>
              <a:t>s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13</a:t>
            </a:r>
            <a:r>
              <a:rPr lang="en-US" dirty="0" smtClean="0"/>
              <a:t>		</a:t>
            </a:r>
            <a:r>
              <a:rPr lang="en-US" dirty="0" smtClean="0"/>
              <a:t> </a:t>
            </a:r>
            <a:r>
              <a:rPr lang="en-US" dirty="0" smtClean="0"/>
              <a:t>     </a:t>
            </a:r>
            <a:r>
              <a:rPr lang="en-US" b="1" dirty="0" smtClean="0"/>
              <a:t>if </a:t>
            </a:r>
            <a:r>
              <a:rPr lang="en-US" i="1" dirty="0" smtClean="0"/>
              <a:t>s &lt; n — m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14</a:t>
            </a:r>
            <a:r>
              <a:rPr lang="en-US" dirty="0" smtClean="0"/>
              <a:t> </a:t>
            </a:r>
            <a:r>
              <a:rPr lang="en-US" dirty="0" smtClean="0"/>
              <a:t>		</a:t>
            </a:r>
            <a:r>
              <a:rPr lang="en-US" b="1" dirty="0" smtClean="0"/>
              <a:t>then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s</a:t>
            </a:r>
            <a:r>
              <a:rPr lang="en-US" dirty="0" err="1" smtClean="0"/>
              <a:t>+i</a:t>
            </a:r>
            <a:r>
              <a:rPr lang="en-US" dirty="0" smtClean="0"/>
              <a:t> ← </a:t>
            </a:r>
            <a:r>
              <a:rPr lang="en-US" i="1" dirty="0" smtClean="0"/>
              <a:t>(d(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a</a:t>
            </a:r>
            <a:r>
              <a:rPr lang="en-US" i="1" dirty="0" smtClean="0"/>
              <a:t> </a:t>
            </a:r>
            <a:r>
              <a:rPr lang="en-US" dirty="0" smtClean="0"/>
              <a:t>- T[s + 1]h) + T[s + </a:t>
            </a:r>
            <a:r>
              <a:rPr lang="en-US" i="1" dirty="0" smtClean="0"/>
              <a:t>m</a:t>
            </a:r>
            <a:r>
              <a:rPr lang="en-US" dirty="0" smtClean="0"/>
              <a:t> + 1]) mod q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алгоритма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fontScale="77500" lnSpcReduction="20000"/>
          </a:bodyPr>
          <a:lstStyle/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Все символы интерпретируются как цифры в системе счисления по основанию 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Индексы переменной 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приведены для ясности; программа будет правильно работать и без них. </a:t>
            </a: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строке 3 переменной 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присваивается начальное значение, равное цифре, расположенной в старшем разряде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-цифрового текстового окна. В строках 4-8 вычисляется значение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равное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mod 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и значение 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равное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[1..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mod 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 цикле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 строках 9-14 производятся итерации по всем возможным сдвигам 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При этом сохраняется сформулированный ниже инвариант.</a:t>
            </a:r>
          </a:p>
          <a:p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При каждом выполнении строки 10 справедливо соотношение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400" baseline="-25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+ 1.. 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mod 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в строке 10 выполняется условие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(“совпадение”), то в строке 11 про­веряется справедливость равенства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] = Т [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], чтобы исключить ложные совпадения.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Все обнаруженные допустимые сдвиги выводятся в строке 12. Если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— 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(это неравенство проверяется в строке 13), то цикл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нужно будет выполнить хотя бы еще один раз, поэтому сначала выполняется строка 14, чтобы гарантировать соблюдение инварианта цикла, когда мы снова перейдем к строке 10.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строке 14 на основании значения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использованием уравнения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в течение фиксированного интервала времени вычисляется величина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i="1" baseline="-25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401080" cy="6500858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 процедуре </a:t>
            </a:r>
            <a:r>
              <a:rPr lang="en-US" sz="3400" cap="small" dirty="0" err="1" smtClean="0">
                <a:latin typeface="Times New Roman" pitchFamily="18" charset="0"/>
                <a:cs typeface="Times New Roman" pitchFamily="18" charset="0"/>
              </a:rPr>
              <a:t>Rabin_Karp_Matcher</a:t>
            </a:r>
            <a:r>
              <a:rPr lang="en-US" sz="3400" cap="sm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на предварительную обработку затрачивается время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θ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), а время сравнения в нем в наихудшем случае равно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((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), поскольку в алгоритме Рабина-Карпа (как и в простейшем алгоритме поиска подстрок) явно проверяется допустимость каждого сдвига. </a:t>
            </a: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Р =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400" i="1" baseline="30000" dirty="0" err="1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Т =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400" i="1" baseline="300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то проверка займет время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((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+1)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), поскольку все 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— т +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1 возможных сдвигов являются допустимыми.</a:t>
            </a: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Во многих приложениях ожидается небольшое количество допустимых сдвигов (возможно, выражающееся некоторой константой с); в таких приложениях математическое ожидание времени работы алгоритма равно сумме величины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((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+ т)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и времени, необходимого для обработки ложных совпадений.</a:t>
            </a: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В основу эвристического анализа можно положить предположение, что приведение значений по модулю 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действует как случайное отображение множества Σ* на множество </a:t>
            </a:r>
            <a:r>
              <a:rPr lang="en-US" sz="3400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400" i="1" baseline="-25000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729634" cy="6500834"/>
          </a:xfrm>
        </p:spPr>
        <p:txBody>
          <a:bodyPr>
            <a:no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таком случае можно ожидать, что число ложных совпадений равно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), потому что вероятность того, что произвольное число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будет эквивалентно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по модулю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можно оценить как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Поскольку имеется всего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 позиций, в которых проверка в строке 10 дает отрицательный результат, а на обработку каждого совпадения затрачивается время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), математическое ожидание времени сравнения в алгоритме Рабина-Карпа равно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(т (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)),</a:t>
            </a: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2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количество допустимых сдвигов. Если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= 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(1),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выбрано так, что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≥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т,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то приведенное выше время выполнения равно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О (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Другими словами, если математическое ожидание количества допустимых сдвигов мало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(О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(1)), а выбранное простое число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превышает длину образца, то можно ожидать,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что для выполнения фазы сравнения процедуре Рабина-Карпа потребуется время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О(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+ т).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Поскольку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≤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то математическое ожидание времени сравнения равно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38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θ-обозначения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229600" cy="1857388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Время работы алгоритма сортировки методом вставок в наихудшем случае выражается функцией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 (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 =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 Давайте разберемся в смысле данного обозначения. Для некоторой функции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запись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обозначает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множество функций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4</a:t>
            </a:fld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357158" y="2928934"/>
            <a:ext cx="8286776" cy="1200329"/>
            <a:chOff x="357158" y="2928934"/>
            <a:chExt cx="8286776" cy="1200329"/>
          </a:xfrm>
        </p:grpSpPr>
        <p:sp>
          <p:nvSpPr>
            <p:cNvPr id="3074" name="Text Box 2"/>
            <p:cNvSpPr txBox="1">
              <a:spLocks noChangeArrowheads="1"/>
            </p:cNvSpPr>
            <p:nvPr/>
          </p:nvSpPr>
          <p:spPr bwMode="auto">
            <a:xfrm>
              <a:off x="357158" y="3071810"/>
              <a:ext cx="1928826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l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θ</a:t>
              </a:r>
              <a:r>
                <a:rPr kumimoji="0" lang="ru-RU" sz="24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(</a:t>
              </a: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g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(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)) =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071638" y="2928934"/>
              <a:ext cx="6572296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(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) : существуют положительные константы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ru-RU" sz="2400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ru-RU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и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 sz="2400" baseline="-25000" dirty="0" smtClean="0">
                  <a:latin typeface="Times New Roman" pitchFamily="18" charset="0"/>
                  <a:cs typeface="Times New Roman" pitchFamily="18" charset="0"/>
                </a:rPr>
                <a:t>о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такие что 0 ≤ с</a:t>
              </a:r>
              <a:r>
                <a:rPr lang="ru-RU" sz="2400" i="1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(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) ≤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(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) ≤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ru-RU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) для всех 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≥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 sz="2400" baseline="-25000" dirty="0" smtClean="0"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57158" y="4180344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принадлежит множеству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)), если существуют положительные константы 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2, позволяющие заключить эту функцию в рамки между функциями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1g(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достаточно больших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Поскольку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это множество, то можно написать “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))”.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229600" cy="497207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))”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означает, что функция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принадлежит множеству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)) (другими словами, является его элементом).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будем использовать эквивалентную запись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))”.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Такое толкование знака равенства для обозначения принадлежности множеству поначалу может сбить с толку, однако далее мы убедимся, что у нее есть свои преимущества.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26" y="3286124"/>
            <a:ext cx="8786874" cy="100013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рассмотрим небольшой пример, в котором с помощью формального определения доказывается, что </a:t>
            </a:r>
            <a:r>
              <a:rPr lang="en-US" sz="2400" dirty="0" smtClean="0"/>
              <a:t>n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/2 — 3</a:t>
            </a:r>
            <a:r>
              <a:rPr lang="en-US" sz="2400" dirty="0" smtClean="0"/>
              <a:t>n</a:t>
            </a:r>
            <a:r>
              <a:rPr lang="ru-RU" sz="2400" i="1" dirty="0" smtClean="0"/>
              <a:t>  =</a:t>
            </a:r>
            <a:r>
              <a:rPr lang="ru-RU" sz="2400" dirty="0" smtClean="0"/>
              <a:t> </a:t>
            </a:r>
            <a:r>
              <a:rPr lang="el-GR" sz="2400" dirty="0" smtClean="0"/>
              <a:t>θ</a:t>
            </a:r>
            <a:r>
              <a:rPr lang="ru-RU" sz="2400" dirty="0" smtClean="0"/>
              <a:t>(</a:t>
            </a:r>
            <a:r>
              <a:rPr lang="en-US" sz="2400" dirty="0" smtClean="0"/>
              <a:t>n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4098" name="Picture 2" descr="image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60" y="214290"/>
            <a:ext cx="8765917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 l="37206" t="53178" r="36684" b="29343"/>
          <a:stretch>
            <a:fillRect/>
          </a:stretch>
        </p:blipFill>
        <p:spPr bwMode="auto">
          <a:xfrm>
            <a:off x="500034" y="4071942"/>
            <a:ext cx="4416167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 l="46084" t="51589" r="28459" b="26165"/>
          <a:stretch>
            <a:fillRect/>
          </a:stretch>
        </p:blipFill>
        <p:spPr bwMode="auto">
          <a:xfrm>
            <a:off x="5857884" y="4071942"/>
            <a:ext cx="278608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85720" y="5143512"/>
            <a:ext cx="86439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Таким образом, выбрав </a:t>
            </a:r>
            <a:r>
              <a:rPr lang="ru-RU" sz="2400" i="1" dirty="0" smtClean="0"/>
              <a:t>с</a:t>
            </a:r>
            <a:r>
              <a:rPr lang="en-US" sz="2400" i="1" dirty="0" smtClean="0"/>
              <a:t>1</a:t>
            </a:r>
            <a:r>
              <a:rPr lang="ru-RU" sz="2400" dirty="0" smtClean="0"/>
              <a:t> = 1/14, </a:t>
            </a:r>
            <a:r>
              <a:rPr lang="en-US" sz="2400" dirty="0" smtClean="0"/>
              <a:t>c</a:t>
            </a:r>
            <a:r>
              <a:rPr lang="ru-RU" sz="2400" dirty="0" smtClean="0"/>
              <a:t>2 = 1/2 и </a:t>
            </a:r>
            <a:r>
              <a:rPr lang="en-US" sz="2400" i="1" dirty="0" smtClean="0"/>
              <a:t>n0</a:t>
            </a:r>
            <a:r>
              <a:rPr lang="ru-RU" sz="2400" i="1" dirty="0" smtClean="0"/>
              <a:t> =</a:t>
            </a:r>
            <a:r>
              <a:rPr lang="ru-RU" sz="2400" dirty="0" smtClean="0"/>
              <a:t> 7, мы убеждаемся, что </a:t>
            </a:r>
            <a:r>
              <a:rPr lang="en-US" sz="2400" dirty="0" smtClean="0"/>
              <a:t>n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/2 —</a:t>
            </a:r>
            <a:r>
              <a:rPr lang="en-US" sz="2400" dirty="0" smtClean="0"/>
              <a:t> </a:t>
            </a:r>
            <a:r>
              <a:rPr lang="ru-RU" sz="2400" dirty="0" smtClean="0"/>
              <a:t>3</a:t>
            </a:r>
            <a:r>
              <a:rPr lang="en-US" sz="2400" dirty="0" smtClean="0"/>
              <a:t>n</a:t>
            </a:r>
            <a:r>
              <a:rPr lang="ru-RU" sz="2400" dirty="0" smtClean="0"/>
              <a:t> = </a:t>
            </a:r>
            <a:r>
              <a:rPr lang="el-GR" sz="2400" dirty="0" smtClean="0"/>
              <a:t>θ</a:t>
            </a:r>
            <a:r>
              <a:rPr lang="ru-RU" sz="2400" dirty="0" smtClean="0"/>
              <a:t> (</a:t>
            </a:r>
            <a:r>
              <a:rPr lang="en-US" sz="2400" dirty="0" smtClean="0"/>
              <a:t>n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). Конечно же, константы можно выбрать по-другому, однако важно не то, как их выбрать, а то, что такая возможность </a:t>
            </a:r>
            <a:r>
              <a:rPr lang="ru-RU" sz="2400" i="1" dirty="0" smtClean="0"/>
              <a:t>существует.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О-обозначения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401080" cy="307183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-обозначениях функция асимптотически ограничивается сверху и снизу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Если же достаточно определить только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асимптотическую верхнюю границу,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используются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О-обозначения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данной функции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g(n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обозначение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g(n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(произносится “о большое от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” или просто “о от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”) означает множество функций, таких что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7</a:t>
            </a:fld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357158" y="4214818"/>
            <a:ext cx="8358214" cy="830997"/>
            <a:chOff x="357158" y="4214818"/>
            <a:chExt cx="8358214" cy="830997"/>
          </a:xfrm>
        </p:grpSpPr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357158" y="4357694"/>
              <a:ext cx="1928826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l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O</a:t>
              </a:r>
              <a:r>
                <a:rPr kumimoji="0" lang="ru-RU" sz="24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(</a:t>
              </a: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g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(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)) =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143076" y="4214818"/>
              <a:ext cx="6572296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(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) : существуют положительные константы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ru-RU" sz="2400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и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 sz="2400" baseline="-25000" dirty="0" smtClean="0">
                  <a:latin typeface="Times New Roman" pitchFamily="18" charset="0"/>
                  <a:cs typeface="Times New Roman" pitchFamily="18" charset="0"/>
                </a:rPr>
                <a:t>о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такие что 0 ≤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(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) ≤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ru-RU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) для всех 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≥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 sz="2400" baseline="-25000" dirty="0" smtClean="0"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57224" y="5214950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О-обозначения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применяются, когда нужно указать верхнюю границу функции с точностью до постоянного множителя.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572272"/>
          </a:xfrm>
        </p:spPr>
        <p:txBody>
          <a:bodyPr>
            <a:noAutofit/>
          </a:bodyPr>
          <a:lstStyle/>
          <a:p>
            <a:r>
              <a:rPr lang="ru-RU" sz="2400" dirty="0" smtClean="0"/>
              <a:t>Чтобы записать время работы алгоритма в </a:t>
            </a:r>
            <a:r>
              <a:rPr lang="ru-RU" sz="2400" dirty="0" err="1" smtClean="0"/>
              <a:t>О-обозначениях</a:t>
            </a:r>
            <a:r>
              <a:rPr lang="ru-RU" sz="2400" dirty="0" smtClean="0"/>
              <a:t>, нередко достаточно просто изучить его общую структуру.</a:t>
            </a:r>
            <a:endParaRPr lang="en-US" sz="2400" dirty="0" smtClean="0"/>
          </a:p>
          <a:p>
            <a:r>
              <a:rPr lang="ru-RU" sz="2400" dirty="0" smtClean="0"/>
              <a:t> Например, наличие двойного вложенного цикла в структуре алгоритма сортировки по методу вставок</a:t>
            </a:r>
            <a:r>
              <a:rPr lang="en-US" sz="2400" dirty="0" smtClean="0"/>
              <a:t> </a:t>
            </a:r>
            <a:r>
              <a:rPr lang="ru-RU" sz="2400" dirty="0" smtClean="0"/>
              <a:t>свидетельствует о том, что верхний предел времени работы в наихудшем</a:t>
            </a:r>
            <a:br>
              <a:rPr lang="ru-RU" sz="2400" dirty="0" smtClean="0"/>
            </a:br>
            <a:r>
              <a:rPr lang="ru-RU" sz="2400" dirty="0" smtClean="0"/>
              <a:t>случае выражается как О (</a:t>
            </a:r>
            <a:r>
              <a:rPr lang="en-US" sz="2400" dirty="0" smtClean="0"/>
              <a:t>n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): “стоимость” каждой итерации во внутреннем цикле ограничена сверху константой </a:t>
            </a:r>
            <a:r>
              <a:rPr lang="en-US" sz="2400" dirty="0" smtClean="0"/>
              <a:t>O</a:t>
            </a:r>
            <a:r>
              <a:rPr lang="ru-RU" sz="2400" dirty="0" smtClean="0"/>
              <a:t>(1), индексы </a:t>
            </a:r>
            <a:r>
              <a:rPr lang="en-US" sz="2400" dirty="0" err="1" smtClean="0"/>
              <a:t>i</a:t>
            </a:r>
            <a:r>
              <a:rPr lang="ru-RU" sz="2400" dirty="0" smtClean="0"/>
              <a:t> и </a:t>
            </a:r>
            <a:r>
              <a:rPr lang="en-US" sz="2400" i="1" dirty="0" smtClean="0"/>
              <a:t>j</a:t>
            </a:r>
            <a:r>
              <a:rPr lang="en-US" sz="2400" dirty="0" smtClean="0"/>
              <a:t> </a:t>
            </a:r>
            <a:r>
              <a:rPr lang="ru-RU" sz="2400" dirty="0" smtClean="0"/>
              <a:t>— числом </a:t>
            </a:r>
            <a:r>
              <a:rPr lang="en-US" sz="2400" dirty="0" smtClean="0"/>
              <a:t>n</a:t>
            </a:r>
            <a:r>
              <a:rPr lang="ru-RU" sz="2400" dirty="0" smtClean="0"/>
              <a:t>, а внутренний цикл выполняется самое большее один раз для каждой из </a:t>
            </a:r>
            <a:r>
              <a:rPr lang="en-US" sz="2400" dirty="0" smtClean="0"/>
              <a:t>n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пар значений </a:t>
            </a:r>
            <a:r>
              <a:rPr lang="en-US" sz="2400" dirty="0" err="1" smtClean="0"/>
              <a:t>i</a:t>
            </a:r>
            <a:r>
              <a:rPr lang="ru-RU" sz="2400" dirty="0" smtClean="0"/>
              <a:t> и </a:t>
            </a:r>
            <a:r>
              <a:rPr lang="en-US" sz="2400" i="1" dirty="0" smtClean="0"/>
              <a:t>j</a:t>
            </a:r>
            <a:r>
              <a:rPr lang="ru-RU" sz="2400" i="1" dirty="0" smtClean="0"/>
              <a:t>.</a:t>
            </a:r>
            <a:endParaRPr lang="ru-RU" sz="2400" dirty="0" smtClean="0"/>
          </a:p>
          <a:p>
            <a:r>
              <a:rPr lang="ru-RU" sz="2400" dirty="0" smtClean="0"/>
              <a:t>Поскольку </a:t>
            </a:r>
            <a:r>
              <a:rPr lang="ru-RU" sz="2400" dirty="0" err="1" smtClean="0"/>
              <a:t>О-обозначения</a:t>
            </a:r>
            <a:r>
              <a:rPr lang="ru-RU" sz="2400" dirty="0" smtClean="0"/>
              <a:t> описывают верхнюю границу, то в ходе их использования для ограничения времени работы алгоритма в наихудшем случае мы получаем верхнюю границу этой величины для любых входных данных.</a:t>
            </a:r>
            <a:endParaRPr lang="en-US" sz="2400" dirty="0" smtClean="0"/>
          </a:p>
          <a:p>
            <a:r>
              <a:rPr lang="ru-RU" sz="2400" dirty="0" smtClean="0"/>
              <a:t>Таким образом, граница О (</a:t>
            </a:r>
            <a:r>
              <a:rPr lang="en-US" sz="2400" dirty="0" smtClean="0"/>
              <a:t>n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) для времени работы алгоритма в наихудшем случае применима для времени решения задачи с любыми входными данными, </a:t>
            </a:r>
            <a:r>
              <a:rPr lang="ru-RU" sz="2400" smtClean="0"/>
              <a:t>чего нельзя </a:t>
            </a:r>
            <a:r>
              <a:rPr lang="ru-RU" sz="2400" dirty="0" smtClean="0"/>
              <a:t>сказать о </a:t>
            </a:r>
            <a:r>
              <a:rPr lang="el-GR" sz="2400" dirty="0" smtClean="0"/>
              <a:t>θ</a:t>
            </a:r>
            <a:r>
              <a:rPr lang="ru-RU" sz="2400" dirty="0" smtClean="0"/>
              <a:t>-обозначениях.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Ω</a:t>
            </a:r>
            <a:r>
              <a:rPr lang="ru-RU" dirty="0" smtClean="0"/>
              <a:t>-обозначения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401080" cy="2428892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Аналогично тому, как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О-обозначениях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дается асимптотическая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верхняя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граница функции, в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-обозначениях дается ее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асимптотическая нижняя граница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Для данной функции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выражение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(g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)) (произносится “омега большое от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” или просто “омега от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”) обозначает множество функций, таких что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9</a:t>
            </a:fld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357158" y="3857628"/>
            <a:ext cx="8358214" cy="830997"/>
            <a:chOff x="357158" y="4214818"/>
            <a:chExt cx="8358214" cy="830997"/>
          </a:xfrm>
        </p:grpSpPr>
        <p:sp>
          <p:nvSpPr>
            <p:cNvPr id="7" name="Text Box 2"/>
            <p:cNvSpPr txBox="1">
              <a:spLocks noChangeArrowheads="1"/>
            </p:cNvSpPr>
            <p:nvPr/>
          </p:nvSpPr>
          <p:spPr bwMode="auto">
            <a:xfrm>
              <a:off x="357158" y="4357694"/>
              <a:ext cx="1928826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l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</a:pPr>
              <a:r>
                <a:rPr kumimoji="0" lang="el-GR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Ω</a:t>
              </a:r>
              <a:r>
                <a:rPr kumimoji="0" lang="ru-RU" sz="24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(</a:t>
              </a: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g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(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)) =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143076" y="4214818"/>
              <a:ext cx="6572296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(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) : существуют положительные константы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ru-RU" sz="2400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и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 sz="2400" baseline="-25000" dirty="0" smtClean="0">
                  <a:latin typeface="Times New Roman" pitchFamily="18" charset="0"/>
                  <a:cs typeface="Times New Roman" pitchFamily="18" charset="0"/>
                </a:rPr>
                <a:t>о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такие что 0 ≤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ru-RU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) ≤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(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) для всех 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≥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 sz="2400" baseline="-25000" dirty="0" smtClean="0"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71472" y="5011341"/>
            <a:ext cx="807249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Поскольку </a:t>
            </a:r>
            <a:r>
              <a:rPr lang="el-GR" sz="2400" dirty="0" smtClean="0">
                <a:latin typeface="Times New Roman" pitchFamily="18" charset="0"/>
              </a:rPr>
              <a:t>Ω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-обозначения используются для определения нижней границы времени работы алгоритма в наилучшем случае, они также дают нижнюю границу времени работы алгоритма для произвольных входных данных.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4048</Words>
  <Application>Microsoft Office PowerPoint</Application>
  <PresentationFormat>Экран (4:3)</PresentationFormat>
  <Paragraphs>224</Paragraphs>
  <Slides>38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0" baseType="lpstr">
      <vt:lpstr>Тема Office</vt:lpstr>
      <vt:lpstr>Формула</vt:lpstr>
      <vt:lpstr>Поиск подстрок</vt:lpstr>
      <vt:lpstr>Длительность работы алгоритма</vt:lpstr>
      <vt:lpstr>Асимптотические обозначения</vt:lpstr>
      <vt:lpstr>θ-обозначения</vt:lpstr>
      <vt:lpstr>Слайд 5</vt:lpstr>
      <vt:lpstr>Слайд 6</vt:lpstr>
      <vt:lpstr>О-обозначения</vt:lpstr>
      <vt:lpstr>Слайд 8</vt:lpstr>
      <vt:lpstr>Ω-обозначения</vt:lpstr>
      <vt:lpstr>Поиск подстрок</vt:lpstr>
      <vt:lpstr>Поиск подстрок</vt:lpstr>
      <vt:lpstr>Слайд 12</vt:lpstr>
      <vt:lpstr>Слайд 13</vt:lpstr>
      <vt:lpstr>Алгоритмы поиска подстрок и время их предварительной обработки и сравнения</vt:lpstr>
      <vt:lpstr>Обозначения и терминология</vt:lpstr>
      <vt:lpstr>Слайд 16</vt:lpstr>
      <vt:lpstr>Слайд 17</vt:lpstr>
      <vt:lpstr>Слайд 18</vt:lpstr>
      <vt:lpstr>Простейший алгоритм поиска подстрок</vt:lpstr>
      <vt:lpstr>Слайд 20</vt:lpstr>
      <vt:lpstr>Слайд 21</vt:lpstr>
      <vt:lpstr>Алгоритм Рабина-Карпа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Алгоритм Рабина-Карпа</vt:lpstr>
      <vt:lpstr>Описание алгоритма</vt:lpstr>
      <vt:lpstr>Слайд 36</vt:lpstr>
      <vt:lpstr>Слайд 37</vt:lpstr>
      <vt:lpstr>Слайд 38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Элементарные структуры данных</dc:title>
  <dc:creator>1</dc:creator>
  <cp:lastModifiedBy>Alexander</cp:lastModifiedBy>
  <cp:revision>79</cp:revision>
  <dcterms:created xsi:type="dcterms:W3CDTF">2013-02-20T08:50:42Z</dcterms:created>
  <dcterms:modified xsi:type="dcterms:W3CDTF">2013-03-11T08:36:31Z</dcterms:modified>
</cp:coreProperties>
</file>