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411C9-51B6-4CAD-9332-E6FF021ACB50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F812E-D499-4AC2-8AFB-573C2E7E40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942CE7-4122-458D-B037-896E455665EF}" type="datetime1">
              <a:rPr lang="ru-RU" smtClean="0"/>
              <a:t>28.05.2015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3738-9CBD-4A0D-8651-5DB4E07A2A91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0599-1330-4D88-96AB-40D153767119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FB0CCD-0002-444D-B75C-85DEB7500AD4}" type="datetime1">
              <a:rPr lang="ru-RU" smtClean="0"/>
              <a:t>28.05.2015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B47B82-96DA-4BDB-90F9-AFB96BAD131A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340F-7132-449F-B579-6AED92B1174D}" type="datetime1">
              <a:rPr lang="ru-RU" smtClean="0"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690C-BC1A-45D7-927E-7B652C479432}" type="datetime1">
              <a:rPr lang="ru-RU" smtClean="0"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2E9E8E-00AD-4B2A-A307-4BCA7EC563FF}" type="datetime1">
              <a:rPr lang="ru-RU" smtClean="0"/>
              <a:t>28.05.2015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F49E-E3DB-4504-AC90-1DA9D704B920}" type="datetime1">
              <a:rPr lang="ru-RU" smtClean="0"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FE4120-7846-4B59-8941-AEF03957D956}" type="datetime1">
              <a:rPr lang="ru-RU" smtClean="0"/>
              <a:t>28.05.2015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D5177D-92D1-47D1-A793-93BE988697C4}" type="datetime1">
              <a:rPr lang="ru-RU" smtClean="0"/>
              <a:t>28.05.2015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A919FA-D9BA-431C-861E-0D30945D7F9D}" type="datetime1">
              <a:rPr lang="ru-RU" smtClean="0"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E80A26-4B23-4B2D-BAD4-59A71595D2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Независимые и зависимые события. Условная вероятность.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003322"/>
            <a:ext cx="4030216" cy="1371600"/>
          </a:xfrm>
        </p:spPr>
        <p:txBody>
          <a:bodyPr/>
          <a:lstStyle/>
          <a:p>
            <a:r>
              <a:rPr lang="ru-RU" dirty="0" smtClean="0"/>
              <a:t>Выполнила: Тихонова Екатерина</a:t>
            </a:r>
          </a:p>
          <a:p>
            <a:r>
              <a:rPr lang="ru-RU" dirty="0" smtClean="0"/>
              <a:t>г</a:t>
            </a:r>
            <a:r>
              <a:rPr lang="ru-RU" dirty="0" smtClean="0"/>
              <a:t>руппа 2125</a:t>
            </a:r>
            <a:r>
              <a:rPr lang="ru-RU" dirty="0" smtClean="0"/>
              <a:t>	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Событие </a:t>
            </a:r>
            <a:r>
              <a:rPr lang="ru-RU" dirty="0" smtClean="0"/>
              <a:t>- это </a:t>
            </a:r>
            <a:r>
              <a:rPr lang="ru-RU" dirty="0" smtClean="0"/>
              <a:t>любой факт, который в результате опыта может произойти или не произойти. Примеры случайных событий: выпадение шестерки при подбрасывании игральной кости, отказ технического </a:t>
            </a:r>
            <a:r>
              <a:rPr lang="ru-RU" dirty="0" smtClean="0"/>
              <a:t>устройства</a:t>
            </a:r>
            <a:r>
              <a:rPr lang="ru-RU" b="1" dirty="0" smtClean="0"/>
              <a:t>.</a:t>
            </a:r>
            <a:endParaRPr lang="ru-RU" b="1" dirty="0" smtClean="0"/>
          </a:p>
          <a:p>
            <a:r>
              <a:rPr lang="ru-RU" b="1" dirty="0" smtClean="0"/>
              <a:t>Случайная </a:t>
            </a:r>
            <a:r>
              <a:rPr lang="ru-RU" b="1" dirty="0" smtClean="0"/>
              <a:t>величина</a:t>
            </a:r>
            <a:r>
              <a:rPr lang="ru-RU" dirty="0" smtClean="0"/>
              <a:t> — это величина, которая принимает в результате опыта одно значение из множества исходов, причём появление того или иного значения этой величины до её измерения нельзя точно предсказать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Вероятность</a:t>
            </a:r>
            <a:r>
              <a:rPr lang="ru-RU" dirty="0" smtClean="0"/>
              <a:t> — степень (относительная мера, количественная оценка) возможности наступления некоторого события.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ru-RU" dirty="0" smtClean="0"/>
              <a:t>езависимые события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Различают события зависимые и независимые. Два события называются </a:t>
            </a:r>
            <a:r>
              <a:rPr lang="ru-RU" b="1" dirty="0" smtClean="0"/>
              <a:t>независимыми</a:t>
            </a:r>
            <a:r>
              <a:rPr lang="ru-RU" dirty="0" smtClean="0"/>
              <a:t>, если появление одного из них не изменяет вероятность появления другого.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Пример: </a:t>
            </a:r>
            <a:r>
              <a:rPr lang="ru-RU" dirty="0" smtClean="0"/>
              <a:t>Монета брошена два раза. Вероятность появления "герба" в первом испытании (событие ) не зависит от появления или не появления "герба" во втором испытании (событие ). В свою очередь, вероятность появления "герба" во втором испытании не зависит от результата первого испытания. Таким образом, события и независимые.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Несколько событий называются независимыми в совокупности, если любое из них не зависит от любого другого события и от любой комбинации остальных.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Зависимые события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События называются </a:t>
            </a:r>
            <a:r>
              <a:rPr lang="ru-RU" b="1" i="1" dirty="0" smtClean="0"/>
              <a:t>зависимыми</a:t>
            </a:r>
            <a:r>
              <a:rPr lang="ru-RU" dirty="0" smtClean="0"/>
              <a:t>, если одно из них влияет на вероятность появления другого. Например, две производственные установки связаны единым технологическим циклом. Тогда вероятность выхода из строя одной из них зависит от того, в каком состоянии находится другая. Вероятность одного события , вычисленная в предположении осуществления другого события , называется </a:t>
            </a:r>
            <a:r>
              <a:rPr lang="ru-RU" b="1" i="1" dirty="0" smtClean="0"/>
              <a:t>условной вероятностью</a:t>
            </a:r>
            <a:r>
              <a:rPr lang="ru-RU" dirty="0" smtClean="0"/>
              <a:t> события и обозначается .</a:t>
            </a:r>
          </a:p>
          <a:p>
            <a:r>
              <a:rPr lang="ru-RU" dirty="0" smtClean="0"/>
              <a:t>Условие </a:t>
            </a:r>
            <a:r>
              <a:rPr lang="ru-RU" dirty="0" smtClean="0"/>
              <a:t>независимости события от события записывают в виде , а условие его зависимости — в </a:t>
            </a:r>
            <a:r>
              <a:rPr lang="ru-RU" dirty="0" smtClean="0"/>
              <a:t>виде.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Условная вероятность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Условная вероятность</a:t>
            </a:r>
            <a:r>
              <a:rPr lang="ru-RU" dirty="0" smtClean="0"/>
              <a:t> — вероятность одного события при условии, что другое событие уже произошло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Пример: </a:t>
            </a:r>
            <a:r>
              <a:rPr lang="ru-RU" dirty="0" smtClean="0"/>
              <a:t>В </a:t>
            </a:r>
            <a:r>
              <a:rPr lang="ru-RU" dirty="0" smtClean="0"/>
              <a:t>ящике находятся 5 резцов: два изношенных и три новых. Производится два последовательных извлечения резцов. Определить условную вероятность появления изношенного резца при втором извлечении при условии, что извлеченный в первый раз резец в ящик не возвращается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Решение.</a:t>
            </a:r>
            <a:r>
              <a:rPr lang="ru-RU" dirty="0" smtClean="0"/>
              <a:t> Обозначим извлечение изношенного резца в первом </a:t>
            </a:r>
            <a:r>
              <a:rPr lang="ru-RU" dirty="0" smtClean="0"/>
              <a:t>случае  А, </a:t>
            </a:r>
            <a:r>
              <a:rPr lang="ru-RU" dirty="0" smtClean="0"/>
              <a:t>а </a:t>
            </a:r>
            <a:r>
              <a:rPr lang="ru-RU" dirty="0" smtClean="0"/>
              <a:t> А— </a:t>
            </a:r>
            <a:r>
              <a:rPr lang="ru-RU" dirty="0" smtClean="0"/>
              <a:t>извлечение нового. </a:t>
            </a:r>
            <a:r>
              <a:rPr lang="ru-RU" dirty="0" smtClean="0"/>
              <a:t>Тогда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.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5</a:t>
            </a:fld>
            <a:endParaRPr lang="ru-RU"/>
          </a:p>
        </p:txBody>
      </p:sp>
      <p:pic>
        <p:nvPicPr>
          <p:cNvPr id="18438" name="Picture 6" descr="P\{A\}=\frac{2}{5},~P\{\overline{A}\}=1-\frac{2}{5}=\frac{3}{5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611" y="4509120"/>
            <a:ext cx="4311363" cy="630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Условная вероятность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Поскольку извлеченный резец в ящик не возвращается, то изменяется соотношение между количествами изношенных и новых резцов. Следовательно, вероятность извлечения изношенного резца во втором случае зависит от того, какое событие осуществилось перед этим.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Обозначим </a:t>
            </a:r>
            <a:r>
              <a:rPr lang="ru-RU" dirty="0" smtClean="0"/>
              <a:t>событие В, </a:t>
            </a:r>
            <a:r>
              <a:rPr lang="ru-RU" dirty="0" smtClean="0"/>
              <a:t>означающее извлечение изношенного резца во втором случае. Вероятности этого события могут быть такими: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Следовательно, вероятность </a:t>
            </a:r>
            <a:r>
              <a:rPr lang="ru-RU" dirty="0" smtClean="0"/>
              <a:t>события В </a:t>
            </a:r>
            <a:r>
              <a:rPr lang="ru-RU" dirty="0" smtClean="0"/>
              <a:t>зависит от того, произошло или нет событие </a:t>
            </a:r>
            <a:r>
              <a:rPr lang="ru-RU" dirty="0" smtClean="0"/>
              <a:t>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E80A26-4B23-4B2D-BAD4-59A71595D265}" type="slidenum">
              <a:rPr lang="ru-RU" smtClean="0"/>
              <a:t>6</a:t>
            </a:fld>
            <a:endParaRPr lang="ru-RU"/>
          </a:p>
        </p:txBody>
      </p:sp>
      <p:pic>
        <p:nvPicPr>
          <p:cNvPr id="20482" name="Picture 2" descr="P\{B|A\}=\frac{1}{4},~~~P\{B|\overline{A}\}=\frac{2}{4}=\frac{1}{2}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653136"/>
            <a:ext cx="4764191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231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Независимые и зависимые события. Условная вероятность.</vt:lpstr>
      <vt:lpstr>Определения:</vt:lpstr>
      <vt:lpstr>Независимые события</vt:lpstr>
      <vt:lpstr>Зависимые события</vt:lpstr>
      <vt:lpstr>Условная вероятность</vt:lpstr>
      <vt:lpstr>Условная вероятность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Независимые и зависимые события. Условная вероятность.</dc:title>
  <dc:creator>Toshik</dc:creator>
  <cp:lastModifiedBy>Toshik</cp:lastModifiedBy>
  <cp:revision>3</cp:revision>
  <dcterms:created xsi:type="dcterms:W3CDTF">2015-05-28T04:16:27Z</dcterms:created>
  <dcterms:modified xsi:type="dcterms:W3CDTF">2015-05-28T04:46:27Z</dcterms:modified>
</cp:coreProperties>
</file>